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258" r:id="rId5"/>
    <p:sldId id="256" r:id="rId6"/>
    <p:sldId id="257"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82" r:id="rId28"/>
    <p:sldId id="281" r:id="rId29"/>
    <p:sldId id="280" r:id="rId30"/>
    <p:sldId id="284" r:id="rId31"/>
    <p:sldId id="283" r:id="rId32"/>
    <p:sldId id="279" r:id="rId33"/>
    <p:sldId id="285" r:id="rId34"/>
  </p:sldIdLst>
  <p:sldSz cx="9144000" cy="6858000" type="screen4x3"/>
  <p:notesSz cx="6797675" cy="9926638"/>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A1A7"/>
    <a:srgbClr val="375D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29" autoAdjust="0"/>
  </p:normalViewPr>
  <p:slideViewPr>
    <p:cSldViewPr>
      <p:cViewPr>
        <p:scale>
          <a:sx n="90" d="100"/>
          <a:sy n="90" d="100"/>
        </p:scale>
        <p:origin x="-2244" y="-19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70FB546-E8B1-4284-8856-A3086E00255D}" type="datetimeFigureOut">
              <a:rPr lang="cs-CZ"/>
              <a:pPr>
                <a:defRPr/>
              </a:pPr>
              <a:t>8.7.2016</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9D5B07A8-02E7-4A9E-8BB4-87C33842787F}" type="slidenum">
              <a:rPr lang="cs-CZ" altLang="cs-CZ"/>
              <a:pPr>
                <a:defRPr/>
              </a:pPr>
              <a:t>‹#›</a:t>
            </a:fld>
            <a:endParaRPr lang="cs-CZ" altLang="cs-CZ"/>
          </a:p>
        </p:txBody>
      </p:sp>
    </p:spTree>
    <p:extLst>
      <p:ext uri="{BB962C8B-B14F-4D97-AF65-F5344CB8AC3E}">
        <p14:creationId xmlns:p14="http://schemas.microsoft.com/office/powerpoint/2010/main" val="3235438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BC3067F-2E99-49F0-8863-FC95965A8C75}" type="datetimeFigureOut">
              <a:rPr lang="cs-CZ"/>
              <a:pPr>
                <a:defRPr/>
              </a:pPr>
              <a:t>8.7.2016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40BCE984-7ECF-42F4-BFE0-F34F1E537E72}" type="slidenum">
              <a:rPr lang="cs-CZ" altLang="cs-CZ"/>
              <a:pPr>
                <a:defRPr/>
              </a:pPr>
              <a:t>‹#›</a:t>
            </a:fld>
            <a:endParaRPr lang="cs-CZ" altLang="cs-CZ"/>
          </a:p>
        </p:txBody>
      </p:sp>
    </p:spTree>
    <p:extLst>
      <p:ext uri="{BB962C8B-B14F-4D97-AF65-F5344CB8AC3E}">
        <p14:creationId xmlns:p14="http://schemas.microsoft.com/office/powerpoint/2010/main" val="877567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beck-online.cz/bo/document-view.seam?documentId=njptembqgfpxg2ttl44dkny"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www.beck-online.cz/bo/document-view.seam?documentId=njptembqhbptcnbwhfpxgys7nzzxg"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37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33796" name="Zástupný symbol pro číslo snímku 3"/>
          <p:cNvSpPr>
            <a:spLocks noGrp="1"/>
          </p:cNvSpPr>
          <p:nvPr>
            <p:ph type="sldNum" sz="quarter" idx="5"/>
          </p:nvPr>
        </p:nvSpPr>
        <p:spPr bwMode="auto">
          <a:noFill/>
          <a:ln>
            <a:miter lim="800000"/>
            <a:headEnd/>
            <a:tailEnd/>
          </a:ln>
        </p:spPr>
        <p:txBody>
          <a:bodyPr/>
          <a:lstStyle/>
          <a:p>
            <a:fld id="{F7F2FF3C-2E05-472B-9395-C69F6999F094}" type="slidenum">
              <a:rPr lang="cs-CZ" altLang="cs-CZ" smtClean="0"/>
              <a:pPr/>
              <a:t>1</a:t>
            </a:fld>
            <a:endParaRPr lang="cs-CZ" alt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30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lvl="0"/>
            <a:r>
              <a:rPr lang="cs-CZ" sz="1200" b="1" kern="1200" dirty="0" smtClean="0">
                <a:solidFill>
                  <a:schemeClr val="tx1"/>
                </a:solidFill>
                <a:effectLst/>
                <a:latin typeface="+mn-lt"/>
                <a:ea typeface="+mn-ea"/>
                <a:cs typeface="+mn-cs"/>
              </a:rPr>
              <a:t>Zveřejňují se</a:t>
            </a:r>
            <a:r>
              <a:rPr lang="cs-CZ" sz="1200" kern="1200" dirty="0" smtClean="0">
                <a:solidFill>
                  <a:schemeClr val="tx1"/>
                </a:solidFill>
                <a:effectLst/>
                <a:latin typeface="+mn-lt"/>
                <a:ea typeface="+mn-ea"/>
                <a:cs typeface="+mn-cs"/>
              </a:rPr>
              <a:t> </a:t>
            </a:r>
          </a:p>
          <a:p>
            <a:r>
              <a:rPr lang="cs-CZ" sz="1200" u="sng" kern="1200" dirty="0" smtClean="0">
                <a:solidFill>
                  <a:schemeClr val="tx1"/>
                </a:solidFill>
                <a:effectLst/>
                <a:latin typeface="+mn-lt"/>
                <a:ea typeface="+mn-ea"/>
                <a:cs typeface="+mn-cs"/>
              </a:rPr>
              <a:t>u veřejně činných osob</a:t>
            </a:r>
            <a:r>
              <a:rPr lang="cs-CZ" sz="1200" kern="1200" dirty="0" smtClean="0">
                <a:solidFill>
                  <a:schemeClr val="tx1"/>
                </a:solidFill>
                <a:effectLst/>
                <a:latin typeface="+mn-lt"/>
                <a:ea typeface="+mn-ea"/>
                <a:cs typeface="+mn-cs"/>
              </a:rPr>
              <a:t> (člen zastupitelstva ÚK či zaměstnanec KÚÚK) uvedených ve Smlouvě (jednajících za Ústecký kraj):</a:t>
            </a:r>
          </a:p>
          <a:p>
            <a:pPr lvl="4"/>
            <a:r>
              <a:rPr lang="cs-CZ" sz="1200" kern="1200" dirty="0" smtClean="0">
                <a:solidFill>
                  <a:schemeClr val="tx1"/>
                </a:solidFill>
                <a:effectLst/>
                <a:latin typeface="+mn-lt"/>
                <a:ea typeface="+mn-ea"/>
                <a:cs typeface="+mn-cs"/>
              </a:rPr>
              <a:t>Jméno a příjmení, funkce/pracovní zařazení </a:t>
            </a:r>
          </a:p>
          <a:p>
            <a:pPr eaLnBrk="1" hangingPunct="1"/>
            <a:r>
              <a:rPr lang="cs-CZ" altLang="cs-CZ" dirty="0" smtClean="0"/>
              <a:t> </a:t>
            </a:r>
          </a:p>
        </p:txBody>
      </p:sp>
      <p:sp>
        <p:nvSpPr>
          <p:cNvPr id="43012" name="Zástupný symbol pro číslo snímku 3"/>
          <p:cNvSpPr>
            <a:spLocks noGrp="1"/>
          </p:cNvSpPr>
          <p:nvPr>
            <p:ph type="sldNum" sz="quarter" idx="5"/>
          </p:nvPr>
        </p:nvSpPr>
        <p:spPr bwMode="auto">
          <a:noFill/>
          <a:ln>
            <a:miter lim="800000"/>
            <a:headEnd/>
            <a:tailEnd/>
          </a:ln>
        </p:spPr>
        <p:txBody>
          <a:bodyPr/>
          <a:lstStyle/>
          <a:p>
            <a:fld id="{AEADCDED-25B0-4356-B528-37A1C99870C8}" type="slidenum">
              <a:rPr lang="cs-CZ" altLang="cs-CZ" smtClean="0"/>
              <a:pPr/>
              <a:t>10</a:t>
            </a:fld>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40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44036" name="Zástupný symbol pro číslo snímku 3"/>
          <p:cNvSpPr>
            <a:spLocks noGrp="1"/>
          </p:cNvSpPr>
          <p:nvPr>
            <p:ph type="sldNum" sz="quarter" idx="5"/>
          </p:nvPr>
        </p:nvSpPr>
        <p:spPr bwMode="auto">
          <a:noFill/>
          <a:ln>
            <a:miter lim="800000"/>
            <a:headEnd/>
            <a:tailEnd/>
          </a:ln>
        </p:spPr>
        <p:txBody>
          <a:bodyPr/>
          <a:lstStyle/>
          <a:p>
            <a:fld id="{D165EDC0-1A17-4E8B-A6FB-AE869B370A73}" type="slidenum">
              <a:rPr lang="cs-CZ" altLang="cs-CZ" smtClean="0"/>
              <a:pPr/>
              <a:t>11</a:t>
            </a:fld>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50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45060" name="Zástupný symbol pro číslo snímku 3"/>
          <p:cNvSpPr>
            <a:spLocks noGrp="1"/>
          </p:cNvSpPr>
          <p:nvPr>
            <p:ph type="sldNum" sz="quarter" idx="5"/>
          </p:nvPr>
        </p:nvSpPr>
        <p:spPr bwMode="auto">
          <a:noFill/>
          <a:ln>
            <a:miter lim="800000"/>
            <a:headEnd/>
            <a:tailEnd/>
          </a:ln>
        </p:spPr>
        <p:txBody>
          <a:bodyPr/>
          <a:lstStyle/>
          <a:p>
            <a:fld id="{3B3FDB15-39A4-4ABB-8611-2D03E84BC49D}" type="slidenum">
              <a:rPr lang="cs-CZ" altLang="cs-CZ" smtClean="0"/>
              <a:pPr/>
              <a:t>12</a:t>
            </a:fld>
            <a:endParaRPr lang="cs-CZ" alt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60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altLang="cs-CZ" dirty="0" smtClean="0"/>
              <a:t>ROB = registr obyvatel</a:t>
            </a:r>
          </a:p>
          <a:p>
            <a:pPr eaLnBrk="1" hangingPunct="1"/>
            <a:r>
              <a:rPr lang="cs-CZ" altLang="cs-CZ" dirty="0" smtClean="0"/>
              <a:t>ISEO = informační systém evidence obyvatel</a:t>
            </a:r>
          </a:p>
          <a:p>
            <a:pPr eaLnBrk="1" hangingPunct="1"/>
            <a:r>
              <a:rPr lang="cs-CZ" altLang="cs-CZ" dirty="0" smtClean="0"/>
              <a:t>OR=</a:t>
            </a:r>
            <a:r>
              <a:rPr lang="cs-CZ" altLang="cs-CZ" baseline="0" dirty="0" smtClean="0"/>
              <a:t> obchodní rejstřík</a:t>
            </a:r>
          </a:p>
          <a:p>
            <a:pPr eaLnBrk="1" hangingPunct="1"/>
            <a:r>
              <a:rPr lang="cs-CZ" altLang="cs-CZ" baseline="0" dirty="0" smtClean="0"/>
              <a:t>ARES=administrativní registr ekonomických subjektů</a:t>
            </a:r>
            <a:endParaRPr lang="cs-CZ" altLang="cs-CZ" dirty="0" smtClean="0"/>
          </a:p>
        </p:txBody>
      </p:sp>
      <p:sp>
        <p:nvSpPr>
          <p:cNvPr id="46084" name="Zástupný symbol pro číslo snímku 3"/>
          <p:cNvSpPr>
            <a:spLocks noGrp="1"/>
          </p:cNvSpPr>
          <p:nvPr>
            <p:ph type="sldNum" sz="quarter" idx="5"/>
          </p:nvPr>
        </p:nvSpPr>
        <p:spPr bwMode="auto">
          <a:noFill/>
          <a:ln>
            <a:miter lim="800000"/>
            <a:headEnd/>
            <a:tailEnd/>
          </a:ln>
        </p:spPr>
        <p:txBody>
          <a:bodyPr/>
          <a:lstStyle/>
          <a:p>
            <a:fld id="{1505BD91-A271-4284-84D8-D73D41859424}" type="slidenum">
              <a:rPr lang="cs-CZ" altLang="cs-CZ" smtClean="0"/>
              <a:pPr/>
              <a:t>13</a:t>
            </a:fld>
            <a:endParaRPr lang="cs-CZ" alt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47108" name="Zástupný symbol pro číslo snímku 3"/>
          <p:cNvSpPr>
            <a:spLocks noGrp="1"/>
          </p:cNvSpPr>
          <p:nvPr>
            <p:ph type="sldNum" sz="quarter" idx="5"/>
          </p:nvPr>
        </p:nvSpPr>
        <p:spPr bwMode="auto">
          <a:noFill/>
          <a:ln>
            <a:miter lim="800000"/>
            <a:headEnd/>
            <a:tailEnd/>
          </a:ln>
        </p:spPr>
        <p:txBody>
          <a:bodyPr/>
          <a:lstStyle/>
          <a:p>
            <a:fld id="{A7755612-04FE-48A9-933E-B4E476D909D6}" type="slidenum">
              <a:rPr lang="cs-CZ" altLang="cs-CZ" smtClean="0"/>
              <a:pPr/>
              <a:t>14</a:t>
            </a:fld>
            <a:endParaRPr lang="cs-CZ" alt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81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altLang="cs-CZ" u="sng" smtClean="0"/>
              <a:t>Poznámka:</a:t>
            </a:r>
            <a:endParaRPr lang="cs-CZ" altLang="cs-CZ" smtClean="0"/>
          </a:p>
          <a:p>
            <a:r>
              <a:rPr lang="cs-CZ" altLang="cs-CZ" u="sng" smtClean="0"/>
              <a:t>Co je osobním údajem</a:t>
            </a:r>
            <a:r>
              <a:rPr lang="cs-CZ" altLang="cs-CZ" smtClean="0"/>
              <a:t> stanoví zákon č. 101/2000 Sb., o ochraně osobních údajů a o změně některých zákonů v § 4 písm. a).</a:t>
            </a:r>
          </a:p>
          <a:p>
            <a:r>
              <a:rPr lang="cs-CZ" altLang="cs-CZ" smtClean="0"/>
              <a:t>„</a:t>
            </a:r>
            <a:r>
              <a:rPr lang="cs-CZ" altLang="cs-CZ" i="1" smtClean="0"/>
              <a:t>osobním údajem je jakákoliv informace týkající se určeného nebo určitelného subjektu údajů. Subjekt údajů se považuje za určený nebo určitelný, jestliže lze subjekt údajů přímo či nepřímo identifikovat zejména na základě čísla, kódu nebo jednoho či více prvků, specifických pro jeho fyzickou, fyziologickou, psychickou, ekonomickou, kulturní nebo sociální identitu</a:t>
            </a:r>
            <a:r>
              <a:rPr lang="cs-CZ" altLang="cs-CZ" smtClean="0"/>
              <a:t>,“</a:t>
            </a:r>
          </a:p>
          <a:p>
            <a:r>
              <a:rPr lang="cs-CZ" altLang="cs-CZ" smtClean="0"/>
              <a:t> </a:t>
            </a:r>
          </a:p>
          <a:p>
            <a:r>
              <a:rPr lang="cs-CZ" altLang="cs-CZ" u="sng" smtClean="0"/>
              <a:t>Co je veřejnými prostředky </a:t>
            </a:r>
            <a:r>
              <a:rPr lang="cs-CZ" altLang="cs-CZ" smtClean="0"/>
              <a:t>stanoví zákon č. 320/2001 Sb., o finanční kontrole ve veřejné správě a o změně některých zákonů (zákon o finanční kontrole) v § 2 písm. g).</a:t>
            </a:r>
          </a:p>
          <a:p>
            <a:r>
              <a:rPr lang="cs-CZ" altLang="cs-CZ" smtClean="0"/>
              <a:t>„</a:t>
            </a:r>
            <a:r>
              <a:rPr lang="cs-CZ" altLang="cs-CZ" i="1" smtClean="0"/>
              <a:t>veřejnými prostředky veřejné finance, věci, majetková práva a jiné majetkové hodnoty patřící státu nebo jiné právnické osobě …….“</a:t>
            </a:r>
            <a:endParaRPr lang="cs-CZ" altLang="cs-CZ" smtClean="0"/>
          </a:p>
          <a:p>
            <a:r>
              <a:rPr lang="cs-CZ" altLang="cs-CZ" smtClean="0"/>
              <a:t>Mezi právnické osoby tento zákon řadí i územní samosprávný celek. </a:t>
            </a:r>
          </a:p>
          <a:p>
            <a:r>
              <a:rPr lang="cs-CZ" altLang="cs-CZ" smtClean="0"/>
              <a:t>-----------------------</a:t>
            </a:r>
          </a:p>
          <a:p>
            <a:r>
              <a:rPr lang="cs-CZ" altLang="cs-CZ" smtClean="0"/>
              <a:t>Výše uvedené vychází z „Metodického návodu k aplikaci zákona o registru smluv, květen 2016, verze 1.1“ zpracovaného Ministerstvem vnitra ČR a jeho dalšího „Metodického návodu k aplikaci zákona o registru smluv (soukromoprávní část), 1. května 2016“ autor: advokátní kancelář Havel, Holásek &amp; Partners, které Ministerstvo vnitra ČR zveřejnilo na svých webových stránkách. </a:t>
            </a:r>
          </a:p>
          <a:p>
            <a:pPr eaLnBrk="1" hangingPunct="1"/>
            <a:endParaRPr lang="cs-CZ" altLang="cs-CZ" smtClean="0"/>
          </a:p>
        </p:txBody>
      </p:sp>
      <p:sp>
        <p:nvSpPr>
          <p:cNvPr id="48132" name="Zástupný symbol pro číslo snímku 3"/>
          <p:cNvSpPr>
            <a:spLocks noGrp="1"/>
          </p:cNvSpPr>
          <p:nvPr>
            <p:ph type="sldNum" sz="quarter" idx="5"/>
          </p:nvPr>
        </p:nvSpPr>
        <p:spPr bwMode="auto">
          <a:noFill/>
          <a:ln>
            <a:miter lim="800000"/>
            <a:headEnd/>
            <a:tailEnd/>
          </a:ln>
        </p:spPr>
        <p:txBody>
          <a:bodyPr/>
          <a:lstStyle/>
          <a:p>
            <a:fld id="{22EA6EF0-19BC-417A-B0E5-BB436196F35B}" type="slidenum">
              <a:rPr lang="cs-CZ" altLang="cs-CZ" smtClean="0"/>
              <a:pPr/>
              <a:t>15</a:t>
            </a:fld>
            <a:endParaRPr lang="cs-CZ" alt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altLang="cs-CZ" dirty="0" smtClean="0"/>
              <a:t>Obchodní tajemství je kategorií objektivní, kdy musí být splněny uvedené zákonné podmínky, aby byla daná informace chráněna jako obchodní tajemství. Nepostačuje přitom to, že smluvní strany o nějaké informaci prohlásí nebo se dohodnou, že ji budou považovat za obchodní tajemství. Vždy je třeba, aby objektivně byly naplněny všechny definiční znaky obchodního tajemství. (viz např. rozsudek Nejvyššího správního soudu ze dne 16. 5. 2007, </a:t>
            </a:r>
            <a:r>
              <a:rPr lang="cs-CZ" altLang="cs-CZ" dirty="0" err="1" smtClean="0"/>
              <a:t>sp</a:t>
            </a:r>
            <a:r>
              <a:rPr lang="cs-CZ" altLang="cs-CZ" dirty="0" smtClean="0"/>
              <a:t>. zn. 3 </a:t>
            </a:r>
            <a:r>
              <a:rPr lang="cs-CZ" altLang="cs-CZ" dirty="0" err="1" smtClean="0"/>
              <a:t>Ads</a:t>
            </a:r>
            <a:r>
              <a:rPr lang="cs-CZ" altLang="cs-CZ" dirty="0" smtClean="0"/>
              <a:t> 33/2006, 1272/2007 Sb. NSS rozsudek Nejvyššího správního soudu ze dne 31. 7. 2006, </a:t>
            </a:r>
            <a:r>
              <a:rPr lang="cs-CZ" altLang="cs-CZ" dirty="0" err="1" smtClean="0"/>
              <a:t>sp</a:t>
            </a:r>
            <a:r>
              <a:rPr lang="cs-CZ" altLang="cs-CZ" dirty="0" smtClean="0"/>
              <a:t>. zn. A 2/2003, 1469/2008 Sb. NSS).</a:t>
            </a:r>
          </a:p>
          <a:p>
            <a:r>
              <a:rPr lang="cs-CZ" altLang="cs-CZ" dirty="0" smtClean="0"/>
              <a:t>To především znamená, že předmětem ochrany obchodního tajemství ve smyslu komentovaného ustanovení zásadně není určitý dokument (např. smlouva) jako celek, nýbrž toliko skutečnosti (informace) ve smlouvě uvedené, které splňují pojmové definiční znaky stanovené zákonem (srov. např. rozsudek KS v Hradci Králové č. j. </a:t>
            </a:r>
            <a:r>
              <a:rPr lang="cs-CZ" altLang="cs-CZ" u="sng" dirty="0" smtClean="0">
                <a:hlinkClick r:id="rId3"/>
              </a:rPr>
              <a:t>31 Ca 189/2000-27</a:t>
            </a:r>
            <a:r>
              <a:rPr lang="cs-CZ" altLang="cs-CZ" dirty="0" smtClean="0"/>
              <a:t>, 857/2001 SJS, rozsudek NSS č. j. 2 As 27/2007-87, rozsudek NSS č. j. A 2/2003-73, </a:t>
            </a:r>
            <a:r>
              <a:rPr lang="cs-CZ" altLang="cs-CZ" u="sng" dirty="0" smtClean="0">
                <a:hlinkClick r:id="rId4"/>
              </a:rPr>
              <a:t>1469/2008 Sb. NSS</a:t>
            </a:r>
            <a:r>
              <a:rPr lang="cs-CZ" altLang="cs-CZ" dirty="0" smtClean="0"/>
              <a:t>, rozsudek MS v Praze </a:t>
            </a:r>
            <a:r>
              <a:rPr lang="cs-CZ" altLang="cs-CZ" dirty="0" err="1" smtClean="0"/>
              <a:t>sp</a:t>
            </a:r>
            <a:r>
              <a:rPr lang="cs-CZ" altLang="cs-CZ" dirty="0" smtClean="0"/>
              <a:t>. zn. 7 Ca 30/2003-39, rozsudek KS v Praze </a:t>
            </a:r>
            <a:r>
              <a:rPr lang="cs-CZ" altLang="cs-CZ" dirty="0" err="1" smtClean="0"/>
              <a:t>sp</a:t>
            </a:r>
            <a:r>
              <a:rPr lang="cs-CZ" altLang="cs-CZ" dirty="0" smtClean="0"/>
              <a:t>. zn. 44 Ca 82/2005 aj.).</a:t>
            </a:r>
          </a:p>
          <a:p>
            <a:pPr eaLnBrk="1" hangingPunct="1"/>
            <a:endParaRPr lang="cs-CZ" altLang="cs-CZ" dirty="0" smtClean="0"/>
          </a:p>
        </p:txBody>
      </p:sp>
      <p:sp>
        <p:nvSpPr>
          <p:cNvPr id="49156" name="Zástupný symbol pro číslo snímku 3"/>
          <p:cNvSpPr>
            <a:spLocks noGrp="1"/>
          </p:cNvSpPr>
          <p:nvPr>
            <p:ph type="sldNum" sz="quarter" idx="5"/>
          </p:nvPr>
        </p:nvSpPr>
        <p:spPr bwMode="auto">
          <a:noFill/>
          <a:ln>
            <a:miter lim="800000"/>
            <a:headEnd/>
            <a:tailEnd/>
          </a:ln>
        </p:spPr>
        <p:txBody>
          <a:bodyPr/>
          <a:lstStyle/>
          <a:p>
            <a:fld id="{F8B33B78-EF2F-49A7-8025-5818C69EA567}" type="slidenum">
              <a:rPr lang="cs-CZ" altLang="cs-CZ" smtClean="0"/>
              <a:pPr/>
              <a:t>16</a:t>
            </a:fld>
            <a:endParaRPr lang="cs-CZ" alt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01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altLang="cs-CZ" dirty="0" smtClean="0"/>
              <a:t>Vzhledem k objektivnímu charakteru svých definičních znaků (§ 504 občanského zákoníku) je obchodní tajemství proměnlivé v čase. To ale nepřekáží tomu, aby v době uveřejnění byly znečitelněny určité informace nebo skutečnosti, které byly považovány za obchodní tajemství, a posléze došlo k opravě uveřejněné smlouvy nebo metadat dle postupu v § 7 odst. 2 písm. a) zákona, pokud by došlo k zániku obchodního tajemství po uveřejnění smlouvy a povinná osoba, popř. jiná smluvní strana, byly dosud v dobré víře, že uveřejnění je souladné s tímto zákonem.</a:t>
            </a:r>
          </a:p>
          <a:p>
            <a:pPr eaLnBrk="1" hangingPunct="1"/>
            <a:endParaRPr lang="cs-CZ" altLang="cs-CZ" dirty="0" smtClean="0"/>
          </a:p>
        </p:txBody>
      </p:sp>
      <p:sp>
        <p:nvSpPr>
          <p:cNvPr id="50180" name="Zástupný symbol pro číslo snímku 3"/>
          <p:cNvSpPr>
            <a:spLocks noGrp="1"/>
          </p:cNvSpPr>
          <p:nvPr>
            <p:ph type="sldNum" sz="quarter" idx="5"/>
          </p:nvPr>
        </p:nvSpPr>
        <p:spPr bwMode="auto">
          <a:noFill/>
          <a:ln>
            <a:miter lim="800000"/>
            <a:headEnd/>
            <a:tailEnd/>
          </a:ln>
        </p:spPr>
        <p:txBody>
          <a:bodyPr/>
          <a:lstStyle/>
          <a:p>
            <a:fld id="{CBE46355-0ADC-4BDF-A3E2-AAC9FA1B0271}" type="slidenum">
              <a:rPr lang="cs-CZ" altLang="cs-CZ" smtClean="0"/>
              <a:pPr/>
              <a:t>17</a:t>
            </a:fld>
            <a:endParaRPr lang="cs-CZ" alt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altLang="cs-CZ" dirty="0" err="1" smtClean="0"/>
              <a:t>InfZ</a:t>
            </a:r>
            <a:r>
              <a:rPr lang="cs-CZ" altLang="cs-CZ" dirty="0" smtClean="0"/>
              <a:t> ani zákon neobsahují explicitní výjimky pro bankovní tajemství. Dle § 3 odst. 1 zákona se ale neuveřejňují informace, které nelze poskytnout při postupu podle předpisů upravujících svobodný přístup k informacím obecně, a ne pouze dle </a:t>
            </a:r>
            <a:r>
              <a:rPr lang="cs-CZ" altLang="cs-CZ" dirty="0" err="1" smtClean="0"/>
              <a:t>InfZ</a:t>
            </a:r>
            <a:r>
              <a:rPr lang="cs-CZ" altLang="cs-CZ" dirty="0" smtClean="0"/>
              <a:t>. </a:t>
            </a:r>
          </a:p>
          <a:p>
            <a:pPr marL="0" marR="0" indent="0" algn="l" defTabSz="914400" rtl="0" eaLnBrk="1" fontAlgn="base" latinLnBrk="0" hangingPunct="1">
              <a:lnSpc>
                <a:spcPct val="100000"/>
              </a:lnSpc>
              <a:spcBef>
                <a:spcPct val="30000"/>
              </a:spcBef>
              <a:spcAft>
                <a:spcPct val="0"/>
              </a:spcAft>
              <a:buClrTx/>
              <a:buSzTx/>
              <a:buFontTx/>
              <a:buNone/>
              <a:tabLst/>
              <a:defRPr/>
            </a:pPr>
            <a:r>
              <a:rPr lang="cs-CZ" altLang="cs-CZ" dirty="0" smtClean="0"/>
              <a:t>Bude možné zřejmě se setkat i se situacemi, kdy samotná smlouva, na jejímž základě je transakce (bankovní obchod) realizována bude rovněž jako celek chráněna bankovním tajemstvím.</a:t>
            </a:r>
          </a:p>
          <a:p>
            <a:pPr eaLnBrk="1" hangingPunct="1"/>
            <a:endParaRPr lang="cs-CZ" altLang="cs-CZ" dirty="0" smtClean="0"/>
          </a:p>
        </p:txBody>
      </p:sp>
      <p:sp>
        <p:nvSpPr>
          <p:cNvPr id="51204" name="Zástupný symbol pro číslo snímku 3"/>
          <p:cNvSpPr>
            <a:spLocks noGrp="1"/>
          </p:cNvSpPr>
          <p:nvPr>
            <p:ph type="sldNum" sz="quarter" idx="5"/>
          </p:nvPr>
        </p:nvSpPr>
        <p:spPr bwMode="auto">
          <a:noFill/>
          <a:ln>
            <a:miter lim="800000"/>
            <a:headEnd/>
            <a:tailEnd/>
          </a:ln>
        </p:spPr>
        <p:txBody>
          <a:bodyPr/>
          <a:lstStyle/>
          <a:p>
            <a:fld id="{A3576FBD-D6C5-4AB6-82D6-4153DC2A8C8C}" type="slidenum">
              <a:rPr lang="cs-CZ" altLang="cs-CZ" smtClean="0"/>
              <a:pPr/>
              <a:t>18</a:t>
            </a:fld>
            <a:endParaRPr lang="cs-CZ" alt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22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52228" name="Zástupný symbol pro číslo snímku 3"/>
          <p:cNvSpPr>
            <a:spLocks noGrp="1"/>
          </p:cNvSpPr>
          <p:nvPr>
            <p:ph type="sldNum" sz="quarter" idx="5"/>
          </p:nvPr>
        </p:nvSpPr>
        <p:spPr bwMode="auto">
          <a:noFill/>
          <a:ln>
            <a:miter lim="800000"/>
            <a:headEnd/>
            <a:tailEnd/>
          </a:ln>
        </p:spPr>
        <p:txBody>
          <a:bodyPr/>
          <a:lstStyle/>
          <a:p>
            <a:fld id="{5322A903-63DE-4FF9-8DB6-C94152F86910}" type="slidenum">
              <a:rPr lang="cs-CZ" altLang="cs-CZ" smtClean="0"/>
              <a:pPr/>
              <a:t>19</a:t>
            </a:fld>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48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altLang="cs-CZ" dirty="0" smtClean="0"/>
              <a:t>(</a:t>
            </a:r>
            <a:r>
              <a:rPr lang="cs-CZ" altLang="cs-CZ" b="1" dirty="0" smtClean="0"/>
              <a:t>dotací</a:t>
            </a:r>
            <a:r>
              <a:rPr lang="cs-CZ" altLang="cs-CZ" dirty="0" smtClean="0"/>
              <a:t> se rozumí dle §10a zákona č. 250/2000 Sb., </a:t>
            </a:r>
            <a:r>
              <a:rPr lang="cs-CZ" altLang="cs-CZ" i="1" dirty="0" smtClean="0"/>
              <a:t>peněžní prostředky poskytnuté z rozpočtu územního samosprávného celku, městské části hlavního města Prahy, svazku obcí nebo Regionální rady regionu soudržnosti právnické nebo fyzické osobě na stanovený účel, s výjimkou příspěvku podle § 28 odst. 4 a § 31 odst. 1 písm. b)</a:t>
            </a:r>
            <a:r>
              <a:rPr lang="cs-CZ" altLang="cs-CZ" dirty="0" smtClean="0"/>
              <a:t>,)</a:t>
            </a:r>
          </a:p>
          <a:p>
            <a:pPr eaLnBrk="1" hangingPunct="1"/>
            <a:r>
              <a:rPr lang="cs-CZ" altLang="cs-CZ" dirty="0" smtClean="0"/>
              <a:t>(</a:t>
            </a:r>
            <a:r>
              <a:rPr lang="cs-CZ" altLang="cs-CZ" b="1" dirty="0" smtClean="0"/>
              <a:t>návratnou finanční výpomocí </a:t>
            </a:r>
            <a:r>
              <a:rPr lang="cs-CZ" altLang="cs-CZ" dirty="0" smtClean="0"/>
              <a:t>se rozumí dle §10a zákona č. 250/2000 Sb., </a:t>
            </a:r>
            <a:r>
              <a:rPr lang="cs-CZ" altLang="cs-CZ" i="1" dirty="0" smtClean="0"/>
              <a:t>peněžní prostředky poskytnuté bezúročně z rozpočtu územního samosprávného celku, městské části hlavního města Prahy, svazku obcí nebo Regionální rady regionu soudržnosti právnické nebo fyzické osobě na stanovený účel, které je jejich příjemce povinen vrátit do rozpočtu poskytovatele ve stanovené lhůtě</a:t>
            </a:r>
            <a:r>
              <a:rPr lang="cs-CZ" altLang="cs-CZ" dirty="0" smtClean="0"/>
              <a:t>)</a:t>
            </a:r>
          </a:p>
          <a:p>
            <a:pPr eaLnBrk="1" hangingPunct="1"/>
            <a:endParaRPr lang="cs-CZ" altLang="cs-CZ" dirty="0" smtClean="0"/>
          </a:p>
        </p:txBody>
      </p:sp>
      <p:sp>
        <p:nvSpPr>
          <p:cNvPr id="34820" name="Zástupný symbol pro číslo snímku 3"/>
          <p:cNvSpPr>
            <a:spLocks noGrp="1"/>
          </p:cNvSpPr>
          <p:nvPr>
            <p:ph type="sldNum" sz="quarter" idx="5"/>
          </p:nvPr>
        </p:nvSpPr>
        <p:spPr bwMode="auto">
          <a:noFill/>
          <a:ln>
            <a:miter lim="800000"/>
            <a:headEnd/>
            <a:tailEnd/>
          </a:ln>
        </p:spPr>
        <p:txBody>
          <a:bodyPr/>
          <a:lstStyle/>
          <a:p>
            <a:fld id="{6CDA5127-19E2-42ED-A3EB-1127197FB6F3}" type="slidenum">
              <a:rPr lang="cs-CZ" altLang="cs-CZ" smtClean="0"/>
              <a:pPr/>
              <a:t>2</a:t>
            </a:fld>
            <a:endParaRPr lang="cs-CZ" alt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325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altLang="cs-CZ" dirty="0" smtClean="0"/>
              <a:t>Podle § 11 odst. 1 zákona č. 121/2000 Sb. platí, že : Autor má právo rozhodnout o zveřejnění svého díla.</a:t>
            </a:r>
          </a:p>
          <a:p>
            <a:pPr eaLnBrk="1" hangingPunct="1"/>
            <a:r>
              <a:rPr lang="cs-CZ" altLang="cs-CZ" dirty="0" smtClean="0"/>
              <a:t>Práva související s právem autorským jsou uvedena v § 67 až 87 zákona č. 121/2000 Sb.</a:t>
            </a:r>
          </a:p>
        </p:txBody>
      </p:sp>
      <p:sp>
        <p:nvSpPr>
          <p:cNvPr id="53252" name="Zástupný symbol pro číslo snímku 3"/>
          <p:cNvSpPr>
            <a:spLocks noGrp="1"/>
          </p:cNvSpPr>
          <p:nvPr>
            <p:ph type="sldNum" sz="quarter" idx="5"/>
          </p:nvPr>
        </p:nvSpPr>
        <p:spPr bwMode="auto">
          <a:noFill/>
          <a:ln>
            <a:miter lim="800000"/>
            <a:headEnd/>
            <a:tailEnd/>
          </a:ln>
        </p:spPr>
        <p:txBody>
          <a:bodyPr/>
          <a:lstStyle/>
          <a:p>
            <a:fld id="{26DAF939-7DAB-4F09-AA81-D9EF3AA3D717}" type="slidenum">
              <a:rPr lang="cs-CZ" altLang="cs-CZ" smtClean="0"/>
              <a:pPr/>
              <a:t>20</a:t>
            </a:fld>
            <a:endParaRPr lang="cs-CZ" alt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427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54276" name="Zástupný symbol pro číslo snímku 3"/>
          <p:cNvSpPr>
            <a:spLocks noGrp="1"/>
          </p:cNvSpPr>
          <p:nvPr>
            <p:ph type="sldNum" sz="quarter" idx="5"/>
          </p:nvPr>
        </p:nvSpPr>
        <p:spPr bwMode="auto">
          <a:noFill/>
          <a:ln>
            <a:miter lim="800000"/>
            <a:headEnd/>
            <a:tailEnd/>
          </a:ln>
        </p:spPr>
        <p:txBody>
          <a:bodyPr/>
          <a:lstStyle/>
          <a:p>
            <a:fld id="{83E61579-A4D6-48D9-8363-502A3FE65CE3}" type="slidenum">
              <a:rPr lang="cs-CZ" altLang="cs-CZ" smtClean="0"/>
              <a:pPr/>
              <a:t>21</a:t>
            </a:fld>
            <a:endParaRPr lang="cs-CZ" alt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52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55300" name="Zástupný symbol pro číslo snímku 3"/>
          <p:cNvSpPr>
            <a:spLocks noGrp="1"/>
          </p:cNvSpPr>
          <p:nvPr>
            <p:ph type="sldNum" sz="quarter" idx="5"/>
          </p:nvPr>
        </p:nvSpPr>
        <p:spPr bwMode="auto">
          <a:noFill/>
          <a:ln>
            <a:miter lim="800000"/>
            <a:headEnd/>
            <a:tailEnd/>
          </a:ln>
        </p:spPr>
        <p:txBody>
          <a:bodyPr/>
          <a:lstStyle/>
          <a:p>
            <a:fld id="{82C388BD-DF05-4966-9E87-A4966AEF084F}" type="slidenum">
              <a:rPr lang="cs-CZ" altLang="cs-CZ" smtClean="0"/>
              <a:pPr/>
              <a:t>22</a:t>
            </a:fld>
            <a:endParaRPr lang="cs-CZ" alt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63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56324" name="Zástupný symbol pro číslo snímku 3"/>
          <p:cNvSpPr>
            <a:spLocks noGrp="1"/>
          </p:cNvSpPr>
          <p:nvPr>
            <p:ph type="sldNum" sz="quarter" idx="5"/>
          </p:nvPr>
        </p:nvSpPr>
        <p:spPr bwMode="auto">
          <a:noFill/>
          <a:ln>
            <a:miter lim="800000"/>
            <a:headEnd/>
            <a:tailEnd/>
          </a:ln>
        </p:spPr>
        <p:txBody>
          <a:bodyPr/>
          <a:lstStyle/>
          <a:p>
            <a:fld id="{BD3C96DE-D66B-4267-93A7-71EF48BA4964}" type="slidenum">
              <a:rPr lang="cs-CZ" altLang="cs-CZ" smtClean="0"/>
              <a:pPr/>
              <a:t>23</a:t>
            </a:fld>
            <a:endParaRPr lang="cs-CZ" alt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73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57348" name="Zástupný symbol pro číslo snímku 3"/>
          <p:cNvSpPr>
            <a:spLocks noGrp="1"/>
          </p:cNvSpPr>
          <p:nvPr>
            <p:ph type="sldNum" sz="quarter" idx="5"/>
          </p:nvPr>
        </p:nvSpPr>
        <p:spPr bwMode="auto">
          <a:noFill/>
          <a:ln>
            <a:miter lim="800000"/>
            <a:headEnd/>
            <a:tailEnd/>
          </a:ln>
        </p:spPr>
        <p:txBody>
          <a:bodyPr/>
          <a:lstStyle/>
          <a:p>
            <a:fld id="{0EDB33F2-01DE-416F-B750-FC27D0A475C0}" type="slidenum">
              <a:rPr lang="cs-CZ" altLang="cs-CZ" smtClean="0"/>
              <a:pPr/>
              <a:t>24</a:t>
            </a:fld>
            <a:endParaRPr lang="cs-CZ" alt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83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altLang="cs-CZ" dirty="0" smtClean="0"/>
              <a:t>Zákon č. 183/2006 Sb., o územním plánování a stavebním řádu (stavební zákon)</a:t>
            </a:r>
          </a:p>
        </p:txBody>
      </p:sp>
      <p:sp>
        <p:nvSpPr>
          <p:cNvPr id="58372" name="Zástupný symbol pro číslo snímku 3"/>
          <p:cNvSpPr>
            <a:spLocks noGrp="1"/>
          </p:cNvSpPr>
          <p:nvPr>
            <p:ph type="sldNum" sz="quarter" idx="5"/>
          </p:nvPr>
        </p:nvSpPr>
        <p:spPr bwMode="auto">
          <a:noFill/>
          <a:ln>
            <a:miter lim="800000"/>
            <a:headEnd/>
            <a:tailEnd/>
          </a:ln>
        </p:spPr>
        <p:txBody>
          <a:bodyPr/>
          <a:lstStyle/>
          <a:p>
            <a:fld id="{9ACC5560-196D-45A7-B5E3-B18D53A9A968}" type="slidenum">
              <a:rPr lang="cs-CZ" altLang="cs-CZ" smtClean="0"/>
              <a:pPr/>
              <a:t>25</a:t>
            </a:fld>
            <a:endParaRPr lang="cs-CZ" alt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93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59396" name="Zástupný symbol pro číslo snímku 3"/>
          <p:cNvSpPr>
            <a:spLocks noGrp="1"/>
          </p:cNvSpPr>
          <p:nvPr>
            <p:ph type="sldNum" sz="quarter" idx="5"/>
          </p:nvPr>
        </p:nvSpPr>
        <p:spPr bwMode="auto">
          <a:noFill/>
          <a:ln>
            <a:miter lim="800000"/>
            <a:headEnd/>
            <a:tailEnd/>
          </a:ln>
        </p:spPr>
        <p:txBody>
          <a:bodyPr/>
          <a:lstStyle/>
          <a:p>
            <a:fld id="{47A43BF7-CA03-43FC-B4E3-D0C34400A194}" type="slidenum">
              <a:rPr lang="cs-CZ" altLang="cs-CZ" smtClean="0"/>
              <a:pPr/>
              <a:t>26</a:t>
            </a:fld>
            <a:endParaRPr lang="cs-CZ" alt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04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60420" name="Zástupný symbol pro číslo snímku 3"/>
          <p:cNvSpPr>
            <a:spLocks noGrp="1"/>
          </p:cNvSpPr>
          <p:nvPr>
            <p:ph type="sldNum" sz="quarter" idx="5"/>
          </p:nvPr>
        </p:nvSpPr>
        <p:spPr bwMode="auto">
          <a:noFill/>
          <a:ln>
            <a:miter lim="800000"/>
            <a:headEnd/>
            <a:tailEnd/>
          </a:ln>
        </p:spPr>
        <p:txBody>
          <a:bodyPr/>
          <a:lstStyle/>
          <a:p>
            <a:fld id="{BA9E608B-7864-4D4B-8203-6540C84598A0}" type="slidenum">
              <a:rPr lang="cs-CZ" altLang="cs-CZ" smtClean="0"/>
              <a:pPr/>
              <a:t>27</a:t>
            </a:fld>
            <a:endParaRPr lang="cs-CZ" alt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14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61444" name="Zástupný symbol pro číslo snímku 3"/>
          <p:cNvSpPr>
            <a:spLocks noGrp="1"/>
          </p:cNvSpPr>
          <p:nvPr>
            <p:ph type="sldNum" sz="quarter" idx="5"/>
          </p:nvPr>
        </p:nvSpPr>
        <p:spPr bwMode="auto">
          <a:noFill/>
          <a:ln>
            <a:miter lim="800000"/>
            <a:headEnd/>
            <a:tailEnd/>
          </a:ln>
        </p:spPr>
        <p:txBody>
          <a:bodyPr/>
          <a:lstStyle/>
          <a:p>
            <a:fld id="{86602CC5-0C3F-4495-83ED-80EF8F8FF704}" type="slidenum">
              <a:rPr lang="cs-CZ" altLang="cs-CZ" smtClean="0"/>
              <a:pPr/>
              <a:t>28</a:t>
            </a:fld>
            <a:endParaRPr lang="cs-CZ" alt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24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62468" name="Zástupný symbol pro číslo snímku 3"/>
          <p:cNvSpPr>
            <a:spLocks noGrp="1"/>
          </p:cNvSpPr>
          <p:nvPr>
            <p:ph type="sldNum" sz="quarter" idx="5"/>
          </p:nvPr>
        </p:nvSpPr>
        <p:spPr bwMode="auto">
          <a:noFill/>
          <a:ln>
            <a:miter lim="800000"/>
            <a:headEnd/>
            <a:tailEnd/>
          </a:ln>
        </p:spPr>
        <p:txBody>
          <a:bodyPr/>
          <a:lstStyle/>
          <a:p>
            <a:fld id="{65CDC36C-F8BC-4E39-A4EC-7F5674A6D34D}" type="slidenum">
              <a:rPr lang="cs-CZ" altLang="cs-CZ" smtClean="0"/>
              <a:pPr/>
              <a:t>29</a:t>
            </a:fld>
            <a:endParaRPr lang="cs-CZ"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58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35844" name="Zástupný symbol pro číslo snímku 3"/>
          <p:cNvSpPr>
            <a:spLocks noGrp="1"/>
          </p:cNvSpPr>
          <p:nvPr>
            <p:ph type="sldNum" sz="quarter" idx="5"/>
          </p:nvPr>
        </p:nvSpPr>
        <p:spPr bwMode="auto">
          <a:noFill/>
          <a:ln>
            <a:miter lim="800000"/>
            <a:headEnd/>
            <a:tailEnd/>
          </a:ln>
        </p:spPr>
        <p:txBody>
          <a:bodyPr/>
          <a:lstStyle/>
          <a:p>
            <a:fld id="{82852502-165C-4281-89AD-6E83B093AFB6}" type="slidenum">
              <a:rPr lang="cs-CZ" altLang="cs-CZ" smtClean="0"/>
              <a:pPr/>
              <a:t>3</a:t>
            </a:fld>
            <a:endParaRPr lang="cs-CZ" alt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34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63492" name="Zástupný symbol pro číslo snímku 3"/>
          <p:cNvSpPr>
            <a:spLocks noGrp="1"/>
          </p:cNvSpPr>
          <p:nvPr>
            <p:ph type="sldNum" sz="quarter" idx="5"/>
          </p:nvPr>
        </p:nvSpPr>
        <p:spPr bwMode="auto">
          <a:noFill/>
          <a:ln>
            <a:miter lim="800000"/>
            <a:headEnd/>
            <a:tailEnd/>
          </a:ln>
        </p:spPr>
        <p:txBody>
          <a:bodyPr/>
          <a:lstStyle/>
          <a:p>
            <a:fld id="{33BE2345-CE42-481C-93E5-620AEB24571D}" type="slidenum">
              <a:rPr lang="cs-CZ" altLang="cs-CZ" smtClean="0"/>
              <a:pPr/>
              <a:t>30</a:t>
            </a:fld>
            <a:endParaRPr lang="cs-CZ"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68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altLang="cs-CZ" b="1" u="sng" smtClean="0"/>
              <a:t>§ 3 odst. 1 zákona</a:t>
            </a:r>
            <a:r>
              <a:rPr lang="cs-CZ" altLang="cs-CZ" u="sng" smtClean="0"/>
              <a:t> zní</a:t>
            </a:r>
            <a:r>
              <a:rPr lang="cs-CZ" altLang="cs-CZ" smtClean="0"/>
              <a:t>:</a:t>
            </a:r>
          </a:p>
          <a:p>
            <a:r>
              <a:rPr lang="cs-CZ" altLang="cs-CZ" smtClean="0"/>
              <a:t>„</a:t>
            </a:r>
            <a:r>
              <a:rPr lang="cs-CZ" altLang="cs-CZ" i="1" smtClean="0"/>
              <a:t>Prostřednictvím registru smluv se neuveřejňují informace, které nelze poskytnout při postupu podle předpisů upravujících svobodný přístup k informacím.“</a:t>
            </a:r>
            <a:endParaRPr lang="cs-CZ" altLang="cs-CZ" smtClean="0"/>
          </a:p>
          <a:p>
            <a:r>
              <a:rPr lang="cs-CZ" altLang="cs-CZ" u="sng" smtClean="0"/>
              <a:t>§ 5 odst. 6 zákona zní</a:t>
            </a:r>
            <a:r>
              <a:rPr lang="cs-CZ" altLang="cs-CZ" smtClean="0"/>
              <a:t>:</a:t>
            </a:r>
          </a:p>
          <a:p>
            <a:r>
              <a:rPr lang="cs-CZ" altLang="cs-CZ" i="1" smtClean="0"/>
              <a:t>„Z uveřejnění prostřednictvím registru smluv lze vyloučit metadata uvedená v odstavci 5 písm. a) nebo c), jsou-li tato metadata obchodním tajemstvím osoby uvedené v § 2 odst. 1 písm. e), k), l) nebo n), a to také tehdy, pokud by obchodním tajemstvím bylo až více takto uveřejněných informací zároveň.“</a:t>
            </a:r>
            <a:endParaRPr lang="cs-CZ" altLang="cs-CZ" smtClean="0"/>
          </a:p>
          <a:p>
            <a:pPr eaLnBrk="1" hangingPunct="1"/>
            <a:endParaRPr lang="cs-CZ" altLang="cs-CZ" smtClean="0"/>
          </a:p>
        </p:txBody>
      </p:sp>
      <p:sp>
        <p:nvSpPr>
          <p:cNvPr id="36868" name="Zástupný symbol pro číslo snímku 3"/>
          <p:cNvSpPr>
            <a:spLocks noGrp="1"/>
          </p:cNvSpPr>
          <p:nvPr>
            <p:ph type="sldNum" sz="quarter" idx="5"/>
          </p:nvPr>
        </p:nvSpPr>
        <p:spPr bwMode="auto">
          <a:noFill/>
          <a:ln>
            <a:miter lim="800000"/>
            <a:headEnd/>
            <a:tailEnd/>
          </a:ln>
        </p:spPr>
        <p:txBody>
          <a:bodyPr/>
          <a:lstStyle/>
          <a:p>
            <a:fld id="{5912807A-F463-465F-9307-3FDD0954369A}" type="slidenum">
              <a:rPr lang="cs-CZ" altLang="cs-CZ" smtClean="0"/>
              <a:pPr/>
              <a:t>4</a:t>
            </a:fld>
            <a:endParaRPr lang="cs-CZ" alt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78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altLang="cs-CZ" b="1" dirty="0" smtClean="0"/>
              <a:t>Dle § 3 odst. 1 zákona se neuveřejňují informace, které nelze poskytnout při postupu podle předpisů upravujících svobodný přístup k informacím obecně, a ne pouze dle </a:t>
            </a:r>
            <a:r>
              <a:rPr lang="cs-CZ" altLang="cs-CZ" b="1" dirty="0" err="1" smtClean="0"/>
              <a:t>InfZ</a:t>
            </a:r>
            <a:r>
              <a:rPr lang="cs-CZ" altLang="cs-CZ" b="1" dirty="0" smtClean="0"/>
              <a:t>. </a:t>
            </a:r>
          </a:p>
          <a:p>
            <a:pPr eaLnBrk="1" hangingPunct="1"/>
            <a:r>
              <a:rPr lang="cs-CZ" altLang="cs-CZ" dirty="0" smtClean="0"/>
              <a:t>Dalším předpisem je zákon č. 123/1998 Sb., </a:t>
            </a:r>
            <a:r>
              <a:rPr lang="pt-BR" altLang="cs-CZ" dirty="0" smtClean="0"/>
              <a:t>o právu na informace o životním prostředí</a:t>
            </a:r>
            <a:r>
              <a:rPr lang="cs-CZ" altLang="cs-CZ" dirty="0" smtClean="0"/>
              <a:t>,</a:t>
            </a:r>
            <a:r>
              <a:rPr lang="cs-CZ" altLang="cs-CZ" baseline="0" dirty="0" smtClean="0"/>
              <a:t> který zakládá některé specifické důvody pro neposkytnutí (znečitelnění informace) jako například:</a:t>
            </a:r>
          </a:p>
          <a:p>
            <a:pPr marL="171450" indent="-171450" eaLnBrk="1" hangingPunct="1">
              <a:buFontTx/>
              <a:buChar char="-"/>
            </a:pPr>
            <a:r>
              <a:rPr lang="cs-CZ" altLang="cs-CZ" baseline="0" dirty="0" smtClean="0"/>
              <a:t>informace ve smlouvě se neposkytuje podle zákona č. 527/1990 Sb., o vynálezech, průmyslových vzorech a zlepšovacích návrzích (patenty), držitel těchto práv však musí ve smlouvě takové informace označit, tj. že požívají ochrany podle zákona č. 527/1990 Sb.</a:t>
            </a:r>
          </a:p>
          <a:p>
            <a:pPr marL="171450" indent="-171450" eaLnBrk="1" hangingPunct="1">
              <a:buFontTx/>
              <a:buChar char="-"/>
            </a:pPr>
            <a:r>
              <a:rPr lang="cs-CZ" altLang="cs-CZ" dirty="0" smtClean="0"/>
              <a:t>zpřístupnění informace mohlo mít nepříznivý vliv na ochranu životního prostředí v místech, kterých se informace týká.</a:t>
            </a:r>
          </a:p>
          <a:p>
            <a:pPr marL="0" indent="0" eaLnBrk="1" hangingPunct="1">
              <a:buFontTx/>
              <a:buNone/>
            </a:pPr>
            <a:r>
              <a:rPr lang="cs-CZ" altLang="cs-CZ" dirty="0" smtClean="0"/>
              <a:t>Jde však o případy,</a:t>
            </a:r>
            <a:r>
              <a:rPr lang="cs-CZ" altLang="cs-CZ" baseline="0" dirty="0" smtClean="0"/>
              <a:t> jejichž výskyt se nepředpokládá.</a:t>
            </a:r>
            <a:endParaRPr lang="cs-CZ" altLang="cs-CZ" dirty="0" smtClean="0"/>
          </a:p>
        </p:txBody>
      </p:sp>
      <p:sp>
        <p:nvSpPr>
          <p:cNvPr id="37892" name="Zástupný symbol pro číslo snímku 3"/>
          <p:cNvSpPr>
            <a:spLocks noGrp="1"/>
          </p:cNvSpPr>
          <p:nvPr>
            <p:ph type="sldNum" sz="quarter" idx="5"/>
          </p:nvPr>
        </p:nvSpPr>
        <p:spPr bwMode="auto">
          <a:noFill/>
          <a:ln>
            <a:miter lim="800000"/>
            <a:headEnd/>
            <a:tailEnd/>
          </a:ln>
        </p:spPr>
        <p:txBody>
          <a:bodyPr/>
          <a:lstStyle/>
          <a:p>
            <a:fld id="{CBFA8318-464C-4B6F-ACF0-2ED456C512E9}" type="slidenum">
              <a:rPr lang="cs-CZ" altLang="cs-CZ" smtClean="0"/>
              <a:pPr/>
              <a:t>5</a:t>
            </a:fld>
            <a:endParaRPr lang="cs-CZ" alt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89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altLang="cs-CZ" smtClean="0"/>
              <a:t>Utajovanou informací je informace v jakékoliv podobě zaznamenaná na jakémkoliv nosiči označená v souladu se zákonem č. 412/2005 Sb., o ochraně utajovaných informací a o bezpečnostní způsobilosti, jejíž vyzrazení nebo zneužití může způsobit újmu zájmu České republiky nebo může být pro tento zájem nevýhodné, a která je uvedena v seznamu utajovaných informací (§ 139 z. č. 412/2005 Sb.). </a:t>
            </a:r>
            <a:r>
              <a:rPr lang="cs-CZ" altLang="cs-CZ" u="sng" smtClean="0"/>
              <a:t>Seznam utajovaných informací je vydán Nařízením vlády č. 522/2005 Sb.</a:t>
            </a:r>
            <a:endParaRPr lang="cs-CZ" altLang="cs-CZ" smtClean="0"/>
          </a:p>
          <a:p>
            <a:pPr eaLnBrk="1" hangingPunct="1"/>
            <a:endParaRPr lang="cs-CZ" altLang="cs-CZ" smtClean="0"/>
          </a:p>
        </p:txBody>
      </p:sp>
      <p:sp>
        <p:nvSpPr>
          <p:cNvPr id="38916" name="Zástupný symbol pro číslo snímku 3"/>
          <p:cNvSpPr>
            <a:spLocks noGrp="1"/>
          </p:cNvSpPr>
          <p:nvPr>
            <p:ph type="sldNum" sz="quarter" idx="5"/>
          </p:nvPr>
        </p:nvSpPr>
        <p:spPr bwMode="auto">
          <a:noFill/>
          <a:ln>
            <a:miter lim="800000"/>
            <a:headEnd/>
            <a:tailEnd/>
          </a:ln>
        </p:spPr>
        <p:txBody>
          <a:bodyPr/>
          <a:lstStyle/>
          <a:p>
            <a:fld id="{306B6CBD-0862-4D62-B746-43836408B681}" type="slidenum">
              <a:rPr lang="cs-CZ" altLang="cs-CZ" smtClean="0"/>
              <a:pPr/>
              <a:t>6</a:t>
            </a:fld>
            <a:endParaRPr lang="cs-CZ" alt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99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sz="1200" b="1" kern="1200" dirty="0" smtClean="0">
                <a:solidFill>
                  <a:schemeClr val="tx1"/>
                </a:solidFill>
                <a:effectLst/>
                <a:latin typeface="+mn-lt"/>
                <a:ea typeface="+mn-ea"/>
                <a:cs typeface="+mn-cs"/>
              </a:rPr>
              <a:t>Poznámka:</a:t>
            </a:r>
            <a:r>
              <a:rPr lang="cs-CZ" sz="1200" kern="1200" dirty="0" smtClean="0">
                <a:solidFill>
                  <a:schemeClr val="tx1"/>
                </a:solidFill>
                <a:effectLst/>
                <a:latin typeface="+mn-lt"/>
                <a:ea typeface="+mn-ea"/>
                <a:cs typeface="+mn-cs"/>
              </a:rPr>
              <a:t> odkaz na § 11 až 16 občanského zákoníku je odkazem na nyní neplatný občanský zákoník, nový občanský zákoník (89/2012 Sb.) obsahuje úpravu v </a:t>
            </a:r>
            <a:r>
              <a:rPr lang="cs-CZ" sz="1200" kern="1200" dirty="0" err="1" smtClean="0">
                <a:solidFill>
                  <a:schemeClr val="tx1"/>
                </a:solidFill>
                <a:effectLst/>
                <a:latin typeface="+mn-lt"/>
                <a:ea typeface="+mn-ea"/>
                <a:cs typeface="+mn-cs"/>
              </a:rPr>
              <a:t>ust</a:t>
            </a:r>
            <a:r>
              <a:rPr lang="cs-CZ" sz="1200" kern="1200" dirty="0" smtClean="0">
                <a:solidFill>
                  <a:schemeClr val="tx1"/>
                </a:solidFill>
                <a:effectLst/>
                <a:latin typeface="+mn-lt"/>
                <a:ea typeface="+mn-ea"/>
                <a:cs typeface="+mn-cs"/>
              </a:rPr>
              <a:t>. § 81 až 117.</a:t>
            </a:r>
          </a:p>
          <a:p>
            <a:pPr eaLnBrk="1" hangingPunct="1"/>
            <a:endParaRPr lang="cs-CZ" altLang="cs-CZ" dirty="0" smtClean="0"/>
          </a:p>
        </p:txBody>
      </p:sp>
      <p:sp>
        <p:nvSpPr>
          <p:cNvPr id="39940" name="Zástupný symbol pro číslo snímku 3"/>
          <p:cNvSpPr>
            <a:spLocks noGrp="1"/>
          </p:cNvSpPr>
          <p:nvPr>
            <p:ph type="sldNum" sz="quarter" idx="5"/>
          </p:nvPr>
        </p:nvSpPr>
        <p:spPr bwMode="auto">
          <a:noFill/>
          <a:ln>
            <a:miter lim="800000"/>
            <a:headEnd/>
            <a:tailEnd/>
          </a:ln>
        </p:spPr>
        <p:txBody>
          <a:bodyPr/>
          <a:lstStyle/>
          <a:p>
            <a:fld id="{775074B4-02EE-4BB8-A77F-6BBEE437D26C}" type="slidenum">
              <a:rPr lang="cs-CZ" altLang="cs-CZ" smtClean="0"/>
              <a:pPr/>
              <a:t>7</a:t>
            </a:fld>
            <a:endParaRPr lang="cs-CZ" alt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09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40964" name="Zástupný symbol pro číslo snímku 3"/>
          <p:cNvSpPr>
            <a:spLocks noGrp="1"/>
          </p:cNvSpPr>
          <p:nvPr>
            <p:ph type="sldNum" sz="quarter" idx="5"/>
          </p:nvPr>
        </p:nvSpPr>
        <p:spPr bwMode="auto">
          <a:noFill/>
          <a:ln>
            <a:miter lim="800000"/>
            <a:headEnd/>
            <a:tailEnd/>
          </a:ln>
        </p:spPr>
        <p:txBody>
          <a:bodyPr/>
          <a:lstStyle/>
          <a:p>
            <a:fld id="{2C3FB35B-AA30-4644-8764-12C41019EAD4}" type="slidenum">
              <a:rPr lang="cs-CZ" altLang="cs-CZ" smtClean="0"/>
              <a:pPr/>
              <a:t>8</a:t>
            </a:fld>
            <a:endParaRPr lang="cs-CZ" alt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19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smtClean="0"/>
          </a:p>
        </p:txBody>
      </p:sp>
      <p:sp>
        <p:nvSpPr>
          <p:cNvPr id="41988" name="Zástupný symbol pro číslo snímku 3"/>
          <p:cNvSpPr>
            <a:spLocks noGrp="1"/>
          </p:cNvSpPr>
          <p:nvPr>
            <p:ph type="sldNum" sz="quarter" idx="5"/>
          </p:nvPr>
        </p:nvSpPr>
        <p:spPr bwMode="auto">
          <a:noFill/>
          <a:ln>
            <a:miter lim="800000"/>
            <a:headEnd/>
            <a:tailEnd/>
          </a:ln>
        </p:spPr>
        <p:txBody>
          <a:bodyPr/>
          <a:lstStyle/>
          <a:p>
            <a:fld id="{1B7FEA3D-4734-4BDD-961A-3B6DED651C1A}" type="slidenum">
              <a:rPr lang="cs-CZ" altLang="cs-CZ" smtClean="0"/>
              <a:pPr/>
              <a:t>9</a:t>
            </a:fld>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71604" y="2130425"/>
            <a:ext cx="7143800" cy="1470025"/>
          </a:xfrm>
        </p:spPr>
        <p:txBody>
          <a:bodyPr/>
          <a:lstStyle>
            <a:lvl1pPr algn="l">
              <a:defRPr/>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1571604" y="3886200"/>
            <a:ext cx="7143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53C50EA1-E924-46A6-922A-7ADA9BDCBAB8}" type="datetime1">
              <a:rPr lang="cs-CZ"/>
              <a:pPr>
                <a:defRPr/>
              </a:pPr>
              <a:t>8.7.2016</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97E179AC-CB43-43BC-92C8-09C4ED431F70}" type="slidenum">
              <a:rPr lang="cs-CZ" altLang="cs-CZ"/>
              <a:pPr>
                <a:defRPr/>
              </a:pPr>
              <a:t>‹#›</a:t>
            </a:fld>
            <a:endParaRPr lang="cs-CZ" altLang="cs-CZ"/>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27E50A0C-2FD9-44B4-809E-12D5A4F70C0F}" type="datetime1">
              <a:rPr lang="cs-CZ"/>
              <a:pPr>
                <a:defRPr/>
              </a:pPr>
              <a:t>8.7.2016</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06FE43D4-B71D-4AB7-AEE8-DD67386A9AD7}" type="slidenum">
              <a:rPr lang="cs-CZ" altLang="cs-CZ"/>
              <a:pPr>
                <a:defRPr/>
              </a:pPr>
              <a:t>‹#›</a:t>
            </a:fld>
            <a:endParaRPr lang="cs-CZ" altLang="cs-CZ"/>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28802"/>
            <a:ext cx="2057400" cy="4197361"/>
          </a:xfrm>
        </p:spPr>
        <p:txBody>
          <a:bodyPr vert="eaVert"/>
          <a:lstStyle/>
          <a:p>
            <a:r>
              <a:rPr lang="cs-CZ" smtClean="0"/>
              <a:t>Klepnutím lze upravit styl předlohy nadpisů.</a:t>
            </a:r>
            <a:endParaRPr lang="cs-CZ" dirty="0"/>
          </a:p>
        </p:txBody>
      </p:sp>
      <p:sp>
        <p:nvSpPr>
          <p:cNvPr id="3" name="Zástupný symbol pro svislý text 2"/>
          <p:cNvSpPr>
            <a:spLocks noGrp="1"/>
          </p:cNvSpPr>
          <p:nvPr>
            <p:ph type="body" orient="vert" idx="1"/>
          </p:nvPr>
        </p:nvSpPr>
        <p:spPr>
          <a:xfrm>
            <a:off x="1643042" y="1928802"/>
            <a:ext cx="4833958" cy="4197361"/>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272E3397-15D6-49D1-AE6E-F79FE86A9132}" type="datetime1">
              <a:rPr lang="cs-CZ"/>
              <a:pPr>
                <a:defRPr/>
              </a:pPr>
              <a:t>8.7.2016</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4AC1FF01-2410-4DB1-9954-226060B30DBA}" type="slidenum">
              <a:rPr lang="cs-CZ" altLang="cs-CZ"/>
              <a:pPr>
                <a:defRPr/>
              </a:pPr>
              <a:t>‹#›</a:t>
            </a:fld>
            <a:endParaRPr lang="cs-CZ" altLang="cs-CZ"/>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dirty="0"/>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67EF1138-0A12-421B-9859-0845791E692B}" type="datetime1">
              <a:rPr lang="cs-CZ"/>
              <a:pPr>
                <a:defRPr/>
              </a:pPr>
              <a:t>8.7.2016</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D6F93C80-675E-4A5A-A4C2-B3B326C5AAFF}" type="slidenum">
              <a:rPr lang="cs-CZ" altLang="cs-CZ"/>
              <a:pPr>
                <a:defRPr/>
              </a:pPr>
              <a:t>‹#›</a:t>
            </a:fld>
            <a:endParaRPr lang="cs-CZ" altLang="cs-CZ"/>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1571603" y="4406900"/>
            <a:ext cx="7143801" cy="1362075"/>
          </a:xfrm>
        </p:spPr>
        <p:txBody>
          <a:bodyPr anchor="t"/>
          <a:lstStyle>
            <a:lvl1pPr algn="l">
              <a:defRPr sz="4000" b="1" cap="all"/>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1571603" y="2906713"/>
            <a:ext cx="71438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5CE951E0-8BBB-46CE-A2E0-A402D4DBA0AC}" type="datetime1">
              <a:rPr lang="cs-CZ"/>
              <a:pPr>
                <a:defRPr/>
              </a:pPr>
              <a:t>8.7.2016</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BFC228AE-B547-4963-A1E5-E6DF8D38868E}" type="slidenum">
              <a:rPr lang="cs-CZ" altLang="cs-CZ"/>
              <a:pPr>
                <a:defRPr/>
              </a:pPr>
              <a:t>‹#›</a:t>
            </a:fld>
            <a:endParaRPr lang="cs-CZ" altLang="cs-CZ"/>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71604" y="3214686"/>
            <a:ext cx="3429024" cy="2911477"/>
          </a:xfrm>
        </p:spPr>
        <p:txBody>
          <a:bodyPr/>
          <a:lstStyle>
            <a:lvl1pPr>
              <a:defRPr sz="2400"/>
            </a:lvl1pPr>
            <a:lvl2pPr>
              <a:defRPr sz="2000"/>
            </a:lvl2pPr>
            <a:lvl3pPr>
              <a:defRPr sz="2000"/>
            </a:lvl3pPr>
            <a:lvl4pPr>
              <a:defRPr sz="1600"/>
            </a:lvl4pPr>
            <a:lvl5pPr>
              <a:defRPr sz="16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5214942" y="3214686"/>
            <a:ext cx="3471858" cy="2911477"/>
          </a:xfrm>
        </p:spPr>
        <p:txBody>
          <a:bodyPr/>
          <a:lstStyle>
            <a:lvl1pPr>
              <a:defRPr sz="2400"/>
            </a:lvl1pPr>
            <a:lvl2pPr>
              <a:defRPr sz="2000"/>
            </a:lvl2pPr>
            <a:lvl3pPr>
              <a:defRPr sz="2000"/>
            </a:lvl3pPr>
            <a:lvl4pPr>
              <a:defRPr sz="1600"/>
            </a:lvl4pPr>
            <a:lvl5pPr>
              <a:defRPr sz="16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3"/>
          <p:cNvSpPr>
            <a:spLocks noGrp="1"/>
          </p:cNvSpPr>
          <p:nvPr>
            <p:ph type="dt" sz="half" idx="10"/>
          </p:nvPr>
        </p:nvSpPr>
        <p:spPr/>
        <p:txBody>
          <a:bodyPr/>
          <a:lstStyle>
            <a:lvl1pPr>
              <a:defRPr/>
            </a:lvl1pPr>
          </a:lstStyle>
          <a:p>
            <a:pPr>
              <a:defRPr/>
            </a:pPr>
            <a:fld id="{1F97D859-CD19-4D00-9E48-B787121730B0}" type="datetime1">
              <a:rPr lang="cs-CZ"/>
              <a:pPr>
                <a:defRPr/>
              </a:pPr>
              <a:t>8.7.2016</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2D0B3D7A-74DE-4D79-B180-10590ED6595E}" type="slidenum">
              <a:rPr lang="cs-CZ" altLang="cs-CZ"/>
              <a:pPr>
                <a:defRPr/>
              </a:pPr>
              <a:t>‹#›</a:t>
            </a:fld>
            <a:endParaRPr lang="cs-CZ" altLang="cs-CZ"/>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1571604" y="3214686"/>
            <a:ext cx="3429024"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1571604" y="4000503"/>
            <a:ext cx="3429024" cy="2125659"/>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5214942" y="3214686"/>
            <a:ext cx="347185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5214942" y="4000503"/>
            <a:ext cx="3471858" cy="2125659"/>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datum 3"/>
          <p:cNvSpPr>
            <a:spLocks noGrp="1"/>
          </p:cNvSpPr>
          <p:nvPr>
            <p:ph type="dt" sz="half" idx="10"/>
          </p:nvPr>
        </p:nvSpPr>
        <p:spPr/>
        <p:txBody>
          <a:bodyPr/>
          <a:lstStyle>
            <a:lvl1pPr>
              <a:defRPr/>
            </a:lvl1pPr>
          </a:lstStyle>
          <a:p>
            <a:pPr>
              <a:defRPr/>
            </a:pPr>
            <a:fld id="{135810CF-8802-4972-B01D-7975AC1F188A}" type="datetime1">
              <a:rPr lang="cs-CZ"/>
              <a:pPr>
                <a:defRPr/>
              </a:pPr>
              <a:t>8.7.2016</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DED6E330-603F-4E2B-B938-12A61026BB98}" type="slidenum">
              <a:rPr lang="cs-CZ" altLang="cs-CZ"/>
              <a:pPr>
                <a:defRPr/>
              </a:pPr>
              <a:t>‹#›</a:t>
            </a:fld>
            <a:endParaRPr lang="cs-CZ" altLang="cs-CZ"/>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EDC30FD5-4CF1-435B-A33C-0DB246F808C7}" type="datetime1">
              <a:rPr lang="cs-CZ"/>
              <a:pPr>
                <a:defRPr/>
              </a:pPr>
              <a:t>8.7.2016</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FC4F299D-374D-42B7-BBC4-23DBB4CD9A2C}" type="slidenum">
              <a:rPr lang="cs-CZ" altLang="cs-CZ"/>
              <a:pPr>
                <a:defRPr/>
              </a:pPr>
              <a:t>‹#›</a:t>
            </a:fld>
            <a:endParaRPr lang="cs-CZ" altLang="cs-CZ"/>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A0A4420A-F1AF-4E19-9361-4B138F018D94}" type="datetime1">
              <a:rPr lang="cs-CZ"/>
              <a:pPr>
                <a:defRPr/>
              </a:pPr>
              <a:t>8.7.2016</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CFDCC305-5070-4CD3-B6C0-DF313D4047CF}" type="slidenum">
              <a:rPr lang="cs-CZ" altLang="cs-CZ"/>
              <a:pPr>
                <a:defRPr/>
              </a:pPr>
              <a:t>‹#›</a:t>
            </a:fld>
            <a:endParaRPr lang="cs-CZ" altLang="cs-CZ"/>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578639" y="1928802"/>
            <a:ext cx="2850486" cy="1162050"/>
          </a:xfrm>
        </p:spPr>
        <p:txBody>
          <a:bodyPr anchor="b"/>
          <a:lstStyle>
            <a:lvl1pPr algn="l">
              <a:defRPr sz="2000" b="1"/>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4643438" y="1928802"/>
            <a:ext cx="4043362" cy="4197361"/>
          </a:xfrm>
        </p:spPr>
        <p:txBody>
          <a:bodyPr/>
          <a:lstStyle>
            <a:lvl1pPr>
              <a:defRPr sz="28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1578639" y="3286124"/>
            <a:ext cx="2850486" cy="28400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66D6F4CA-7221-47CE-8D93-ACEF07F91F49}" type="datetime1">
              <a:rPr lang="cs-CZ"/>
              <a:pPr>
                <a:defRPr/>
              </a:pPr>
              <a:t>8.7.2016</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25FD2B7B-C4E1-4BC5-AEDC-1D3F294EACD9}" type="slidenum">
              <a:rPr lang="cs-CZ" altLang="cs-CZ"/>
              <a:pPr>
                <a:defRPr/>
              </a:pPr>
              <a:t>‹#›</a:t>
            </a:fld>
            <a:endParaRPr lang="cs-CZ" altLang="cs-CZ"/>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dirty="0"/>
          </a:p>
        </p:txBody>
      </p:sp>
      <p:sp>
        <p:nvSpPr>
          <p:cNvPr id="3" name="Zástupný symbol pro obrázek 2"/>
          <p:cNvSpPr>
            <a:spLocks noGrp="1"/>
          </p:cNvSpPr>
          <p:nvPr>
            <p:ph type="pic" idx="1"/>
          </p:nvPr>
        </p:nvSpPr>
        <p:spPr>
          <a:xfrm>
            <a:off x="1792288" y="1928801"/>
            <a:ext cx="5486400" cy="279877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1D40354E-6555-490E-89F5-7D61CC1C243E}" type="datetime1">
              <a:rPr lang="cs-CZ"/>
              <a:pPr>
                <a:defRPr/>
              </a:pPr>
              <a:t>8.7.2016</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r>
              <a:rPr lang="cs-CZ"/>
              <a:t>Téma prezentace</a:t>
            </a: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5EC4A59F-0C7A-4CF8-9972-CB41F841D568}" type="slidenum">
              <a:rPr lang="cs-CZ" altLang="cs-CZ"/>
              <a:pPr>
                <a:defRPr/>
              </a:pPr>
              <a:t>‹#›</a:t>
            </a:fld>
            <a:endParaRPr lang="cs-CZ" altLang="cs-CZ"/>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1571625" y="1928813"/>
            <a:ext cx="71151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1571625" y="3214688"/>
            <a:ext cx="7115175" cy="2911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1581150" y="6356350"/>
            <a:ext cx="3419475"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rgbClr val="89A1A7"/>
                </a:solidFill>
                <a:latin typeface="Arial" pitchFamily="34" charset="0"/>
                <a:cs typeface="Arial" pitchFamily="34" charset="0"/>
              </a:defRPr>
            </a:lvl1pPr>
          </a:lstStyle>
          <a:p>
            <a:pPr>
              <a:defRPr/>
            </a:pPr>
            <a:fld id="{A3A361B6-FD6C-42D7-BE03-4F5E17E8434D}" type="datetime1">
              <a:rPr lang="cs-CZ"/>
              <a:pPr>
                <a:defRPr/>
              </a:pPr>
              <a:t>8.7.2016</a:t>
            </a:fld>
            <a:endParaRPr lang="cs-CZ" dirty="0"/>
          </a:p>
        </p:txBody>
      </p:sp>
      <p:sp>
        <p:nvSpPr>
          <p:cNvPr id="5" name="Zástupný symbol pro zápatí 4"/>
          <p:cNvSpPr>
            <a:spLocks noGrp="1"/>
          </p:cNvSpPr>
          <p:nvPr>
            <p:ph type="ftr" sz="quarter" idx="3"/>
          </p:nvPr>
        </p:nvSpPr>
        <p:spPr>
          <a:xfrm>
            <a:off x="4468813" y="1042988"/>
            <a:ext cx="4532312" cy="500062"/>
          </a:xfrm>
          <a:prstGeom prst="rect">
            <a:avLst/>
          </a:prstGeom>
        </p:spPr>
        <p:txBody>
          <a:bodyPr vert="horz" lIns="91440" tIns="45720" rIns="91440" bIns="45720" rtlCol="0" anchor="ctr"/>
          <a:lstStyle>
            <a:lvl1pPr algn="l" eaLnBrk="1" fontAlgn="auto" hangingPunct="1">
              <a:spcBef>
                <a:spcPts val="0"/>
              </a:spcBef>
              <a:spcAft>
                <a:spcPts val="0"/>
              </a:spcAft>
              <a:defRPr sz="2400" smtClean="0">
                <a:solidFill>
                  <a:schemeClr val="bg1"/>
                </a:solidFill>
                <a:latin typeface="Arial" pitchFamily="34" charset="0"/>
                <a:cs typeface="Arial" pitchFamily="34" charset="0"/>
              </a:defRPr>
            </a:lvl1pPr>
          </a:lstStyle>
          <a:p>
            <a:pPr>
              <a:defRPr/>
            </a:pPr>
            <a:r>
              <a:rPr lang="cs-CZ"/>
              <a:t>Téma prezentace</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A1A7"/>
                </a:solidFill>
              </a:defRPr>
            </a:lvl1pPr>
          </a:lstStyle>
          <a:p>
            <a:pPr>
              <a:defRPr/>
            </a:pPr>
            <a:fld id="{4DEDF888-FF1F-489C-85C8-79248B148C74}" type="slidenum">
              <a:rPr lang="cs-CZ" altLang="cs-CZ"/>
              <a:pPr>
                <a:defRPr/>
              </a:pPr>
              <a:t>‹#›</a:t>
            </a:fld>
            <a:endParaRPr lang="cs-CZ" altLang="cs-CZ"/>
          </a:p>
        </p:txBody>
      </p:sp>
      <p:pic>
        <p:nvPicPr>
          <p:cNvPr id="1031" name="Obrázek 11" descr="uk_logo.wmf"/>
          <p:cNvPicPr>
            <a:picLocks noChangeAspect="1"/>
          </p:cNvPicPr>
          <p:nvPr/>
        </p:nvPicPr>
        <p:blipFill>
          <a:blip r:embed="rId14" cstate="print"/>
          <a:srcRect/>
          <a:stretch>
            <a:fillRect/>
          </a:stretch>
        </p:blipFill>
        <p:spPr bwMode="auto">
          <a:xfrm>
            <a:off x="479425" y="314325"/>
            <a:ext cx="3440113" cy="949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hf sldNum="0" hdr="0" dt="0"/>
  <p:txStyles>
    <p:titleStyle>
      <a:lvl1pPr algn="l" rtl="0" eaLnBrk="0" fontAlgn="base" hangingPunct="0">
        <a:spcBef>
          <a:spcPct val="0"/>
        </a:spcBef>
        <a:spcAft>
          <a:spcPct val="0"/>
        </a:spcAft>
        <a:defRPr sz="3600" b="1" kern="1200">
          <a:solidFill>
            <a:srgbClr val="375D67"/>
          </a:solidFill>
          <a:latin typeface="Arial" pitchFamily="34" charset="0"/>
          <a:ea typeface="+mj-ea"/>
          <a:cs typeface="Arial" pitchFamily="34" charset="0"/>
        </a:defRPr>
      </a:lvl1pPr>
      <a:lvl2pPr algn="l" rtl="0" eaLnBrk="0" fontAlgn="base" hangingPunct="0">
        <a:spcBef>
          <a:spcPct val="0"/>
        </a:spcBef>
        <a:spcAft>
          <a:spcPct val="0"/>
        </a:spcAft>
        <a:defRPr sz="3600" b="1">
          <a:solidFill>
            <a:srgbClr val="375D67"/>
          </a:solidFill>
          <a:latin typeface="Arial" charset="0"/>
          <a:cs typeface="Arial" charset="0"/>
        </a:defRPr>
      </a:lvl2pPr>
      <a:lvl3pPr algn="l" rtl="0" eaLnBrk="0" fontAlgn="base" hangingPunct="0">
        <a:spcBef>
          <a:spcPct val="0"/>
        </a:spcBef>
        <a:spcAft>
          <a:spcPct val="0"/>
        </a:spcAft>
        <a:defRPr sz="3600" b="1">
          <a:solidFill>
            <a:srgbClr val="375D67"/>
          </a:solidFill>
          <a:latin typeface="Arial" charset="0"/>
          <a:cs typeface="Arial" charset="0"/>
        </a:defRPr>
      </a:lvl3pPr>
      <a:lvl4pPr algn="l" rtl="0" eaLnBrk="0" fontAlgn="base" hangingPunct="0">
        <a:spcBef>
          <a:spcPct val="0"/>
        </a:spcBef>
        <a:spcAft>
          <a:spcPct val="0"/>
        </a:spcAft>
        <a:defRPr sz="3600" b="1">
          <a:solidFill>
            <a:srgbClr val="375D67"/>
          </a:solidFill>
          <a:latin typeface="Arial" charset="0"/>
          <a:cs typeface="Arial" charset="0"/>
        </a:defRPr>
      </a:lvl4pPr>
      <a:lvl5pPr algn="l" rtl="0" eaLnBrk="0" fontAlgn="base" hangingPunct="0">
        <a:spcBef>
          <a:spcPct val="0"/>
        </a:spcBef>
        <a:spcAft>
          <a:spcPct val="0"/>
        </a:spcAft>
        <a:defRPr sz="3600" b="1">
          <a:solidFill>
            <a:srgbClr val="375D67"/>
          </a:solidFill>
          <a:latin typeface="Arial" charset="0"/>
          <a:cs typeface="Arial" charset="0"/>
        </a:defRPr>
      </a:lvl5pPr>
      <a:lvl6pPr marL="457200" algn="l" rtl="0" eaLnBrk="1" fontAlgn="base" hangingPunct="1">
        <a:spcBef>
          <a:spcPct val="0"/>
        </a:spcBef>
        <a:spcAft>
          <a:spcPct val="0"/>
        </a:spcAft>
        <a:defRPr sz="3600" b="1">
          <a:solidFill>
            <a:srgbClr val="375D67"/>
          </a:solidFill>
          <a:latin typeface="Arial" charset="0"/>
          <a:cs typeface="Arial" charset="0"/>
        </a:defRPr>
      </a:lvl6pPr>
      <a:lvl7pPr marL="914400" algn="l" rtl="0" eaLnBrk="1" fontAlgn="base" hangingPunct="1">
        <a:spcBef>
          <a:spcPct val="0"/>
        </a:spcBef>
        <a:spcAft>
          <a:spcPct val="0"/>
        </a:spcAft>
        <a:defRPr sz="3600" b="1">
          <a:solidFill>
            <a:srgbClr val="375D67"/>
          </a:solidFill>
          <a:latin typeface="Arial" charset="0"/>
          <a:cs typeface="Arial" charset="0"/>
        </a:defRPr>
      </a:lvl7pPr>
      <a:lvl8pPr marL="1371600" algn="l" rtl="0" eaLnBrk="1" fontAlgn="base" hangingPunct="1">
        <a:spcBef>
          <a:spcPct val="0"/>
        </a:spcBef>
        <a:spcAft>
          <a:spcPct val="0"/>
        </a:spcAft>
        <a:defRPr sz="3600" b="1">
          <a:solidFill>
            <a:srgbClr val="375D67"/>
          </a:solidFill>
          <a:latin typeface="Arial" charset="0"/>
          <a:cs typeface="Arial" charset="0"/>
        </a:defRPr>
      </a:lvl8pPr>
      <a:lvl9pPr marL="1828800" algn="l" rtl="0" eaLnBrk="1" fontAlgn="base" hangingPunct="1">
        <a:spcBef>
          <a:spcPct val="0"/>
        </a:spcBef>
        <a:spcAft>
          <a:spcPct val="0"/>
        </a:spcAft>
        <a:defRPr sz="3600" b="1">
          <a:solidFill>
            <a:srgbClr val="375D67"/>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Zástupný symbol pro zápatí 3"/>
          <p:cNvSpPr>
            <a:spLocks noGrp="1"/>
          </p:cNvSpPr>
          <p:nvPr>
            <p:ph type="ftr" sz="quarter" idx="11"/>
          </p:nvPr>
        </p:nvSpPr>
        <p:spPr bwMode="auto">
          <a:xfrm>
            <a:off x="107950" y="1844675"/>
            <a:ext cx="8712200" cy="3168650"/>
          </a:xfrm>
          <a:noFill/>
          <a:ln>
            <a:miter lim="800000"/>
            <a:headEnd/>
            <a:tailEnd/>
          </a:ln>
        </p:spPr>
        <p:txBody>
          <a:bodyPr wrap="square" numCol="1" anchorCtr="0" compatLnSpc="1">
            <a:prstTxWarp prst="textNoShape">
              <a:avLst/>
            </a:prstTxWarp>
          </a:bodyPr>
          <a:lstStyle/>
          <a:p>
            <a:pPr algn="ctr" fontAlgn="base">
              <a:spcBef>
                <a:spcPct val="0"/>
              </a:spcBef>
              <a:spcAft>
                <a:spcPct val="0"/>
              </a:spcAft>
            </a:pPr>
            <a:r>
              <a:rPr lang="cs-CZ" altLang="cs-CZ" dirty="0">
                <a:solidFill>
                  <a:schemeClr val="tx1"/>
                </a:solidFill>
                <a:latin typeface="Arial" charset="0"/>
                <a:cs typeface="Arial" charset="0"/>
              </a:rPr>
              <a:t>Komentář k § 3 odst. 1 zákona č. 340/2015 Sb., o zvláštních podmínkách účinnosti některých smluv, uveřejňování těchto smluv a o registru smluv (zákon o registru smluv)</a:t>
            </a:r>
            <a:endParaRPr lang="cs-CZ" altLang="cs-CZ" dirty="0">
              <a:latin typeface="Arial" charset="0"/>
              <a:cs typeface="Arial" charset="0"/>
            </a:endParaRPr>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916113"/>
            <a:ext cx="8785225" cy="4524315"/>
          </a:xfrm>
          <a:prstGeom prst="rect">
            <a:avLst/>
          </a:prstGeom>
        </p:spPr>
        <p:txBody>
          <a:bodyPr>
            <a:spAutoFit/>
          </a:bodyPr>
          <a:lstStyle/>
          <a:p>
            <a:pPr marL="285750" indent="-285750">
              <a:buFont typeface="Wingdings" panose="05000000000000000000" pitchFamily="2" charset="2"/>
              <a:buChar char="Ø"/>
              <a:defRPr/>
            </a:pPr>
            <a:r>
              <a:rPr lang="cs-CZ" dirty="0"/>
              <a:t>Zveřejnit je tak možné zejména nezbytné identifikační údaje veřejně činných osob, funkcionářů či zaměstnanců veřejné správy, pokud tyto údaje vypovídají o jejich veřejné či úřední činnosti, např. sjednávání smluv či realizace smluvního vztahu jménem povinného subjektu, nebo údaje, které jsou již veřejně dostupné, např. v obchodním či živnostenském rejstříku. </a:t>
            </a:r>
          </a:p>
          <a:p>
            <a:pPr marL="285750" indent="-285750">
              <a:buFont typeface="Wingdings" panose="05000000000000000000" pitchFamily="2" charset="2"/>
              <a:buChar char="Ø"/>
              <a:defRPr/>
            </a:pPr>
            <a:r>
              <a:rPr lang="cs-CZ" dirty="0"/>
              <a:t>Pokud ke zveřejnění </a:t>
            </a:r>
            <a:r>
              <a:rPr lang="cs-CZ" dirty="0" smtClean="0"/>
              <a:t>osobních údajů </a:t>
            </a:r>
            <a:r>
              <a:rPr lang="cs-CZ" dirty="0"/>
              <a:t>žádný zákonný důvod neexistuje, je nezbytné je v dané smlouvě anonymizovat. V opačném případě by se totiž jednalo o nezákonné zpracování, zveřejnění, osobních údajů, za které může být Úřadem pro ochranu osobních údajů odpovědnému subjektu uložena finanční sankce.</a:t>
            </a:r>
          </a:p>
          <a:p>
            <a:pPr>
              <a:defRPr/>
            </a:pPr>
            <a:endParaRPr lang="cs-CZ" dirty="0"/>
          </a:p>
          <a:p>
            <a:pPr>
              <a:defRPr/>
            </a:pPr>
            <a:r>
              <a:rPr lang="cs-CZ" dirty="0"/>
              <a:t>§ 10 zákona č. 101/2000 Sb. stanoví:</a:t>
            </a:r>
          </a:p>
          <a:p>
            <a:pPr>
              <a:defRPr/>
            </a:pPr>
            <a:r>
              <a:rPr lang="cs-CZ" dirty="0"/>
              <a:t>Při zpracování osobních údajů správce a zpracovatel dbá, aby subjekt údajů neutrpěl újmu na svých právech, zejména na právu na zachování lidské důstojnosti, a také dbá na ochranu před neoprávněným zasahováním do soukromého a osobního života subjektu údajů.</a:t>
            </a:r>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bdélník 1"/>
          <p:cNvSpPr>
            <a:spLocks noChangeArrowheads="1"/>
          </p:cNvSpPr>
          <p:nvPr/>
        </p:nvSpPr>
        <p:spPr bwMode="auto">
          <a:xfrm>
            <a:off x="233363" y="1989138"/>
            <a:ext cx="8497887" cy="3693319"/>
          </a:xfrm>
          <a:prstGeom prst="rect">
            <a:avLst/>
          </a:prstGeom>
          <a:noFill/>
          <a:ln w="9525">
            <a:noFill/>
            <a:miter lim="800000"/>
            <a:headEnd/>
            <a:tailEnd/>
          </a:ln>
        </p:spPr>
        <p:txBody>
          <a:bodyPr>
            <a:spAutoFit/>
          </a:bodyPr>
          <a:lstStyle/>
          <a:p>
            <a:r>
              <a:rPr lang="cs-CZ" altLang="cs-CZ" dirty="0"/>
              <a:t>Bude-li smluvní stranou smlouvy </a:t>
            </a:r>
            <a:r>
              <a:rPr lang="cs-CZ" altLang="cs-CZ" b="1" u="sng" dirty="0"/>
              <a:t>fyzická osoba</a:t>
            </a:r>
            <a:r>
              <a:rPr lang="cs-CZ" altLang="cs-CZ" b="1" dirty="0"/>
              <a:t> </a:t>
            </a:r>
            <a:r>
              <a:rPr lang="cs-CZ" altLang="cs-CZ" b="1" u="sng" dirty="0"/>
              <a:t>jednající mimo rámec své podnikatelské činnosti</a:t>
            </a:r>
            <a:r>
              <a:rPr lang="cs-CZ" altLang="cs-CZ" u="sng" dirty="0"/>
              <a:t>,</a:t>
            </a:r>
            <a:r>
              <a:rPr lang="cs-CZ" altLang="cs-CZ" dirty="0"/>
              <a:t> tj. u soukromoprávní smlouvy </a:t>
            </a:r>
            <a:r>
              <a:rPr lang="cs-CZ" altLang="cs-CZ" u="sng" dirty="0" smtClean="0"/>
              <a:t>platí </a:t>
            </a:r>
            <a:r>
              <a:rPr lang="cs-CZ" altLang="cs-CZ" u="sng" dirty="0"/>
              <a:t>následující pravidlo</a:t>
            </a:r>
            <a:r>
              <a:rPr lang="cs-CZ" altLang="cs-CZ" dirty="0"/>
              <a:t>:</a:t>
            </a:r>
          </a:p>
          <a:p>
            <a:r>
              <a:rPr lang="cs-CZ" altLang="cs-CZ" dirty="0"/>
              <a:t> </a:t>
            </a:r>
          </a:p>
          <a:p>
            <a:r>
              <a:rPr lang="cs-CZ" altLang="cs-CZ" dirty="0"/>
              <a:t>Ve smlouvě se nebudou </a:t>
            </a:r>
            <a:r>
              <a:rPr lang="cs-CZ" altLang="cs-CZ" dirty="0" err="1"/>
              <a:t>znečitelňovat</a:t>
            </a:r>
            <a:r>
              <a:rPr lang="cs-CZ" altLang="cs-CZ" dirty="0"/>
              <a:t> údaje o identifikaci smluvní strany, které</a:t>
            </a:r>
            <a:r>
              <a:rPr lang="cs-CZ" altLang="cs-CZ" u="sng" dirty="0"/>
              <a:t> se povinně vyplňují jako </a:t>
            </a:r>
            <a:r>
              <a:rPr lang="cs-CZ" altLang="cs-CZ" u="sng" dirty="0" err="1"/>
              <a:t>metadata</a:t>
            </a:r>
            <a:r>
              <a:rPr lang="cs-CZ" altLang="cs-CZ" u="sng" dirty="0"/>
              <a:t>.</a:t>
            </a:r>
            <a:endParaRPr lang="cs-CZ" altLang="cs-CZ" dirty="0"/>
          </a:p>
          <a:p>
            <a:r>
              <a:rPr lang="cs-CZ" altLang="cs-CZ" dirty="0"/>
              <a:t> </a:t>
            </a:r>
          </a:p>
          <a:p>
            <a:r>
              <a:rPr lang="cs-CZ" altLang="cs-CZ" dirty="0"/>
              <a:t>Takové zpracování osobních údajů nevyžaduje souhlas subjektu údajů, neboť se jedná o zpracování osobních údajů na základě zákona.</a:t>
            </a:r>
          </a:p>
          <a:p>
            <a:r>
              <a:rPr lang="cs-CZ" altLang="cs-CZ" dirty="0"/>
              <a:t> </a:t>
            </a:r>
          </a:p>
          <a:p>
            <a:r>
              <a:rPr lang="cs-CZ" altLang="cs-CZ" dirty="0"/>
              <a:t>V </a:t>
            </a:r>
            <a:r>
              <a:rPr lang="cs-CZ" altLang="cs-CZ" dirty="0" err="1"/>
              <a:t>metadatech</a:t>
            </a:r>
            <a:r>
              <a:rPr lang="cs-CZ" altLang="cs-CZ" dirty="0"/>
              <a:t> se v poli identifikace smluvních stran bude vyplňovat následující osobní údaje:</a:t>
            </a:r>
          </a:p>
          <a:p>
            <a:r>
              <a:rPr lang="cs-CZ" altLang="cs-CZ" b="1" u="sng" dirty="0"/>
              <a:t>jméno, příjmení, rok narození, obec, kde má fyzická osoba trvalý pobyt</a:t>
            </a:r>
            <a:endParaRPr lang="cs-CZ" altLang="cs-CZ" dirty="0"/>
          </a:p>
          <a:p>
            <a:r>
              <a:rPr lang="cs-CZ" altLang="cs-CZ" dirty="0"/>
              <a:t>ostatní údaje se neuvádějí.</a:t>
            </a:r>
          </a:p>
        </p:txBody>
      </p:sp>
    </p:spTree>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950" y="1773238"/>
            <a:ext cx="8856663" cy="4524375"/>
          </a:xfrm>
          <a:prstGeom prst="rect">
            <a:avLst/>
          </a:prstGeom>
        </p:spPr>
        <p:txBody>
          <a:bodyPr>
            <a:spAutoFit/>
          </a:bodyPr>
          <a:lstStyle/>
          <a:p>
            <a:pPr>
              <a:defRPr/>
            </a:pPr>
            <a:r>
              <a:rPr lang="cs-CZ" dirty="0"/>
              <a:t>Údaji, které se ve smlouvě znečitelňují, budou zejména:</a:t>
            </a:r>
          </a:p>
          <a:p>
            <a:pPr>
              <a:defRPr/>
            </a:pPr>
            <a:r>
              <a:rPr lang="cs-CZ" b="1" dirty="0"/>
              <a:t>den a měsíc narození, adresa trvalého pobytu či místa pobytu </a:t>
            </a:r>
            <a:r>
              <a:rPr lang="cs-CZ" dirty="0"/>
              <a:t>(s výjimkou obce trvalého pobytu), </a:t>
            </a:r>
            <a:r>
              <a:rPr lang="cs-CZ" b="1" dirty="0"/>
              <a:t>číslo bankovního účtu, e-mail, telefonní číslo</a:t>
            </a:r>
            <a:r>
              <a:rPr lang="cs-CZ" dirty="0"/>
              <a:t>.</a:t>
            </a:r>
          </a:p>
          <a:p>
            <a:pPr>
              <a:defRPr/>
            </a:pPr>
            <a:endParaRPr lang="cs-CZ" dirty="0"/>
          </a:p>
          <a:p>
            <a:pPr>
              <a:defRPr/>
            </a:pPr>
            <a:r>
              <a:rPr lang="cs-CZ" dirty="0"/>
              <a:t>Ostatní osobní údaje by bylo možno v </a:t>
            </a:r>
            <a:r>
              <a:rPr lang="cs-CZ" dirty="0" err="1"/>
              <a:t>metadatech</a:t>
            </a:r>
            <a:r>
              <a:rPr lang="cs-CZ" dirty="0"/>
              <a:t>, a tedy i ve smlouvě zveřejněné v registru smluv, zveřejnit pouze na základě souhlasu dotčené fyzické osoby. Ve smlouvě může být ujednání se smluvní stranou v tomto smyslu obsaženo. Je proto třeba pečlivě zkontrolovat při přípravě smlouvy ke zveřejnění v registru smluv, zda takové ujednání bylo v takovém konkrétním případě učiněno. Uzavření smlouvy samotné nesmí být podmiňováno tím, že o smluvní straně budou zveřejněny informace nad rámec výše uvedeného.</a:t>
            </a:r>
          </a:p>
          <a:p>
            <a:pPr>
              <a:defRPr/>
            </a:pPr>
            <a:endParaRPr lang="cs-CZ" dirty="0"/>
          </a:p>
          <a:p>
            <a:pPr marL="285750" indent="-285750">
              <a:buFont typeface="Wingdings" panose="05000000000000000000" pitchFamily="2" charset="2"/>
              <a:buChar char="Ø"/>
              <a:defRPr/>
            </a:pPr>
            <a:r>
              <a:rPr lang="cs-CZ" dirty="0"/>
              <a:t>Je-li smluvní stranou smlouvy uveřejňované v registru smluv právnická osoba nebo fyzická osoba jednající v rámci svého podnikání, je možno postupovat při znečitelnění osobních údajů ve smlouvě podle následně uvedených příkladů znečitelnění (viz tabulka)</a:t>
            </a:r>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p:cNvPicPr>
            <a:picLocks noChangeAspect="1" noChangeArrowheads="1"/>
          </p:cNvPicPr>
          <p:nvPr/>
        </p:nvPicPr>
        <p:blipFill>
          <a:blip r:embed="rId3" cstate="print"/>
          <a:srcRect/>
          <a:stretch>
            <a:fillRect/>
          </a:stretch>
        </p:blipFill>
        <p:spPr bwMode="auto">
          <a:xfrm>
            <a:off x="150813" y="1700213"/>
            <a:ext cx="8597900" cy="5041900"/>
          </a:xfrm>
          <a:prstGeom prst="rect">
            <a:avLst/>
          </a:prstGeom>
          <a:noFill/>
          <a:ln w="9525">
            <a:noFill/>
            <a:miter lim="800000"/>
            <a:headEnd/>
            <a:tailEnd/>
          </a:ln>
          <a:effectLst/>
        </p:spPr>
      </p:pic>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bdélník 1"/>
          <p:cNvSpPr>
            <a:spLocks noChangeArrowheads="1"/>
          </p:cNvSpPr>
          <p:nvPr/>
        </p:nvSpPr>
        <p:spPr bwMode="auto">
          <a:xfrm>
            <a:off x="323850" y="1844675"/>
            <a:ext cx="6678613" cy="369888"/>
          </a:xfrm>
          <a:prstGeom prst="rect">
            <a:avLst/>
          </a:prstGeom>
          <a:noFill/>
          <a:ln w="9525">
            <a:noFill/>
            <a:miter lim="800000"/>
            <a:headEnd/>
            <a:tailEnd/>
          </a:ln>
        </p:spPr>
        <p:txBody>
          <a:bodyPr>
            <a:spAutoFit/>
          </a:bodyPr>
          <a:lstStyle/>
          <a:p>
            <a:r>
              <a:rPr lang="cs-CZ" altLang="cs-CZ" b="1" u="sng"/>
              <a:t>Údaje v textu smlouvy s komentářem k znečitelnění</a:t>
            </a:r>
            <a:endParaRPr lang="cs-CZ" altLang="cs-CZ"/>
          </a:p>
        </p:txBody>
      </p:sp>
      <p:pic>
        <p:nvPicPr>
          <p:cNvPr id="15363" name="Picture 2"/>
          <p:cNvPicPr>
            <a:picLocks noChangeAspect="1" noChangeArrowheads="1"/>
          </p:cNvPicPr>
          <p:nvPr/>
        </p:nvPicPr>
        <p:blipFill>
          <a:blip r:embed="rId3" cstate="print"/>
          <a:srcRect/>
          <a:stretch>
            <a:fillRect/>
          </a:stretch>
        </p:blipFill>
        <p:spPr bwMode="auto">
          <a:xfrm>
            <a:off x="323850" y="2420938"/>
            <a:ext cx="8351838" cy="4032250"/>
          </a:xfrm>
          <a:prstGeom prst="rect">
            <a:avLst/>
          </a:prstGeom>
          <a:noFill/>
          <a:ln w="9525">
            <a:noFill/>
            <a:miter lim="800000"/>
            <a:headEnd/>
            <a:tailEnd/>
          </a:ln>
          <a:effectLst/>
        </p:spPr>
      </p:pic>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bdélník 1"/>
          <p:cNvSpPr>
            <a:spLocks noChangeArrowheads="1"/>
          </p:cNvSpPr>
          <p:nvPr/>
        </p:nvSpPr>
        <p:spPr bwMode="auto">
          <a:xfrm>
            <a:off x="179388" y="1844675"/>
            <a:ext cx="7632700" cy="369888"/>
          </a:xfrm>
          <a:prstGeom prst="rect">
            <a:avLst/>
          </a:prstGeom>
          <a:noFill/>
          <a:ln w="9525">
            <a:noFill/>
            <a:miter lim="800000"/>
            <a:headEnd/>
            <a:tailEnd/>
          </a:ln>
        </p:spPr>
        <p:txBody>
          <a:bodyPr>
            <a:spAutoFit/>
          </a:bodyPr>
          <a:lstStyle/>
          <a:p>
            <a:r>
              <a:rPr lang="cs-CZ" altLang="cs-CZ" b="1" u="sng"/>
              <a:t>Údaje v podpisové doložce smlouvy s komentářem k znečitelnění</a:t>
            </a:r>
            <a:endParaRPr lang="cs-CZ" altLang="cs-CZ"/>
          </a:p>
        </p:txBody>
      </p:sp>
      <p:pic>
        <p:nvPicPr>
          <p:cNvPr id="16387" name="Picture 2"/>
          <p:cNvPicPr>
            <a:picLocks noChangeAspect="1" noChangeArrowheads="1"/>
          </p:cNvPicPr>
          <p:nvPr/>
        </p:nvPicPr>
        <p:blipFill>
          <a:blip r:embed="rId3" cstate="print"/>
          <a:srcRect/>
          <a:stretch>
            <a:fillRect/>
          </a:stretch>
        </p:blipFill>
        <p:spPr bwMode="auto">
          <a:xfrm>
            <a:off x="179388" y="2957513"/>
            <a:ext cx="8785225" cy="1408112"/>
          </a:xfrm>
          <a:prstGeom prst="rect">
            <a:avLst/>
          </a:prstGeom>
          <a:noFill/>
          <a:ln w="9525">
            <a:noFill/>
            <a:miter lim="800000"/>
            <a:headEnd/>
            <a:tailEnd/>
          </a:ln>
          <a:effectLst/>
        </p:spPr>
      </p:pic>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bdélník 1"/>
          <p:cNvSpPr>
            <a:spLocks noChangeArrowheads="1"/>
          </p:cNvSpPr>
          <p:nvPr/>
        </p:nvSpPr>
        <p:spPr bwMode="auto">
          <a:xfrm>
            <a:off x="250825" y="1844675"/>
            <a:ext cx="8642350" cy="3970318"/>
          </a:xfrm>
          <a:prstGeom prst="rect">
            <a:avLst/>
          </a:prstGeom>
          <a:noFill/>
          <a:ln w="9525">
            <a:noFill/>
            <a:miter lim="800000"/>
            <a:headEnd/>
            <a:tailEnd/>
          </a:ln>
        </p:spPr>
        <p:txBody>
          <a:bodyPr>
            <a:spAutoFit/>
          </a:bodyPr>
          <a:lstStyle/>
          <a:p>
            <a:r>
              <a:rPr lang="cs-CZ" altLang="cs-CZ" b="1" dirty="0"/>
              <a:t>VI. </a:t>
            </a:r>
            <a:endParaRPr lang="cs-CZ" altLang="cs-CZ" dirty="0"/>
          </a:p>
          <a:p>
            <a:r>
              <a:rPr lang="cs-CZ" altLang="cs-CZ" u="sng" dirty="0"/>
              <a:t>Obchodní tajemství (§ 9 </a:t>
            </a:r>
            <a:r>
              <a:rPr lang="cs-CZ" altLang="cs-CZ" u="sng" dirty="0" err="1"/>
              <a:t>InfZ</a:t>
            </a:r>
            <a:r>
              <a:rPr lang="cs-CZ" altLang="cs-CZ" u="sng" dirty="0"/>
              <a:t>)</a:t>
            </a:r>
            <a:endParaRPr lang="cs-CZ" altLang="cs-CZ" dirty="0"/>
          </a:p>
          <a:p>
            <a:r>
              <a:rPr lang="cs-CZ" altLang="cs-CZ" dirty="0"/>
              <a:t>Ustanovení § 504 občanského zákoníku stanoví:</a:t>
            </a:r>
          </a:p>
          <a:p>
            <a:r>
              <a:rPr lang="cs-CZ" altLang="cs-CZ" i="1" dirty="0"/>
              <a:t>„Obchodní tajemství tvoří konkurenčně významné, určitelné, ocenitelné a v příslušných obchodních kruzích běžně nedostupné skutečnosti, které souvisejí se závodem a jejichž vlastník zajišťuje ve svém zájmu odpovídajícím způsobem jejich utajení.“</a:t>
            </a:r>
            <a:endParaRPr lang="cs-CZ" altLang="cs-CZ" dirty="0"/>
          </a:p>
          <a:p>
            <a:r>
              <a:rPr lang="cs-CZ" altLang="cs-CZ" dirty="0"/>
              <a:t> </a:t>
            </a:r>
          </a:p>
          <a:p>
            <a:r>
              <a:rPr lang="cs-CZ" altLang="cs-CZ" dirty="0"/>
              <a:t>Obchodní tajemství je obchodním tajemstvím, splňuje-li pojmové znaky uvedené v občanském zákoníku a jeho vlastník projevil vůli jej utajovat. Autoritativně může tvrzení o tom, že něco je obchodním tajemstvím, potvrdit nebo vyvrátit v konkrétním případě pouze soud</a:t>
            </a:r>
            <a:r>
              <a:rPr lang="cs-CZ" altLang="cs-CZ" dirty="0" smtClean="0"/>
              <a:t>.</a:t>
            </a:r>
          </a:p>
          <a:p>
            <a:r>
              <a:rPr lang="cs-CZ" altLang="cs-CZ" b="1" dirty="0" smtClean="0"/>
              <a:t>Předpokladem znečitelnění ve smlouvě je, že určitá pasáž smlouvy je označena jako obchodní tajemství</a:t>
            </a:r>
            <a:r>
              <a:rPr lang="cs-CZ" altLang="cs-CZ" dirty="0" smtClean="0"/>
              <a:t>. </a:t>
            </a:r>
            <a:endParaRPr lang="cs-CZ" altLang="cs-CZ" dirty="0"/>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bdélník 1"/>
          <p:cNvSpPr>
            <a:spLocks noChangeArrowheads="1"/>
          </p:cNvSpPr>
          <p:nvPr/>
        </p:nvSpPr>
        <p:spPr bwMode="auto">
          <a:xfrm>
            <a:off x="179388" y="1773238"/>
            <a:ext cx="6246812" cy="368300"/>
          </a:xfrm>
          <a:prstGeom prst="rect">
            <a:avLst/>
          </a:prstGeom>
          <a:noFill/>
          <a:ln w="9525">
            <a:noFill/>
            <a:miter lim="800000"/>
            <a:headEnd/>
            <a:tailEnd/>
          </a:ln>
        </p:spPr>
        <p:txBody>
          <a:bodyPr>
            <a:spAutoFit/>
          </a:bodyPr>
          <a:lstStyle/>
          <a:p>
            <a:r>
              <a:rPr lang="cs-CZ" altLang="cs-CZ" b="1" u="sng"/>
              <a:t>Demonstrativní výčet případů obchodního tajemství</a:t>
            </a:r>
            <a:r>
              <a:rPr lang="cs-CZ" altLang="cs-CZ"/>
              <a:t>:</a:t>
            </a:r>
          </a:p>
        </p:txBody>
      </p:sp>
      <p:sp>
        <p:nvSpPr>
          <p:cNvPr id="18435" name="Obdélník 2"/>
          <p:cNvSpPr>
            <a:spLocks noChangeArrowheads="1"/>
          </p:cNvSpPr>
          <p:nvPr/>
        </p:nvSpPr>
        <p:spPr bwMode="auto">
          <a:xfrm>
            <a:off x="395288" y="2420938"/>
            <a:ext cx="8064500" cy="2032000"/>
          </a:xfrm>
          <a:prstGeom prst="rect">
            <a:avLst/>
          </a:prstGeom>
          <a:noFill/>
          <a:ln w="9525">
            <a:noFill/>
            <a:miter lim="800000"/>
            <a:headEnd/>
            <a:tailEnd/>
          </a:ln>
        </p:spPr>
        <p:txBody>
          <a:bodyPr>
            <a:spAutoFit/>
          </a:bodyPr>
          <a:lstStyle/>
          <a:p>
            <a:pPr marL="285750" indent="-285750">
              <a:buFont typeface="Wingdings" pitchFamily="2" charset="2"/>
              <a:buChar char="Ø"/>
            </a:pPr>
            <a:r>
              <a:rPr lang="cs-CZ" altLang="cs-CZ"/>
              <a:t>obchodní záměry, výrobní náklady, cenové kalkulace, technologické postupy a metody, výrobní vzory a prototypy, receptury, režimy organizace práce při výrobě či montáži atd.; technické plány a výkresy, grafy postupu montáže apod.; další skutečnosti, které nemají jednoznačně obchodní, výrobní či technickou povahu, ale přesto je jejich utajení nezbytné k zajištění ochrany podnikatele před jejich využitím či zneužitím jinými podnikateli.</a:t>
            </a:r>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bdélník 1"/>
          <p:cNvSpPr>
            <a:spLocks noChangeArrowheads="1"/>
          </p:cNvSpPr>
          <p:nvPr/>
        </p:nvSpPr>
        <p:spPr bwMode="auto">
          <a:xfrm>
            <a:off x="261938" y="2276475"/>
            <a:ext cx="8496300" cy="3139321"/>
          </a:xfrm>
          <a:prstGeom prst="rect">
            <a:avLst/>
          </a:prstGeom>
          <a:noFill/>
          <a:ln w="9525">
            <a:noFill/>
            <a:miter lim="800000"/>
            <a:headEnd/>
            <a:tailEnd/>
          </a:ln>
        </p:spPr>
        <p:txBody>
          <a:bodyPr>
            <a:spAutoFit/>
          </a:bodyPr>
          <a:lstStyle/>
          <a:p>
            <a:r>
              <a:rPr lang="cs-CZ" altLang="cs-CZ" dirty="0"/>
              <a:t>Přestože v zákoně o svobodném přístupu k informacím není výslovně stanovena výjimka pro </a:t>
            </a:r>
            <a:r>
              <a:rPr lang="cs-CZ" altLang="cs-CZ" b="1" dirty="0"/>
              <a:t>bankovní tajemství</a:t>
            </a:r>
            <a:r>
              <a:rPr lang="cs-CZ" altLang="cs-CZ" dirty="0"/>
              <a:t>, dovozuje se, že se informace, které jsou předmětem bankovního tajemství, při postupu dle </a:t>
            </a:r>
            <a:r>
              <a:rPr lang="cs-CZ" altLang="cs-CZ" dirty="0" err="1"/>
              <a:t>InfZ</a:t>
            </a:r>
            <a:r>
              <a:rPr lang="cs-CZ" altLang="cs-CZ" dirty="0"/>
              <a:t> neposkytují. Důvodem je existence speciální, a tedy přednostní úpravy v zákoně o bankách. Podle § 38 odst. 1 zákona o bankách se bankovní tajemství vztahuje „na všechny bankovní obchody, peněžní služby bank, včetně stavů na účtech a depozit“. Jakákoli činnost banky spadající do výčtu činností dle § 1 zákona o bankách je z důvodu tradičně široké definice bankovního obchodu považována za bankovní tajemství podle § 38 odst. 1 zákona o bankách (zákon č. 21/1992 Sb.).</a:t>
            </a:r>
          </a:p>
          <a:p>
            <a:r>
              <a:rPr lang="cs-CZ" altLang="cs-CZ" dirty="0"/>
              <a:t>Obsahuje-li smlouva informaci chráněnou bankovním tajemstvím, tak je nutné tuto informaci znečitelnit. </a:t>
            </a:r>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bdélník 1"/>
          <p:cNvSpPr>
            <a:spLocks noChangeArrowheads="1"/>
          </p:cNvSpPr>
          <p:nvPr/>
        </p:nvSpPr>
        <p:spPr bwMode="auto">
          <a:xfrm>
            <a:off x="539750" y="1916113"/>
            <a:ext cx="7848600" cy="2862262"/>
          </a:xfrm>
          <a:prstGeom prst="rect">
            <a:avLst/>
          </a:prstGeom>
          <a:noFill/>
          <a:ln w="9525">
            <a:noFill/>
            <a:miter lim="800000"/>
            <a:headEnd/>
            <a:tailEnd/>
          </a:ln>
        </p:spPr>
        <p:txBody>
          <a:bodyPr>
            <a:spAutoFit/>
          </a:bodyPr>
          <a:lstStyle/>
          <a:p>
            <a:r>
              <a:rPr lang="cs-CZ" altLang="cs-CZ"/>
              <a:t>VII.</a:t>
            </a:r>
          </a:p>
          <a:p>
            <a:r>
              <a:rPr lang="cs-CZ" altLang="cs-CZ"/>
              <a:t>Informace o majetkových poměrech (§ 10 InfZ)</a:t>
            </a:r>
          </a:p>
          <a:p>
            <a:endParaRPr lang="cs-CZ" altLang="cs-CZ"/>
          </a:p>
          <a:p>
            <a:r>
              <a:rPr lang="cs-CZ" altLang="cs-CZ"/>
              <a:t>Majetkové poměry fyzických a právnických osob tvoří zejména jejich příjmy, které mohou být peněžité, ale i naturální, vlastnictví bytů, nebytových prostor a jiných nemovitých věcí, peněžních prostředků, pohledávek, majetkových práv apod. Za majetkové poměry fyzických a právnických osob lze přitom považovat nejen aktiva, nýbrž i jejich pasiva, přičemž je nerozhodné, zda jsou tyto závazky vůči soukromoprávním subjektům či vůči státu (srov. rozsudek NSS č. j. 5 As 53/2007-85).</a:t>
            </a:r>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9388" y="1844675"/>
            <a:ext cx="8569325" cy="4392613"/>
          </a:xfrm>
        </p:spPr>
        <p:txBody>
          <a:bodyPr rtlCol="0">
            <a:normAutofit/>
          </a:bodyPr>
          <a:lstStyle/>
          <a:p>
            <a:pPr eaLnBrk="1" hangingPunct="1">
              <a:defRPr/>
            </a:pPr>
            <a:r>
              <a:rPr lang="cs-CZ" dirty="0">
                <a:solidFill>
                  <a:srgbClr val="124017"/>
                </a:solidFill>
                <a:latin typeface="Tahoma" charset="0"/>
                <a:cs typeface="Tahoma" charset="0"/>
                <a:sym typeface="Tahoma" charset="0"/>
              </a:rPr>
              <a:t>I.</a:t>
            </a:r>
          </a:p>
          <a:p>
            <a:pPr eaLnBrk="1" hangingPunct="1">
              <a:defRPr/>
            </a:pPr>
            <a:r>
              <a:rPr lang="cs-CZ" dirty="0">
                <a:solidFill>
                  <a:schemeClr val="tx1"/>
                </a:solidFill>
                <a:sym typeface="Tahoma" charset="0"/>
              </a:rPr>
              <a:t>Pro účely presentace je o zákonu č. 340/2015 Sb. dále hovořeno pouze jako o „zákonu“</a:t>
            </a:r>
          </a:p>
          <a:p>
            <a:pPr eaLnBrk="1" hangingPunct="1">
              <a:defRPr/>
            </a:pPr>
            <a:r>
              <a:rPr lang="cs-CZ" dirty="0">
                <a:solidFill>
                  <a:schemeClr val="tx1"/>
                </a:solidFill>
                <a:sym typeface="Tahoma" charset="0"/>
              </a:rPr>
              <a:t>Podle zákona uveřejňuje Ústecký kraj v registru smluv smlouvu, která je smlouvou:</a:t>
            </a:r>
          </a:p>
          <a:p>
            <a:pPr eaLnBrk="1" hangingPunct="1">
              <a:defRPr/>
            </a:pPr>
            <a:r>
              <a:rPr lang="cs-CZ" dirty="0">
                <a:solidFill>
                  <a:schemeClr val="tx1"/>
                </a:solidFill>
                <a:sym typeface="Tahoma" charset="0"/>
              </a:rPr>
              <a:t>-   soukromoprávní </a:t>
            </a:r>
          </a:p>
          <a:p>
            <a:pPr eaLnBrk="1" hangingPunct="1">
              <a:defRPr/>
            </a:pPr>
            <a:r>
              <a:rPr lang="cs-CZ" dirty="0">
                <a:solidFill>
                  <a:schemeClr val="tx1"/>
                </a:solidFill>
                <a:sym typeface="Tahoma" charset="0"/>
              </a:rPr>
              <a:t>-   o poskytnutí dotace</a:t>
            </a:r>
          </a:p>
          <a:p>
            <a:pPr eaLnBrk="1" hangingPunct="1">
              <a:defRPr/>
            </a:pPr>
            <a:r>
              <a:rPr lang="cs-CZ" dirty="0">
                <a:solidFill>
                  <a:schemeClr val="tx1"/>
                </a:solidFill>
                <a:sym typeface="Tahoma" charset="0"/>
              </a:rPr>
              <a:t>-   o poskytnutí návratné finanční výpomoci </a:t>
            </a:r>
          </a:p>
          <a:p>
            <a:pPr eaLnBrk="1" fontAlgn="auto" hangingPunct="1">
              <a:spcAft>
                <a:spcPts val="0"/>
              </a:spcAft>
              <a:buFont typeface="Arial" panose="020B0604020202020204" pitchFamily="34" charset="0"/>
              <a:buNone/>
              <a:defRPr/>
            </a:pPr>
            <a:endParaRPr lang="cs-CZ" sz="3900" b="1" dirty="0">
              <a:solidFill>
                <a:srgbClr val="375D67"/>
              </a:solidFill>
              <a:latin typeface="Arial" charset="0"/>
              <a:ea typeface="+mj-ea"/>
              <a:cs typeface="Arial" charset="0"/>
            </a:endParaRPr>
          </a:p>
        </p:txBody>
      </p:sp>
    </p:spTree>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bdélník 1"/>
          <p:cNvSpPr>
            <a:spLocks noChangeArrowheads="1"/>
          </p:cNvSpPr>
          <p:nvPr/>
        </p:nvSpPr>
        <p:spPr bwMode="auto">
          <a:xfrm>
            <a:off x="323850" y="2060575"/>
            <a:ext cx="8064500" cy="4247317"/>
          </a:xfrm>
          <a:prstGeom prst="rect">
            <a:avLst/>
          </a:prstGeom>
          <a:noFill/>
          <a:ln w="9525">
            <a:noFill/>
            <a:miter lim="800000"/>
            <a:headEnd/>
            <a:tailEnd/>
          </a:ln>
        </p:spPr>
        <p:txBody>
          <a:bodyPr>
            <a:spAutoFit/>
          </a:bodyPr>
          <a:lstStyle/>
          <a:p>
            <a:r>
              <a:rPr lang="cs-CZ" altLang="cs-CZ" dirty="0"/>
              <a:t>VIII.</a:t>
            </a:r>
          </a:p>
          <a:p>
            <a:r>
              <a:rPr lang="cs-CZ" altLang="cs-CZ" dirty="0"/>
              <a:t>Informace chráněné právem k nehmotným statkům (§ 11 </a:t>
            </a:r>
            <a:r>
              <a:rPr lang="cs-CZ" altLang="cs-CZ" dirty="0" err="1"/>
              <a:t>InfZ</a:t>
            </a:r>
            <a:r>
              <a:rPr lang="cs-CZ" altLang="cs-CZ" dirty="0"/>
              <a:t>)</a:t>
            </a:r>
          </a:p>
          <a:p>
            <a:r>
              <a:rPr lang="cs-CZ" altLang="cs-CZ" dirty="0"/>
              <a:t>Informace obsažené ve smlouvě, jejichž zveřejněním v registru by došlo k porušení práv třetích osob k předmětu práva autorského se ve smlouvě znečitelňují. (§ 11 odst. 2 písm. c) </a:t>
            </a:r>
            <a:r>
              <a:rPr lang="cs-CZ" altLang="cs-CZ" dirty="0" err="1"/>
              <a:t>InfZ</a:t>
            </a:r>
            <a:r>
              <a:rPr lang="cs-CZ" altLang="cs-CZ" dirty="0"/>
              <a:t> stanoví - „by tím byla porušena ochrana práv třetích osob </a:t>
            </a:r>
            <a:r>
              <a:rPr lang="cs-CZ" altLang="cs-CZ" u="sng" dirty="0"/>
              <a:t>k předmětu práva autorského </a:t>
            </a:r>
            <a:r>
              <a:rPr lang="cs-CZ" altLang="cs-CZ" b="1" dirty="0"/>
              <a:t>nebo</a:t>
            </a:r>
            <a:r>
              <a:rPr lang="cs-CZ" altLang="cs-CZ" dirty="0"/>
              <a:t> práv souvisejících s právem autorským“)</a:t>
            </a:r>
          </a:p>
          <a:p>
            <a:r>
              <a:rPr lang="cs-CZ" altLang="cs-CZ" dirty="0"/>
              <a:t>Autorské právo upravuje zákon č. 121/2000 Sb., o právu autorském, o právech souvisejících s právem autorským a o změně některých zákonů (autorský zákon) (dále jen „</a:t>
            </a:r>
            <a:r>
              <a:rPr lang="cs-CZ" altLang="cs-CZ" dirty="0" err="1"/>
              <a:t>AutZ</a:t>
            </a:r>
            <a:r>
              <a:rPr lang="cs-CZ" altLang="cs-CZ" dirty="0"/>
              <a:t>“). Předmět autorského práva je vymezen v § 2 zákona č. 121/2000 Sb</a:t>
            </a:r>
            <a:r>
              <a:rPr lang="cs-CZ" altLang="cs-CZ" dirty="0" smtClean="0"/>
              <a:t>.</a:t>
            </a:r>
          </a:p>
          <a:p>
            <a:r>
              <a:rPr lang="cs-CZ" altLang="cs-CZ" b="1" dirty="0"/>
              <a:t>Předpokladem znečitelnění ve smlouvě je, že </a:t>
            </a:r>
            <a:r>
              <a:rPr lang="cs-CZ" altLang="cs-CZ" b="1" dirty="0" smtClean="0"/>
              <a:t>k určité pasáži </a:t>
            </a:r>
            <a:r>
              <a:rPr lang="cs-CZ" altLang="cs-CZ" b="1" dirty="0"/>
              <a:t>smlouvy je </a:t>
            </a:r>
            <a:r>
              <a:rPr lang="cs-CZ" altLang="cs-CZ" b="1" dirty="0" smtClean="0"/>
              <a:t>uvedeno, že obsahuje skutečnosti chráněné zákonem č. 121/2000 Sb.</a:t>
            </a:r>
            <a:r>
              <a:rPr lang="cs-CZ" altLang="cs-CZ" dirty="0" smtClean="0"/>
              <a:t> </a:t>
            </a:r>
            <a:r>
              <a:rPr lang="cs-CZ" altLang="cs-CZ" b="1" dirty="0" smtClean="0"/>
              <a:t>a autor nedal souhlas s jeho zveřejněním.</a:t>
            </a:r>
            <a:endParaRPr lang="cs-CZ" altLang="cs-CZ" b="1" dirty="0"/>
          </a:p>
          <a:p>
            <a:endParaRPr lang="cs-CZ" altLang="cs-CZ" dirty="0"/>
          </a:p>
        </p:txBody>
      </p:sp>
    </p:spTree>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bdélník 1"/>
          <p:cNvSpPr>
            <a:spLocks noChangeArrowheads="1"/>
          </p:cNvSpPr>
          <p:nvPr/>
        </p:nvSpPr>
        <p:spPr bwMode="auto">
          <a:xfrm>
            <a:off x="250825" y="1844675"/>
            <a:ext cx="8785225" cy="5078413"/>
          </a:xfrm>
          <a:prstGeom prst="rect">
            <a:avLst/>
          </a:prstGeom>
          <a:noFill/>
          <a:ln w="9525">
            <a:noFill/>
            <a:miter lim="800000"/>
            <a:headEnd/>
            <a:tailEnd/>
          </a:ln>
        </p:spPr>
        <p:txBody>
          <a:bodyPr>
            <a:spAutoFit/>
          </a:bodyPr>
          <a:lstStyle/>
          <a:p>
            <a:r>
              <a:rPr lang="cs-CZ" altLang="cs-CZ"/>
              <a:t>„(1) 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(dále jen "dílo"). Dílem 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p>
          <a:p>
            <a:r>
              <a:rPr lang="cs-CZ" altLang="cs-CZ"/>
              <a:t> (2) Za dílo se považuje též počítačový program, je-li původní v tom smyslu, že je autorovým vlastním duševním výtvorem. Databáze, která je způsobem výběru nebo uspořádáním obsahu autorovým vlastním duševním výtvorem a jejíž součásti jsou systematicky nebo metodicky uspořádány a jednotlivě zpřístupněny elektronicky či jiným způsobem, je dílem souborným. Jiná kritéria pro stanovení způsobilosti počítačového programu a databáze k ochraně se neuplatňují. Fotografie a dílo vyjádřené postupem podobným fotografii, které jsou původní ve smyslu věty první, jsou chráněny jako dílo fotografické.</a:t>
            </a:r>
          </a:p>
          <a:p>
            <a:endParaRPr lang="cs-CZ" altLang="cs-CZ"/>
          </a:p>
        </p:txBody>
      </p:sp>
    </p:spTree>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bdélník 1"/>
          <p:cNvSpPr>
            <a:spLocks noChangeArrowheads="1"/>
          </p:cNvSpPr>
          <p:nvPr/>
        </p:nvSpPr>
        <p:spPr bwMode="auto">
          <a:xfrm>
            <a:off x="250825" y="2205038"/>
            <a:ext cx="8424863" cy="3692525"/>
          </a:xfrm>
          <a:prstGeom prst="rect">
            <a:avLst/>
          </a:prstGeom>
          <a:noFill/>
          <a:ln w="9525">
            <a:noFill/>
            <a:miter lim="800000"/>
            <a:headEnd/>
            <a:tailEnd/>
          </a:ln>
        </p:spPr>
        <p:txBody>
          <a:bodyPr>
            <a:spAutoFit/>
          </a:bodyPr>
          <a:lstStyle/>
          <a:p>
            <a:r>
              <a:rPr lang="cs-CZ" altLang="cs-CZ"/>
              <a:t>(3) Právo autorské se vztahuje na dílo dokončené, jeho jednotlivé vývojové fáze a části, včetně názvu a jmen postav, pokud splňují podmínky podle odstavce 1 nebo podle odstavce 2, jde-li o předměty práva autorského v něm uvedené.</a:t>
            </a:r>
          </a:p>
          <a:p>
            <a:r>
              <a:rPr lang="cs-CZ" altLang="cs-CZ"/>
              <a:t> (4) Předmětem práva autorského je také dílo vzniklé tvůrčím zpracováním díla jiného, včetně překladu díla do jiného jazyka. Tím není dotčeno právo autora zpracovaného nebo přeloženého díla.</a:t>
            </a:r>
          </a:p>
          <a:p>
            <a:r>
              <a:rPr lang="cs-CZ" altLang="cs-CZ"/>
              <a:t> (5) Sborník, jako je časopis, encyklopedie, antologie, pásmo, výstava nebo jiný soubor nezávislých děl nebo jiných prvků, který způsobem výběru nebo uspořádáním obsahu splňuje podmínky podle odstavce 1, je dílem souborným.</a:t>
            </a:r>
          </a:p>
          <a:p>
            <a:r>
              <a:rPr lang="cs-CZ" altLang="cs-CZ"/>
              <a:t> (6) Dílem podle tohoto zákona není zejména námět díla sám o sobě, denní zpráva nebo jiný údaj sám o sobě, myšlenka, postup, princip, metoda, objev, vědecká teorie, matematický a obdobný vzorec, statistický graf a podobný předmět sám o sobě.“</a:t>
            </a:r>
          </a:p>
        </p:txBody>
      </p:sp>
    </p:spTree>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bdélník 1"/>
          <p:cNvSpPr>
            <a:spLocks noChangeArrowheads="1"/>
          </p:cNvSpPr>
          <p:nvPr/>
        </p:nvSpPr>
        <p:spPr bwMode="auto">
          <a:xfrm>
            <a:off x="611188" y="2413000"/>
            <a:ext cx="7993062" cy="1200150"/>
          </a:xfrm>
          <a:prstGeom prst="rect">
            <a:avLst/>
          </a:prstGeom>
          <a:noFill/>
          <a:ln w="9525">
            <a:noFill/>
            <a:miter lim="800000"/>
            <a:headEnd/>
            <a:tailEnd/>
          </a:ln>
        </p:spPr>
        <p:txBody>
          <a:bodyPr>
            <a:spAutoFit/>
          </a:bodyPr>
          <a:lstStyle/>
          <a:p>
            <a:r>
              <a:rPr lang="cs-CZ" altLang="cs-CZ"/>
              <a:t>Základním pojmovým znakem díla (jakožto předmětu práva autorského) je kumulativní splnění podmínek, že dílo je výsledkem jedinečné tvůrčí činnosti autora a že je vyjádřeno v jakékoli objektivně vnímatelné podobě. Autorské dílo, jakožto nehmotný statek, je odrazem osobnosti autora</a:t>
            </a:r>
          </a:p>
        </p:txBody>
      </p:sp>
    </p:spTree>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bdélník 1"/>
          <p:cNvSpPr>
            <a:spLocks noChangeArrowheads="1"/>
          </p:cNvSpPr>
          <p:nvPr/>
        </p:nvSpPr>
        <p:spPr bwMode="auto">
          <a:xfrm>
            <a:off x="411163" y="2565400"/>
            <a:ext cx="7991475" cy="3139321"/>
          </a:xfrm>
          <a:prstGeom prst="rect">
            <a:avLst/>
          </a:prstGeom>
          <a:noFill/>
          <a:ln w="9525">
            <a:noFill/>
            <a:miter lim="800000"/>
            <a:headEnd/>
            <a:tailEnd/>
          </a:ln>
        </p:spPr>
        <p:txBody>
          <a:bodyPr>
            <a:spAutoFit/>
          </a:bodyPr>
          <a:lstStyle/>
          <a:p>
            <a:r>
              <a:rPr lang="cs-CZ" altLang="cs-CZ" dirty="0"/>
              <a:t>Nikoli všechna práva upravená autorským zákonem jsou však bez dalšího právy k předmětu práva autorského. Autorský zákon totiž upravuje nejen právo autorské a práva související s právem autorským, ale též např. právo pořizovatele databáze, které však již není právem autorským, nýbrž právem </a:t>
            </a:r>
            <a:r>
              <a:rPr lang="cs-CZ" altLang="cs-CZ" dirty="0" err="1"/>
              <a:t>sui</a:t>
            </a:r>
            <a:r>
              <a:rPr lang="cs-CZ" altLang="cs-CZ" dirty="0"/>
              <a:t> </a:t>
            </a:r>
            <a:r>
              <a:rPr lang="cs-CZ" altLang="cs-CZ" dirty="0" err="1"/>
              <a:t>generis</a:t>
            </a:r>
            <a:r>
              <a:rPr lang="cs-CZ" altLang="cs-CZ" dirty="0"/>
              <a:t>, jež se vztahuje ke všem databázím; autorským dílem, tj. předmětem práva autorského, mohou však být pouze ty databáze, které splňují znaky autorského díla</a:t>
            </a:r>
            <a:r>
              <a:rPr lang="cs-CZ" altLang="cs-CZ" dirty="0" smtClean="0"/>
              <a:t>.</a:t>
            </a:r>
          </a:p>
          <a:p>
            <a:r>
              <a:rPr lang="cs-CZ" altLang="cs-CZ" dirty="0" smtClean="0"/>
              <a:t>Pořizovatel databáze </a:t>
            </a:r>
            <a:r>
              <a:rPr lang="cs-CZ" altLang="cs-CZ" dirty="0" err="1" smtClean="0"/>
              <a:t>sui</a:t>
            </a:r>
            <a:r>
              <a:rPr lang="cs-CZ" altLang="cs-CZ" dirty="0" smtClean="0"/>
              <a:t> </a:t>
            </a:r>
            <a:r>
              <a:rPr lang="cs-CZ" altLang="cs-CZ" dirty="0" err="1" smtClean="0"/>
              <a:t>generis</a:t>
            </a:r>
            <a:r>
              <a:rPr lang="cs-CZ" altLang="cs-CZ" dirty="0" smtClean="0"/>
              <a:t> má právo rozhodnout o zveřejnění databáze. Obsahuje-li smlouva takovou databázi, je třeba k jejímu zveřejnění souhlasu pořizovatele, v opačném případě se příslušná pasáž smlouvy znečitelní. </a:t>
            </a:r>
            <a:endParaRPr lang="cs-CZ" altLang="cs-CZ" dirty="0"/>
          </a:p>
        </p:txBody>
      </p:sp>
    </p:spTree>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bdélník 1"/>
          <p:cNvSpPr>
            <a:spLocks noChangeArrowheads="1"/>
          </p:cNvSpPr>
          <p:nvPr/>
        </p:nvSpPr>
        <p:spPr bwMode="auto">
          <a:xfrm>
            <a:off x="323850" y="2276475"/>
            <a:ext cx="8280400" cy="2862263"/>
          </a:xfrm>
          <a:prstGeom prst="rect">
            <a:avLst/>
          </a:prstGeom>
          <a:noFill/>
          <a:ln w="9525">
            <a:noFill/>
            <a:miter lim="800000"/>
            <a:headEnd/>
            <a:tailEnd/>
          </a:ln>
        </p:spPr>
        <p:txBody>
          <a:bodyPr>
            <a:spAutoFit/>
          </a:bodyPr>
          <a:lstStyle/>
          <a:p>
            <a:r>
              <a:rPr lang="cs-CZ" altLang="cs-CZ"/>
              <a:t>Projektová dokumentace stavby tak, jak její obsah vyplývá z příslušných předpisů v oblasti stavebního práva, podmínky autorského díla naplňuje, neboť se jedná o formu díla architektonického, které je výsledkem tvůrčí duševní činnosti autora a které je vyjádřeno ve vnímatelné podobě (v dané souvislosti v podobě listinné).</a:t>
            </a:r>
          </a:p>
          <a:p>
            <a:endParaRPr lang="cs-CZ" altLang="cs-CZ"/>
          </a:p>
          <a:p>
            <a:r>
              <a:rPr lang="cs-CZ" altLang="cs-CZ"/>
              <a:t>Bez splnění požadavků stanovených generální klauzulí v § 2 odst. 1 AutZ vymezující předmět práva autorského by se sice jednalo o „dílo“ v obecném (i v právním) smyslu nehmotného výsledku činnosti, avšak nikoli o dílo, na něž se vztahují ustanovení autorského zákona, tedy o předmět autorského práva.</a:t>
            </a:r>
          </a:p>
        </p:txBody>
      </p:sp>
    </p:spTree>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bdélník 1"/>
          <p:cNvSpPr>
            <a:spLocks noChangeArrowheads="1"/>
          </p:cNvSpPr>
          <p:nvPr/>
        </p:nvSpPr>
        <p:spPr bwMode="auto">
          <a:xfrm>
            <a:off x="338138" y="1844675"/>
            <a:ext cx="8424862" cy="3970338"/>
          </a:xfrm>
          <a:prstGeom prst="rect">
            <a:avLst/>
          </a:prstGeom>
          <a:noFill/>
          <a:ln w="9525">
            <a:noFill/>
            <a:miter lim="800000"/>
            <a:headEnd/>
            <a:tailEnd/>
          </a:ln>
        </p:spPr>
        <p:txBody>
          <a:bodyPr>
            <a:spAutoFit/>
          </a:bodyPr>
          <a:lstStyle/>
          <a:p>
            <a:r>
              <a:rPr lang="cs-CZ" altLang="cs-CZ"/>
              <a:t>Z hlediska pojmových znaků autorského zákona musí jít kumulativně:</a:t>
            </a:r>
          </a:p>
          <a:p>
            <a:r>
              <a:rPr lang="cs-CZ" altLang="cs-CZ"/>
              <a:t>a) O výsledek tvůrčí činnosti autora (fyzické osoby), přičemž „tvůrčí činnost“ je již povahově vzato vždy činností duševní.</a:t>
            </a:r>
          </a:p>
          <a:p>
            <a:r>
              <a:rPr lang="cs-CZ" altLang="cs-CZ"/>
              <a:t>b) Jedinečnost díla jako výsledku tvůrčí činnosti, chápaná jako kvantitativní kritérium „objemu“ vynaložené tvůrčí individuality</a:t>
            </a:r>
          </a:p>
          <a:p>
            <a:r>
              <a:rPr lang="cs-CZ" altLang="cs-CZ"/>
              <a:t>c) Povahovou vlastnost díla být objektivně (tj. smysly) vnímáno jako výsledek (i součást) tvůrčí kategorie umění, a v něm zvlášť umění literárního, anebo tvůrčí kategorie vědy. To znamená, že po díle je zákonem požadováno mít literární, jiný umělecký (např. hudební, divadelní, výtvarný, architektonický apod.) účin.</a:t>
            </a:r>
          </a:p>
          <a:p>
            <a:r>
              <a:rPr lang="cs-CZ" altLang="cs-CZ"/>
              <a:t>d) Vyjádření v jakékoli smysly vnímatelné (objektivně sdělitelné neboli jinými osobami seznatelné) podobě (v tzv. vnější formě)</a:t>
            </a:r>
          </a:p>
          <a:p>
            <a:r>
              <a:rPr lang="cs-CZ" altLang="cs-CZ"/>
              <a:t>e) To, zda jsou v konkrétním případě splněny legální pojmové znaky díla podle autorského zákona, je otázkou právní, která přísluší posouzení soudu, a je tak sama o sobě vyloučena z odborného posouzení.</a:t>
            </a:r>
          </a:p>
        </p:txBody>
      </p:sp>
    </p:spTree>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bdélník 1"/>
          <p:cNvSpPr>
            <a:spLocks noChangeArrowheads="1"/>
          </p:cNvSpPr>
          <p:nvPr/>
        </p:nvSpPr>
        <p:spPr bwMode="auto">
          <a:xfrm>
            <a:off x="250825" y="1989138"/>
            <a:ext cx="8424863" cy="3416300"/>
          </a:xfrm>
          <a:prstGeom prst="rect">
            <a:avLst/>
          </a:prstGeom>
          <a:noFill/>
          <a:ln w="9525">
            <a:noFill/>
            <a:miter lim="800000"/>
            <a:headEnd/>
            <a:tailEnd/>
          </a:ln>
        </p:spPr>
        <p:txBody>
          <a:bodyPr>
            <a:spAutoFit/>
          </a:bodyPr>
          <a:lstStyle/>
          <a:p>
            <a:r>
              <a:rPr lang="cs-CZ" altLang="cs-CZ"/>
              <a:t>Literární, jiné umělecké a vědecké dílo je ve smyslu autorského zákona objektivní kategorií, což platí i o objektivní povaze jeho pojmových znaků podle autorského zákona. Autorskoprávní povahu díla proto nelze dohodou stran či jiným právním úkonem (např. prohlášením autora) určit ani vyloučit. (Prohlášení autorství díla ovšem může mít svou důkazní hodnotu, nicméně ji nelze přeceňovat, protože se jedná jen o právní úkon jako každý jiný.) To platí i o rozhodnutí soudu, popř. rozhodce. To, zda vytvořené dílo je dílem literárním, jiným uměleckým nebo vědeckým, nelze ničí vůlí ovlivnit. Totéž platí i pro vznik práva autorského k dílu. Vůlí lze ovlivnit pouze tvůrčí činnost vedoucí ke vzniku díla (tj. i tvůrčí činnost směřující ke vzniku práva autorského) a nakládání s dílem, resp. nakládání s oprávněním k užití díla. Vytvoření díla není právním úkonem, ale právně teoreticky tzv. jinou subjektivní právní skutečností.</a:t>
            </a:r>
          </a:p>
        </p:txBody>
      </p:sp>
    </p:spTree>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bdélník 1"/>
          <p:cNvSpPr>
            <a:spLocks noChangeArrowheads="1"/>
          </p:cNvSpPr>
          <p:nvPr/>
        </p:nvSpPr>
        <p:spPr bwMode="auto">
          <a:xfrm>
            <a:off x="200025" y="1770063"/>
            <a:ext cx="8640763" cy="5078412"/>
          </a:xfrm>
          <a:prstGeom prst="rect">
            <a:avLst/>
          </a:prstGeom>
          <a:noFill/>
          <a:ln w="9525">
            <a:noFill/>
            <a:miter lim="800000"/>
            <a:headEnd/>
            <a:tailEnd/>
          </a:ln>
        </p:spPr>
        <p:txBody>
          <a:bodyPr>
            <a:spAutoFit/>
          </a:bodyPr>
          <a:lstStyle/>
          <a:p>
            <a:r>
              <a:rPr lang="cs-CZ" altLang="cs-CZ" sz="2000" b="1"/>
              <a:t>Druhy děl</a:t>
            </a:r>
          </a:p>
          <a:p>
            <a:r>
              <a:rPr lang="cs-CZ" altLang="cs-CZ"/>
              <a:t>a) díla literární</a:t>
            </a:r>
          </a:p>
          <a:p>
            <a:r>
              <a:rPr lang="cs-CZ" altLang="cs-CZ"/>
              <a:t>b) díla umělecká (tj. jiná umělecká než literární),</a:t>
            </a:r>
          </a:p>
          <a:p>
            <a:r>
              <a:rPr lang="cs-CZ" altLang="cs-CZ"/>
              <a:t>- díla architektonická (např. stavby, makety, interiéry, výtvory zahradní a jevištní architektury, výtvory urbanistické a jiná díla umění architektonického, jež jsou prostorově vyjádřena např. konstrukcemi apod., stejně jako i tato díla vyjádřená architektonickými projekty, plány a náčrty)</a:t>
            </a:r>
          </a:p>
          <a:p>
            <a:r>
              <a:rPr lang="cs-CZ" altLang="cs-CZ"/>
              <a:t>Vzhledem k zákonnému vymezení pojmových znaků děl je zřejmé, že pouhé výsledky řemesel či pouhé netvůrčí a neumělecké technické zdatnosti a dovednosti, byť architektonického charakteru, nepožívají ochrany podle autorského zákona (technické výkresy, ryze technická řešení architektonických prvků atd.).</a:t>
            </a:r>
          </a:p>
          <a:p>
            <a:r>
              <a:rPr lang="cs-CZ" altLang="cs-CZ"/>
              <a:t>- díla umění užitého</a:t>
            </a:r>
          </a:p>
          <a:p>
            <a:r>
              <a:rPr lang="cs-CZ" altLang="cs-CZ"/>
              <a:t>c)  díla vědecká</a:t>
            </a:r>
          </a:p>
          <a:p>
            <a:r>
              <a:rPr lang="cs-CZ" altLang="cs-CZ"/>
              <a:t>- díla vědecká slovesná</a:t>
            </a:r>
          </a:p>
          <a:p>
            <a:r>
              <a:rPr lang="cs-CZ" altLang="cs-CZ"/>
              <a:t>- díla kartografická; Mezi díla kartografická patří též zeměpisné mapy, plány a náčrty, tj. díla dvourozměrná, stejně jako i díla prostorová, katastrální mapa sem nepatří</a:t>
            </a:r>
          </a:p>
          <a:p>
            <a:r>
              <a:rPr lang="cs-CZ" altLang="cs-CZ"/>
              <a:t>- jiná díla vědecká</a:t>
            </a:r>
          </a:p>
        </p:txBody>
      </p:sp>
    </p:spTree>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délník 1"/>
          <p:cNvSpPr>
            <a:spLocks noChangeArrowheads="1"/>
          </p:cNvSpPr>
          <p:nvPr/>
        </p:nvSpPr>
        <p:spPr bwMode="auto">
          <a:xfrm>
            <a:off x="455613" y="2565400"/>
            <a:ext cx="7775575" cy="2862263"/>
          </a:xfrm>
          <a:prstGeom prst="rect">
            <a:avLst/>
          </a:prstGeom>
          <a:noFill/>
          <a:ln w="9525">
            <a:noFill/>
            <a:miter lim="800000"/>
            <a:headEnd/>
            <a:tailEnd/>
          </a:ln>
        </p:spPr>
        <p:txBody>
          <a:bodyPr>
            <a:spAutoFit/>
          </a:bodyPr>
          <a:lstStyle/>
          <a:p>
            <a:r>
              <a:rPr lang="cs-CZ" altLang="cs-CZ"/>
              <a:t>Skutečnost, že některý druh díla není v autorském zákoně zmíněn, neznamená, že nemůže ve skutečnosti splňovat legální pojmové znaky, které na něj autorský zákon klade, tj. může být dílem ve smyslu autorskoprávním. Výčet děl obsažený v generální klauzuli autorského zákona, pojaté v odst. 1 pozitivně, je pouze demonstrativní, nikoli taxativní, což odpovídá potřebám rozvoje tvorby.</a:t>
            </a:r>
          </a:p>
          <a:p>
            <a:endParaRPr lang="cs-CZ" altLang="cs-CZ"/>
          </a:p>
          <a:p>
            <a:r>
              <a:rPr lang="cs-CZ" altLang="cs-CZ"/>
              <a:t>Ostatní důvody pro neposkytnutí informace uváděné § 11 InfZ  nejsou komentovány z důvodu malé pravděpodobnosti (vyloučení) jejich výskytu ve smlouvách. </a:t>
            </a: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Obdélník 5"/>
          <p:cNvSpPr>
            <a:spLocks noChangeArrowheads="1"/>
          </p:cNvSpPr>
          <p:nvPr/>
        </p:nvSpPr>
        <p:spPr bwMode="auto">
          <a:xfrm>
            <a:off x="250825" y="2492375"/>
            <a:ext cx="8353425" cy="3970338"/>
          </a:xfrm>
          <a:prstGeom prst="rect">
            <a:avLst/>
          </a:prstGeom>
          <a:noFill/>
          <a:ln w="9525">
            <a:noFill/>
            <a:miter lim="800000"/>
            <a:headEnd/>
            <a:tailEnd/>
          </a:ln>
        </p:spPr>
        <p:txBody>
          <a:bodyPr>
            <a:spAutoFit/>
          </a:bodyPr>
          <a:lstStyle/>
          <a:p>
            <a:r>
              <a:rPr lang="cs-CZ" altLang="cs-CZ" b="1" u="sng" dirty="0"/>
              <a:t>Uveřejněním</a:t>
            </a:r>
            <a:r>
              <a:rPr lang="cs-CZ" altLang="cs-CZ" u="sng" dirty="0"/>
              <a:t> se rozumí (§ 5 odst. 1 zákona):</a:t>
            </a:r>
            <a:endParaRPr lang="cs-CZ" altLang="cs-CZ" dirty="0"/>
          </a:p>
          <a:p>
            <a:r>
              <a:rPr lang="cs-CZ" altLang="cs-CZ" b="1" dirty="0"/>
              <a:t>vložení elektronického obrazu textového obsahu smlouvy v otevřeném a strojově čitelném formátu a rovněž metadat (dle § 5 odst. 5 zákona) do registru smluv.</a:t>
            </a:r>
            <a:endParaRPr lang="cs-CZ" altLang="cs-CZ" dirty="0"/>
          </a:p>
          <a:p>
            <a:r>
              <a:rPr lang="cs-CZ" altLang="cs-CZ" dirty="0"/>
              <a:t> </a:t>
            </a:r>
          </a:p>
          <a:p>
            <a:r>
              <a:rPr lang="cs-CZ" altLang="cs-CZ" dirty="0"/>
              <a:t>§ 5 odst. 5 zákona zní:</a:t>
            </a:r>
          </a:p>
          <a:p>
            <a:r>
              <a:rPr lang="cs-CZ" altLang="cs-CZ" i="1" dirty="0"/>
              <a:t>„Smlouva, která nebyla uveřejněna způsobem uvedeným v odstavci 1 nebo jejíž metadata neobsahují:</a:t>
            </a:r>
            <a:endParaRPr lang="cs-CZ" altLang="cs-CZ" dirty="0"/>
          </a:p>
          <a:p>
            <a:r>
              <a:rPr lang="cs-CZ" altLang="cs-CZ" i="1" dirty="0"/>
              <a:t> a) identifikaci smluvních stran,</a:t>
            </a:r>
            <a:endParaRPr lang="cs-CZ" altLang="cs-CZ" dirty="0"/>
          </a:p>
          <a:p>
            <a:r>
              <a:rPr lang="cs-CZ" altLang="cs-CZ" i="1" dirty="0"/>
              <a:t> b) vymezení předmětu smlouvy,</a:t>
            </a:r>
            <a:endParaRPr lang="cs-CZ" altLang="cs-CZ" dirty="0"/>
          </a:p>
          <a:p>
            <a:r>
              <a:rPr lang="cs-CZ" altLang="cs-CZ" i="1" dirty="0"/>
              <a:t> c) cenu, a pokud ji smlouva neobsahuje, hodnotu předmětu smlouvy, lze-li ji určit,</a:t>
            </a:r>
            <a:endParaRPr lang="cs-CZ" altLang="cs-CZ" dirty="0"/>
          </a:p>
          <a:p>
            <a:r>
              <a:rPr lang="cs-CZ" altLang="cs-CZ" i="1" dirty="0"/>
              <a:t> d) datum uzavření smlouvy </a:t>
            </a:r>
            <a:endParaRPr lang="cs-CZ" altLang="cs-CZ" i="1" dirty="0" smtClean="0"/>
          </a:p>
          <a:p>
            <a:r>
              <a:rPr lang="cs-CZ" altLang="cs-CZ" i="1" dirty="0" smtClean="0"/>
              <a:t>se </a:t>
            </a:r>
            <a:r>
              <a:rPr lang="cs-CZ" altLang="cs-CZ" i="1" dirty="0"/>
              <a:t>nepovažuje za uveřejněnou prostřednictvím registru smluv.“</a:t>
            </a:r>
            <a:endParaRPr lang="cs-CZ" altLang="cs-CZ" dirty="0"/>
          </a:p>
        </p:txBody>
      </p:sp>
    </p:spTree>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ovéPole 1"/>
          <p:cNvSpPr txBox="1">
            <a:spLocks noChangeArrowheads="1"/>
          </p:cNvSpPr>
          <p:nvPr/>
        </p:nvSpPr>
        <p:spPr bwMode="auto">
          <a:xfrm>
            <a:off x="755650" y="3500438"/>
            <a:ext cx="7345363" cy="369887"/>
          </a:xfrm>
          <a:prstGeom prst="rect">
            <a:avLst/>
          </a:prstGeom>
          <a:noFill/>
          <a:ln w="9525">
            <a:noFill/>
            <a:miter lim="800000"/>
            <a:headEnd/>
            <a:tailEnd/>
          </a:ln>
        </p:spPr>
        <p:txBody>
          <a:bodyPr>
            <a:spAutoFit/>
          </a:bodyPr>
          <a:lstStyle/>
          <a:p>
            <a:r>
              <a:rPr lang="cs-CZ" altLang="cs-CZ"/>
              <a:t>Děkuji za pozornost. </a:t>
            </a: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4"/>
          <p:cNvSpPr>
            <a:spLocks noChangeArrowheads="1"/>
          </p:cNvSpPr>
          <p:nvPr/>
        </p:nvSpPr>
        <p:spPr bwMode="auto">
          <a:xfrm>
            <a:off x="179388" y="2492375"/>
            <a:ext cx="8640762" cy="2586038"/>
          </a:xfrm>
          <a:prstGeom prst="rect">
            <a:avLst/>
          </a:prstGeom>
          <a:noFill/>
          <a:ln w="9525">
            <a:noFill/>
            <a:miter lim="800000"/>
            <a:headEnd/>
            <a:tailEnd/>
          </a:ln>
        </p:spPr>
        <p:txBody>
          <a:bodyPr>
            <a:spAutoFit/>
          </a:bodyPr>
          <a:lstStyle/>
          <a:p>
            <a:r>
              <a:rPr lang="cs-CZ" altLang="cs-CZ" b="1"/>
              <a:t>II.</a:t>
            </a:r>
            <a:endParaRPr lang="cs-CZ" altLang="cs-CZ"/>
          </a:p>
          <a:p>
            <a:r>
              <a:rPr lang="cs-CZ" altLang="cs-CZ" b="1"/>
              <a:t>Ve smlouvách určených ke zveřejnění v registru smluv se </a:t>
            </a:r>
            <a:r>
              <a:rPr lang="cs-CZ" altLang="cs-CZ" b="1" u="sng"/>
              <a:t>vylučují </a:t>
            </a:r>
            <a:r>
              <a:rPr lang="cs-CZ" altLang="cs-CZ" b="1"/>
              <a:t>ze zveřejnění informace, o kterých to stanoví zákon.</a:t>
            </a:r>
            <a:endParaRPr lang="cs-CZ" altLang="cs-CZ"/>
          </a:p>
          <a:p>
            <a:r>
              <a:rPr lang="cs-CZ" altLang="cs-CZ"/>
              <a:t>Toto pravidlo stanoví zákon v § 5 odst. 8</a:t>
            </a:r>
          </a:p>
          <a:p>
            <a:r>
              <a:rPr lang="cs-CZ" altLang="cs-CZ"/>
              <a:t>„</a:t>
            </a:r>
            <a:r>
              <a:rPr lang="cs-CZ" altLang="cs-CZ" i="1"/>
              <a:t>V případě, že mají být z uveřejnění </a:t>
            </a:r>
            <a:r>
              <a:rPr lang="cs-CZ" altLang="cs-CZ" i="1" u="sng"/>
              <a:t>vyloučeny informace</a:t>
            </a:r>
            <a:r>
              <a:rPr lang="cs-CZ" altLang="cs-CZ" i="1"/>
              <a:t> postupem podle </a:t>
            </a:r>
            <a:r>
              <a:rPr lang="cs-CZ" altLang="cs-CZ" b="1" i="1"/>
              <a:t>§ 3 odst. 1</a:t>
            </a:r>
            <a:r>
              <a:rPr lang="cs-CZ" altLang="cs-CZ" i="1"/>
              <a:t> anebo § 5 odst. 6, musí být v elektronickém obrazu textového obsahu smlouvy zaslaném správci registru smluv </a:t>
            </a:r>
            <a:r>
              <a:rPr lang="cs-CZ" altLang="cs-CZ" b="1" i="1"/>
              <a:t>tyto informace znečitelněny</a:t>
            </a:r>
            <a:r>
              <a:rPr lang="cs-CZ" altLang="cs-CZ" i="1"/>
              <a:t> tím, kdo zaslal smlouvu k uveřejnění prostřednictvím registru smluv.</a:t>
            </a:r>
            <a:r>
              <a:rPr lang="cs-CZ" altLang="cs-CZ"/>
              <a:t>“</a:t>
            </a:r>
          </a:p>
          <a:p>
            <a:r>
              <a:rPr lang="cs-CZ" altLang="cs-CZ"/>
              <a:t> </a:t>
            </a:r>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bdélník 4"/>
          <p:cNvSpPr>
            <a:spLocks noChangeArrowheads="1"/>
          </p:cNvSpPr>
          <p:nvPr/>
        </p:nvSpPr>
        <p:spPr bwMode="auto">
          <a:xfrm>
            <a:off x="223838" y="1763713"/>
            <a:ext cx="8424862" cy="4800600"/>
          </a:xfrm>
          <a:prstGeom prst="rect">
            <a:avLst/>
          </a:prstGeom>
          <a:noFill/>
          <a:ln w="9525">
            <a:noFill/>
            <a:miter lim="800000"/>
            <a:headEnd/>
            <a:tailEnd/>
          </a:ln>
        </p:spPr>
        <p:txBody>
          <a:bodyPr>
            <a:spAutoFit/>
          </a:bodyPr>
          <a:lstStyle/>
          <a:p>
            <a:r>
              <a:rPr lang="cs-CZ" altLang="cs-CZ" b="1" dirty="0"/>
              <a:t>III.</a:t>
            </a:r>
            <a:endParaRPr lang="cs-CZ" altLang="cs-CZ" dirty="0"/>
          </a:p>
          <a:p>
            <a:r>
              <a:rPr lang="cs-CZ" altLang="cs-CZ" b="1" dirty="0"/>
              <a:t>Presentace se vztahuje pouze k vyloučení informací podle § 3 odst. 1 zákona, tj. dle předpisů upravujících svobodný přístup k informacím.</a:t>
            </a:r>
            <a:endParaRPr lang="cs-CZ" altLang="cs-CZ" dirty="0"/>
          </a:p>
          <a:p>
            <a:r>
              <a:rPr lang="cs-CZ" altLang="cs-CZ" dirty="0"/>
              <a:t> </a:t>
            </a:r>
          </a:p>
          <a:p>
            <a:r>
              <a:rPr lang="cs-CZ" altLang="cs-CZ" u="sng" dirty="0"/>
              <a:t>Předpisem upravujícím svobodný přístup k informacím se </a:t>
            </a:r>
            <a:r>
              <a:rPr lang="cs-CZ" altLang="cs-CZ" u="sng" dirty="0" smtClean="0"/>
              <a:t>rozumí zejména</a:t>
            </a:r>
            <a:r>
              <a:rPr lang="cs-CZ" altLang="cs-CZ" dirty="0" smtClean="0"/>
              <a:t>:</a:t>
            </a:r>
            <a:endParaRPr lang="cs-CZ" altLang="cs-CZ" dirty="0"/>
          </a:p>
          <a:p>
            <a:r>
              <a:rPr lang="cs-CZ" altLang="cs-CZ" dirty="0"/>
              <a:t>zákon č. 106/1999 Sb., o svobodném přístupu k informacím – dále jen „</a:t>
            </a:r>
            <a:r>
              <a:rPr lang="cs-CZ" altLang="cs-CZ" b="1" dirty="0" err="1"/>
              <a:t>InfZ</a:t>
            </a:r>
            <a:r>
              <a:rPr lang="cs-CZ" altLang="cs-CZ" dirty="0"/>
              <a:t>“</a:t>
            </a:r>
          </a:p>
          <a:p>
            <a:r>
              <a:rPr lang="cs-CZ" altLang="cs-CZ" b="1" dirty="0"/>
              <a:t> Informace, které se neposkytují, vymezuje </a:t>
            </a:r>
            <a:r>
              <a:rPr lang="cs-CZ" altLang="cs-CZ" b="1" dirty="0" err="1"/>
              <a:t>InfZ</a:t>
            </a:r>
            <a:r>
              <a:rPr lang="cs-CZ" altLang="cs-CZ" b="1" dirty="0"/>
              <a:t> v § 7 až § 11. </a:t>
            </a:r>
            <a:endParaRPr lang="cs-CZ" altLang="cs-CZ" dirty="0"/>
          </a:p>
          <a:p>
            <a:r>
              <a:rPr lang="cs-CZ" altLang="cs-CZ" dirty="0"/>
              <a:t> </a:t>
            </a:r>
          </a:p>
          <a:p>
            <a:r>
              <a:rPr lang="cs-CZ" altLang="cs-CZ" dirty="0"/>
              <a:t>Ty skutečnosti, které se </a:t>
            </a:r>
            <a:r>
              <a:rPr lang="cs-CZ" altLang="cs-CZ" b="1" dirty="0"/>
              <a:t>neposkytují </a:t>
            </a:r>
            <a:r>
              <a:rPr lang="cs-CZ" altLang="cs-CZ" u="sng" dirty="0"/>
              <a:t>podle zákona o svobodném přístupu k informacím</a:t>
            </a:r>
            <a:r>
              <a:rPr lang="cs-CZ" altLang="cs-CZ" dirty="0"/>
              <a:t>, </a:t>
            </a:r>
            <a:r>
              <a:rPr lang="cs-CZ" altLang="cs-CZ" b="1" dirty="0"/>
              <a:t>se ve smlouvě uveřejňované v registru smluv </a:t>
            </a:r>
            <a:r>
              <a:rPr lang="cs-CZ" altLang="cs-CZ" b="1" u="sng" dirty="0"/>
              <a:t>znečitelňují</a:t>
            </a:r>
            <a:r>
              <a:rPr lang="cs-CZ" altLang="cs-CZ" b="1" i="1" dirty="0"/>
              <a:t>. </a:t>
            </a:r>
            <a:endParaRPr lang="cs-CZ" altLang="cs-CZ" dirty="0"/>
          </a:p>
          <a:p>
            <a:r>
              <a:rPr lang="cs-CZ" altLang="cs-CZ" b="1" i="1" dirty="0"/>
              <a:t> </a:t>
            </a:r>
            <a:endParaRPr lang="cs-CZ" altLang="cs-CZ" dirty="0"/>
          </a:p>
          <a:p>
            <a:r>
              <a:rPr lang="cs-CZ" altLang="cs-CZ" dirty="0"/>
              <a:t>Jedná se zejména o </a:t>
            </a:r>
          </a:p>
          <a:p>
            <a:r>
              <a:rPr lang="cs-CZ" altLang="cs-CZ" dirty="0"/>
              <a:t>1. utajované informace </a:t>
            </a:r>
          </a:p>
          <a:p>
            <a:r>
              <a:rPr lang="cs-CZ" altLang="cs-CZ" dirty="0"/>
              <a:t>2. osobní údaje </a:t>
            </a:r>
          </a:p>
          <a:p>
            <a:r>
              <a:rPr lang="cs-CZ" altLang="cs-CZ" dirty="0"/>
              <a:t>3. informace chráněné právem k nehmotným statkům </a:t>
            </a:r>
          </a:p>
          <a:p>
            <a:r>
              <a:rPr lang="cs-CZ" altLang="cs-CZ" dirty="0"/>
              <a:t>4. informace o majetkových poměrech </a:t>
            </a:r>
          </a:p>
          <a:p>
            <a:r>
              <a:rPr lang="cs-CZ" altLang="cs-CZ" dirty="0"/>
              <a:t>5. obchodní tajemství </a:t>
            </a:r>
          </a:p>
        </p:txBody>
      </p:sp>
    </p:spTree>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bdélník 4"/>
          <p:cNvSpPr>
            <a:spLocks noChangeArrowheads="1"/>
          </p:cNvSpPr>
          <p:nvPr/>
        </p:nvSpPr>
        <p:spPr bwMode="auto">
          <a:xfrm>
            <a:off x="107950" y="1628775"/>
            <a:ext cx="8351838" cy="3416300"/>
          </a:xfrm>
          <a:prstGeom prst="rect">
            <a:avLst/>
          </a:prstGeom>
          <a:noFill/>
          <a:ln w="9525">
            <a:noFill/>
            <a:miter lim="800000"/>
            <a:headEnd/>
            <a:tailEnd/>
          </a:ln>
        </p:spPr>
        <p:txBody>
          <a:bodyPr>
            <a:spAutoFit/>
          </a:bodyPr>
          <a:lstStyle/>
          <a:p>
            <a:r>
              <a:rPr lang="cs-CZ" altLang="cs-CZ" b="1" dirty="0"/>
              <a:t>IV.</a:t>
            </a:r>
            <a:endParaRPr lang="cs-CZ" altLang="cs-CZ" dirty="0"/>
          </a:p>
          <a:p>
            <a:r>
              <a:rPr lang="cs-CZ" altLang="cs-CZ" u="sng" dirty="0"/>
              <a:t>Utajované informace (§ 7 </a:t>
            </a:r>
            <a:r>
              <a:rPr lang="cs-CZ" altLang="cs-CZ" u="sng" dirty="0" err="1"/>
              <a:t>InfZ</a:t>
            </a:r>
            <a:r>
              <a:rPr lang="cs-CZ" altLang="cs-CZ" u="sng" dirty="0"/>
              <a:t>)</a:t>
            </a:r>
            <a:endParaRPr lang="cs-CZ" altLang="cs-CZ" dirty="0"/>
          </a:p>
          <a:p>
            <a:r>
              <a:rPr lang="cs-CZ" altLang="cs-CZ" dirty="0"/>
              <a:t>Po předchozím prověření u bezpečnostního ředitele (Bc. Jan Jelínek) se znečitelní vše, </a:t>
            </a:r>
            <a:r>
              <a:rPr lang="cs-CZ" altLang="cs-CZ" b="1" dirty="0"/>
              <a:t>co je ve smlouvě označeno </a:t>
            </a:r>
            <a:r>
              <a:rPr lang="cs-CZ" altLang="cs-CZ" dirty="0"/>
              <a:t>v souladu se zákonem č. 412/2005 Sb., o ochraně utajovaných informací a o bezpečnostní způsobilosti, jako utajovaná informace.  </a:t>
            </a:r>
          </a:p>
          <a:p>
            <a:r>
              <a:rPr lang="cs-CZ" altLang="cs-CZ" b="1" dirty="0"/>
              <a:t>§ 7 </a:t>
            </a:r>
            <a:r>
              <a:rPr lang="cs-CZ" altLang="cs-CZ" b="1" dirty="0" err="1"/>
              <a:t>InfZ</a:t>
            </a:r>
            <a:r>
              <a:rPr lang="cs-CZ" altLang="cs-CZ" dirty="0"/>
              <a:t> stanoví:</a:t>
            </a:r>
          </a:p>
          <a:p>
            <a:r>
              <a:rPr lang="cs-CZ" altLang="cs-CZ" dirty="0"/>
              <a:t>„</a:t>
            </a:r>
            <a:r>
              <a:rPr lang="cs-CZ" altLang="cs-CZ" i="1" dirty="0"/>
              <a:t>Je-li požadovaná informace v souladu s právními předpisy4) označena za utajovanou informaci, k níž žadatel nemá oprávněný přístup, povinný subjekt ji neposkytne</a:t>
            </a:r>
            <a:r>
              <a:rPr lang="cs-CZ" altLang="cs-CZ" dirty="0"/>
              <a:t>.“</a:t>
            </a:r>
          </a:p>
          <a:p>
            <a:r>
              <a:rPr lang="cs-CZ" altLang="cs-CZ" dirty="0"/>
              <a:t>4) zákon č. 412/2005 Sb., o ochraně utajovaných informací a o bezpečnostní způsobilosti</a:t>
            </a:r>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bdélník 1"/>
          <p:cNvSpPr>
            <a:spLocks noChangeArrowheads="1"/>
          </p:cNvSpPr>
          <p:nvPr/>
        </p:nvSpPr>
        <p:spPr bwMode="auto">
          <a:xfrm>
            <a:off x="250825" y="1720850"/>
            <a:ext cx="8642350" cy="2308225"/>
          </a:xfrm>
          <a:prstGeom prst="rect">
            <a:avLst/>
          </a:prstGeom>
          <a:noFill/>
          <a:ln w="9525">
            <a:noFill/>
            <a:miter lim="800000"/>
            <a:headEnd/>
            <a:tailEnd/>
          </a:ln>
        </p:spPr>
        <p:txBody>
          <a:bodyPr>
            <a:spAutoFit/>
          </a:bodyPr>
          <a:lstStyle/>
          <a:p>
            <a:r>
              <a:rPr lang="cs-CZ" altLang="cs-CZ" b="1"/>
              <a:t>V.</a:t>
            </a:r>
            <a:endParaRPr lang="cs-CZ" altLang="cs-CZ"/>
          </a:p>
          <a:p>
            <a:r>
              <a:rPr lang="cs-CZ" altLang="cs-CZ" u="sng"/>
              <a:t>Osobní údaje (§8a InfZ)</a:t>
            </a:r>
            <a:endParaRPr lang="cs-CZ" altLang="cs-CZ"/>
          </a:p>
          <a:p>
            <a:r>
              <a:rPr lang="cs-CZ" altLang="cs-CZ" b="1"/>
              <a:t>§ 8a InfZ</a:t>
            </a:r>
            <a:r>
              <a:rPr lang="cs-CZ" altLang="cs-CZ"/>
              <a:t> stanoví, že:</a:t>
            </a:r>
          </a:p>
          <a:p>
            <a:r>
              <a:rPr lang="cs-CZ" altLang="cs-CZ"/>
              <a:t>„</a:t>
            </a:r>
            <a:r>
              <a:rPr lang="cs-CZ" altLang="cs-CZ" i="1"/>
              <a:t>Informace týkající se osobnosti, projevů osobní povahy, soukromí fyzické osoby a osobní údaje povinný subjekt poskytne jen v souladu s právními předpisy, upravujícími jejich ochranu.4a</a:t>
            </a:r>
            <a:r>
              <a:rPr lang="cs-CZ" altLang="cs-CZ"/>
              <a:t>“</a:t>
            </a:r>
          </a:p>
          <a:p>
            <a:r>
              <a:rPr lang="cs-CZ" altLang="cs-CZ" i="1" u="sng"/>
              <a:t>Odkaz 4a</a:t>
            </a:r>
            <a:r>
              <a:rPr lang="cs-CZ" altLang="cs-CZ" i="1"/>
              <a:t>: 4a) Například § 11 až 16 občanského zákoníku, § 5 a 10 zákona č. 101/2000 Sb., o ochraně osobních údajů a o změně některých zákonů</a:t>
            </a:r>
            <a:r>
              <a:rPr lang="cs-CZ" altLang="cs-CZ"/>
              <a:t>.</a:t>
            </a:r>
          </a:p>
        </p:txBody>
      </p:sp>
      <p:sp>
        <p:nvSpPr>
          <p:cNvPr id="8195" name="Obdélník 2"/>
          <p:cNvSpPr>
            <a:spLocks noChangeArrowheads="1"/>
          </p:cNvSpPr>
          <p:nvPr/>
        </p:nvSpPr>
        <p:spPr bwMode="auto">
          <a:xfrm>
            <a:off x="250825" y="4365625"/>
            <a:ext cx="8424863" cy="1754188"/>
          </a:xfrm>
          <a:prstGeom prst="rect">
            <a:avLst/>
          </a:prstGeom>
          <a:noFill/>
          <a:ln w="9525">
            <a:noFill/>
            <a:miter lim="800000"/>
            <a:headEnd/>
            <a:tailEnd/>
          </a:ln>
        </p:spPr>
        <p:txBody>
          <a:bodyPr>
            <a:spAutoFit/>
          </a:bodyPr>
          <a:lstStyle/>
          <a:p>
            <a:r>
              <a:rPr lang="cs-CZ" altLang="cs-CZ" b="1"/>
              <a:t>Osobním údajem je</a:t>
            </a:r>
            <a:r>
              <a:rPr lang="cs-CZ" altLang="cs-CZ"/>
              <a:t> podle § 4 písm. a) zákona č. 101/2000 Sb., o ochraně osobních údajů a o změně některých zákonů, „</a:t>
            </a:r>
            <a:r>
              <a:rPr lang="cs-CZ" altLang="cs-CZ" i="1"/>
              <a:t>jakákoliv informace týkající se určeného nebo určitelného subjektu údajů. Subjekt údajů se považuje za určený nebo určitelný, jestliže lze subjekt údajů přímo či nepřímo identifikovat zejména na základě čísla, kódu nebo jednoho či více prvků, specifických pro jeho fyzickou, fyziologickou, psychickou, ekonomickou, kulturní nebo sociální identitu</a:t>
            </a:r>
            <a:r>
              <a:rPr lang="cs-CZ" altLang="cs-CZ"/>
              <a:t>,“</a:t>
            </a:r>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bdélník 1"/>
          <p:cNvSpPr>
            <a:spLocks noChangeArrowheads="1"/>
          </p:cNvSpPr>
          <p:nvPr/>
        </p:nvSpPr>
        <p:spPr bwMode="auto">
          <a:xfrm>
            <a:off x="150813" y="1989138"/>
            <a:ext cx="8713787" cy="3693319"/>
          </a:xfrm>
          <a:prstGeom prst="rect">
            <a:avLst/>
          </a:prstGeom>
          <a:noFill/>
          <a:ln w="9525">
            <a:noFill/>
            <a:miter lim="800000"/>
            <a:headEnd/>
            <a:tailEnd/>
          </a:ln>
        </p:spPr>
        <p:txBody>
          <a:bodyPr>
            <a:spAutoFit/>
          </a:bodyPr>
          <a:lstStyle/>
          <a:p>
            <a:r>
              <a:rPr lang="cs-CZ" altLang="cs-CZ" dirty="0"/>
              <a:t>•	</a:t>
            </a:r>
            <a:r>
              <a:rPr lang="cs-CZ" altLang="cs-CZ" b="1" dirty="0"/>
              <a:t>Znečitelní se vše, co je osobním údajem a nemá být podle </a:t>
            </a:r>
            <a:r>
              <a:rPr lang="cs-CZ" altLang="cs-CZ" b="1" dirty="0" err="1"/>
              <a:t>InfZ</a:t>
            </a:r>
            <a:r>
              <a:rPr lang="cs-CZ" altLang="cs-CZ" b="1" dirty="0"/>
              <a:t> zveřejněno</a:t>
            </a:r>
            <a:r>
              <a:rPr lang="cs-CZ" altLang="cs-CZ" dirty="0"/>
              <a:t>.</a:t>
            </a:r>
          </a:p>
          <a:p>
            <a:r>
              <a:rPr lang="cs-CZ" altLang="cs-CZ" dirty="0"/>
              <a:t>Uveřejňováním informací se rozumí dle § 5 odst. 1 zákona uveřejnění smlouvy a metadat. V kontextu s ustanovením § 5 odst. 8 zákona pak logickým výkladem plyne, že se je-li vyloučen ve smlouvě z uveřejnění nějaký osobní údaj, pak stejné pravidlo se vztahuje i na osobní údaje obsažené v metadatech, jinak by vyloučení osobního údaje z uveřejnění ve smlouvě postrádalo jakýkoliv smysl.</a:t>
            </a:r>
          </a:p>
          <a:p>
            <a:endParaRPr lang="cs-CZ" altLang="cs-CZ" dirty="0"/>
          </a:p>
          <a:p>
            <a:r>
              <a:rPr lang="cs-CZ" altLang="cs-CZ" dirty="0"/>
              <a:t>•	Při znečitelnění osobních údajů ve smlouvách se proto vychází zejména ze zákona č. 101/2000 Sb. </a:t>
            </a:r>
          </a:p>
          <a:p>
            <a:r>
              <a:rPr lang="cs-CZ" altLang="cs-CZ" dirty="0"/>
              <a:t>Osobní údaje fyzické osoby lze zveřejnit bez souhlasu takové osoby jen na základě některého z právních titulů vymezených v § 5 odst. 2 tohoto zákona, v opačném případě je nelze zveřejnit.</a:t>
            </a:r>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bdélník 1"/>
          <p:cNvSpPr>
            <a:spLocks noChangeArrowheads="1"/>
          </p:cNvSpPr>
          <p:nvPr/>
        </p:nvSpPr>
        <p:spPr bwMode="auto">
          <a:xfrm>
            <a:off x="323850" y="1844675"/>
            <a:ext cx="8569325" cy="4524375"/>
          </a:xfrm>
          <a:prstGeom prst="rect">
            <a:avLst/>
          </a:prstGeom>
          <a:noFill/>
          <a:ln w="9525">
            <a:noFill/>
            <a:miter lim="800000"/>
            <a:headEnd/>
            <a:tailEnd/>
          </a:ln>
        </p:spPr>
        <p:txBody>
          <a:bodyPr>
            <a:spAutoFit/>
          </a:bodyPr>
          <a:lstStyle/>
          <a:p>
            <a:r>
              <a:rPr lang="cs-CZ" altLang="cs-CZ" sz="1600" b="1" dirty="0"/>
              <a:t>Zákonné důvody pro zveřejnění osobních údajů Ústeckým krajem (jako správce údajů) dle § 5 odst. 2 zákona č. 101/2000 Sb. jsou (podtrženy jsou relevantní důvody):  </a:t>
            </a:r>
          </a:p>
          <a:p>
            <a:r>
              <a:rPr lang="cs-CZ" altLang="cs-CZ" sz="1600" dirty="0"/>
              <a:t>a) </a:t>
            </a:r>
            <a:r>
              <a:rPr lang="cs-CZ" altLang="cs-CZ" sz="1600" u="sng" dirty="0"/>
              <a:t>jestliže provádí zpracování nezbytné pro dodržení právní povinnosti správce</a:t>
            </a:r>
            <a:r>
              <a:rPr lang="cs-CZ" altLang="cs-CZ" sz="1600" dirty="0"/>
              <a:t>,</a:t>
            </a:r>
          </a:p>
          <a:p>
            <a:r>
              <a:rPr lang="cs-CZ" altLang="cs-CZ" sz="1600" dirty="0"/>
              <a:t>b)jestliže je zpracování nezbytné pro plnění smlouvy, jejíž smluvní stranou je subjekt údajů, nebo pro jednání o uzavření nebo změně smlouvy uskutečněné na návrh subjektu údajů,</a:t>
            </a:r>
          </a:p>
          <a:p>
            <a:r>
              <a:rPr lang="cs-CZ" altLang="cs-CZ" sz="1600" dirty="0"/>
              <a:t>c)pokud je to nezbytně třeba k ochraně životně důležitých zájmů subjektu údajů. V tomto případě je třeba bez zbytečného odkladu získat jeho souhlas. Pokud souhlas není dán, musí správce ukončit zpracování a údaje zlikvidovat,</a:t>
            </a:r>
          </a:p>
          <a:p>
            <a:r>
              <a:rPr lang="cs-CZ" altLang="cs-CZ" sz="1600" u="sng" dirty="0"/>
              <a:t>d)jedná-li se o oprávněně zveřejněné osobní údaje v souladu se zvláštním právním předpisem. Tím však není dotčeno právo na ochranu soukromého a osobního života subjektu údajů</a:t>
            </a:r>
            <a:r>
              <a:rPr lang="cs-CZ" altLang="cs-CZ" sz="1600" dirty="0"/>
              <a:t>,</a:t>
            </a:r>
          </a:p>
          <a:p>
            <a:r>
              <a:rPr lang="cs-CZ" altLang="cs-CZ" sz="1600" dirty="0"/>
              <a:t>e)pokud je to nezbytné pro ochranu práv a právem chráněných zájmů správce, příjemce nebo jiné dotčené osoby; takové zpracování osobních údajů však nesmí být v rozporu s právem subjektu údajů na ochranu jeho soukromého a osobního života,</a:t>
            </a:r>
          </a:p>
          <a:p>
            <a:r>
              <a:rPr lang="cs-CZ" altLang="cs-CZ" sz="1600" u="sng" dirty="0"/>
              <a:t>f)pokud poskytuje osobní údaje o veřejně činné osobě, funkcionáři či zaměstnanci veřejné správy, které vypovídají o jeho veřejné anebo úřední činnosti, o jeho funkčním nebo pracovním zařazení</a:t>
            </a:r>
            <a:r>
              <a:rPr lang="cs-CZ" altLang="cs-CZ" sz="1600" dirty="0"/>
              <a:t>, nebo,</a:t>
            </a:r>
          </a:p>
          <a:p>
            <a:r>
              <a:rPr lang="cs-CZ" altLang="cs-CZ" sz="1600" dirty="0"/>
              <a:t>g)jedná-li se o zpracování výlučně pro účely archivnictví podle zvláštního zákona.</a:t>
            </a:r>
          </a:p>
        </p:txBody>
      </p:sp>
    </p:spTree>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InfocomKRI (2)">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documentManagement>
    <Typ_x0020_formul_x00e1__x0159_e xmlns="2e9c731b-0e97-4fd7-94a1-d56b3e8bb644">Powerpoint prezentace</Typ_x0020_formul_x00e1__x0159_e>
    <Vnit_x0159_n_x00ed__x0020_p_x0159_edpis0 xmlns="2e9c731b-0e97-4fd7-94a1-d56b3e8bb644" xsi:nil="true"/>
    <Pozn_x00e1_mka xmlns="2e9c731b-0e97-4fd7-94a1-d56b3e8bb64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C58700B285B6F409AABEA8CC2B20A32" ma:contentTypeVersion="7" ma:contentTypeDescription="Vytvořit nový dokument" ma:contentTypeScope="" ma:versionID="7b81da94a6b3f3680f9e9acbde6b88e5">
  <xsd:schema xmlns:xsd="http://www.w3.org/2001/XMLSchema" xmlns:p="http://schemas.microsoft.com/office/2006/metadata/properties" xmlns:ns2="2e9c731b-0e97-4fd7-94a1-d56b3e8bb644" targetNamespace="http://schemas.microsoft.com/office/2006/metadata/properties" ma:root="true" ma:fieldsID="caf2085a861d2f6fee635ab2a8a942f9" ns2:_="">
    <xsd:import namespace="2e9c731b-0e97-4fd7-94a1-d56b3e8bb644"/>
    <xsd:element name="properties">
      <xsd:complexType>
        <xsd:sequence>
          <xsd:element name="documentManagement">
            <xsd:complexType>
              <xsd:all>
                <xsd:element ref="ns2:Typ_x0020_formul_x00e1__x0159_e" minOccurs="0"/>
                <xsd:element ref="ns2:Vnit_x0159_n_x00ed__x0020_p_x0159_edpis0" minOccurs="0"/>
                <xsd:element ref="ns2:Pozn_x00e1_mka" minOccurs="0"/>
              </xsd:all>
            </xsd:complexType>
          </xsd:element>
        </xsd:sequence>
      </xsd:complexType>
    </xsd:element>
  </xsd:schema>
  <xsd:schema xmlns:xsd="http://www.w3.org/2001/XMLSchema" xmlns:dms="http://schemas.microsoft.com/office/2006/documentManagement/types" targetNamespace="2e9c731b-0e97-4fd7-94a1-d56b3e8bb644" elementFormDefault="qualified">
    <xsd:import namespace="http://schemas.microsoft.com/office/2006/documentManagement/types"/>
    <xsd:element name="Typ_x0020_formul_x00e1__x0159_e" ma:index="2" nillable="true" ma:displayName="Typ formuláře" ma:format="Dropdown" ma:internalName="Typ_x0020_formul_x00e1__x0159_e">
      <xsd:simpleType>
        <xsd:union memberTypes="dms:Text">
          <xsd:simpleType>
            <xsd:restriction base="dms:Choice">
              <xsd:enumeration value="Hlavičkový papír"/>
              <xsd:enumeration value="Loga"/>
              <xsd:enumeration value="Personální formuláře"/>
              <xsd:enumeration value="Veřejné zakázky nedosahující 250 tis. ‎Kč bez DPH"/>
              <xsd:enumeration value="Veřejné zakázky od 250 tis. Kč nedosahující 1 mil. ‎Kč bez DPH"/>
              <xsd:enumeration value="Veřejné zakázky od 1 mil. Kč nedosahující 3 mil. Kč bez DPH stavební práce"/>
              <xsd:enumeration value="Vzory smluv"/>
              <xsd:enumeration value="Evidence majetku"/>
              <xsd:enumeration value="Personální"/>
              <xsd:enumeration value="Kontrolní činnost"/>
              <xsd:enumeration value="Hlavičkové papíry"/>
              <xsd:enumeration value="Rada a zastupitelstvo"/>
              <xsd:enumeration value="Samospráva"/>
              <xsd:enumeration value="Symboly Ústeckého kraje"/>
              <xsd:enumeration value="Ostatní - nezařazené"/>
              <xsd:enumeration value="Archivace a skartace"/>
              <xsd:enumeration value="Jmenovky a vizitky"/>
              <xsd:enumeration value="Nákup"/>
              <xsd:enumeration value="Služební cesty"/>
              <xsd:enumeration value="Zřizovací listiny"/>
              <xsd:enumeration value="Šablony logomanuálu - pro Office 2003"/>
              <xsd:enumeration value="Šablony logomanuálu - pro Office 2007 - ZATÍM NEPOUŽÍVAT"/>
              <xsd:enumeration value="Powerpoint prezentace - pro Office 2003"/>
              <xsd:enumeration value="Powerpoint prezentace - pro Office 2007"/>
              <xsd:enumeration value="Veřejné zakázky – Zjednodušené podlimitní řízení"/>
            </xsd:restriction>
          </xsd:simpleType>
        </xsd:union>
      </xsd:simpleType>
    </xsd:element>
    <xsd:element name="Vnit_x0159_n_x00ed__x0020_p_x0159_edpis0" ma:index="3" nillable="true" ma:displayName="Vnitřní předpis" ma:list="{e86e94d8-b977-4b02-a1d7-a37ef24fb5c7}" ma:internalName="Vnit_x0159_n_x00ed__x0020_p_x0159_edpis0" ma:showField="_x010c__x00ed_slo_x0020_p_x0159_">
      <xsd:simpleType>
        <xsd:restriction base="dms:Lookup"/>
      </xsd:simpleType>
    </xsd:element>
    <xsd:element name="Pozn_x00e1_mka" ma:index="4" nillable="true" ma:displayName="Poznámka" ma:internalName="Pozn_x00e1_mka">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Typ obsahu" ma:readOnly="true"/>
        <xsd:element ref="dc:title" minOccurs="0" maxOccurs="1" ma:index="1"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D035434-0A98-44B2-8FC3-157ADE215A5E}">
  <ds:schemaRefs>
    <ds:schemaRef ds:uri="http://schemas.microsoft.com/office/2006/metadata/longProperties"/>
  </ds:schemaRefs>
</ds:datastoreItem>
</file>

<file path=customXml/itemProps2.xml><?xml version="1.0" encoding="utf-8"?>
<ds:datastoreItem xmlns:ds="http://schemas.openxmlformats.org/officeDocument/2006/customXml" ds:itemID="{86598526-408D-4289-8794-D6351B8C128A}">
  <ds:schemaRefs>
    <ds:schemaRef ds:uri="http://schemas.openxmlformats.org/package/2006/metadata/core-properties"/>
    <ds:schemaRef ds:uri="http://purl.org/dc/dcmitype/"/>
    <ds:schemaRef ds:uri="http://schemas.microsoft.com/office/2006/metadata/properties"/>
    <ds:schemaRef ds:uri="http://www.w3.org/XML/1998/namespace"/>
    <ds:schemaRef ds:uri="http://schemas.microsoft.com/office/2006/documentManagement/types"/>
    <ds:schemaRef ds:uri="http://purl.org/dc/elements/1.1/"/>
    <ds:schemaRef ds:uri="2e9c731b-0e97-4fd7-94a1-d56b3e8bb644"/>
    <ds:schemaRef ds:uri="http://purl.org/dc/terms/"/>
  </ds:schemaRefs>
</ds:datastoreItem>
</file>

<file path=customXml/itemProps3.xml><?xml version="1.0" encoding="utf-8"?>
<ds:datastoreItem xmlns:ds="http://schemas.openxmlformats.org/officeDocument/2006/customXml" ds:itemID="{4B9E0601-C265-4F9D-B44B-CA3AE1E06B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9c731b-0e97-4fd7-94a1-d56b3e8bb6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237</TotalTime>
  <Words>3626</Words>
  <Application>Microsoft Office PowerPoint</Application>
  <PresentationFormat>Předvádění na obrazovce (4:3)</PresentationFormat>
  <Paragraphs>205</Paragraphs>
  <Slides>30</Slides>
  <Notes>30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InfocomKRI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Příprava projektu</dc:title>
  <dc:creator>Jelínek Jan</dc:creator>
  <cp:lastModifiedBy>Zelená Nikol</cp:lastModifiedBy>
  <cp:revision>27</cp:revision>
  <cp:lastPrinted>2016-06-21T15:08:47Z</cp:lastPrinted>
  <dcterms:created xsi:type="dcterms:W3CDTF">2013-11-25T09:52:30Z</dcterms:created>
  <dcterms:modified xsi:type="dcterms:W3CDTF">2016-07-08T11:38:04Z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nitřní předpis">
    <vt:lpwstr>0</vt:lpwstr>
  </property>
  <property fmtid="{D5CDD505-2E9C-101B-9397-08002B2CF9AE}" pid="3" name="ContentType">
    <vt:lpwstr>Dokument</vt:lpwstr>
  </property>
</Properties>
</file>