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6" r:id="rId5"/>
    <p:sldId id="257" r:id="rId6"/>
    <p:sldId id="267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00"/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575" autoAdjust="0"/>
  </p:normalViewPr>
  <p:slideViewPr>
    <p:cSldViewPr>
      <p:cViewPr varScale="1">
        <p:scale>
          <a:sx n="68" d="100"/>
          <a:sy n="68" d="100"/>
        </p:scale>
        <p:origin x="-396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858D2E5-EEBA-4100-AEF5-2C105204CA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27DD6B1-B671-422B-AA6D-5BCDF4F0BC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E94AFE-BE37-4CFD-B338-2B3325C9D21D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7DD6B1-B671-422B-AA6D-5BCDF4F0BCA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F3A98-BE1F-46A6-BA77-E1E7753417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F5F92-138A-48D2-AB18-0350B6E7B1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5F301-4F2E-4C59-A41E-E9A8D2B0C8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3B542-C5ED-41F3-B2BE-9034CF3A67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7DA85-F175-4398-8917-1DA9C4929C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0B2F5-4454-4D48-9E2E-47245AB8FA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F9FB3-2A1A-4859-B6F3-2D27561C56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2D8A3-94AD-42E8-896D-85C0C5FE36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B0D44-47EA-4D5B-A536-D5236E7E15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09C1F-11CE-49F4-A732-DB02E60D4C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89302-3942-42C9-92E2-C2F900C68D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319BE01-1E76-434D-BC1A-2A33124A57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tlapakova.z@kr-ustecky.cz" TargetMode="External"/><Relationship Id="rId2" Type="http://schemas.openxmlformats.org/officeDocument/2006/relationships/hyperlink" Target="mailto:kouda.o@kr-ustecky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700213"/>
            <a:ext cx="7556500" cy="295275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D1131C"/>
                </a:solidFill>
              </a:rPr>
              <a:t>Katalog sociálních služeb, zkvalitnění jejich nabídky </a:t>
            </a:r>
            <a:br>
              <a:rPr lang="cs-CZ" b="1" smtClean="0">
                <a:solidFill>
                  <a:srgbClr val="D1131C"/>
                </a:solidFill>
              </a:rPr>
            </a:br>
            <a:r>
              <a:rPr lang="cs-CZ" b="1" smtClean="0">
                <a:solidFill>
                  <a:srgbClr val="D1131C"/>
                </a:solidFill>
              </a:rPr>
              <a:t>a vzdělávání jejich </a:t>
            </a:r>
            <a:br>
              <a:rPr lang="cs-CZ" b="1" smtClean="0">
                <a:solidFill>
                  <a:srgbClr val="D1131C"/>
                </a:solidFill>
              </a:rPr>
            </a:br>
            <a:r>
              <a:rPr lang="cs-CZ" b="1" smtClean="0">
                <a:solidFill>
                  <a:srgbClr val="D1131C"/>
                </a:solidFill>
              </a:rPr>
              <a:t>poskytovatelů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>
                <a:solidFill>
                  <a:srgbClr val="D1131C"/>
                </a:solidFill>
              </a:rPr>
              <a:t>Cíl projektu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496300" cy="452596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b="1" dirty="0" smtClean="0"/>
              <a:t>zvýšení dostupnosti a kvality sociálních služeb </a:t>
            </a:r>
            <a:br>
              <a:rPr lang="cs-CZ" sz="2400" b="1" dirty="0" smtClean="0"/>
            </a:br>
            <a:r>
              <a:rPr lang="cs-CZ" sz="2400" b="1" dirty="0" smtClean="0"/>
              <a:t>v Ústeckém kraji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b="1" dirty="0" smtClean="0"/>
              <a:t>nástroje</a:t>
            </a:r>
            <a:endParaRPr lang="cs-CZ" sz="2400" dirty="0" smtClean="0"/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b="1" dirty="0" smtClean="0"/>
              <a:t>elektronický katalog sociálních služeb na území Ústeckého kraje – </a:t>
            </a:r>
            <a:r>
              <a:rPr lang="cs-CZ" sz="2400" dirty="0" smtClean="0"/>
              <a:t>zvýšení informovanosti uživatelů sociálních služeb o aktuální nabídce poskytovaných služeb</a:t>
            </a:r>
            <a:endParaRPr lang="cs-CZ" sz="2400" b="1" dirty="0" smtClean="0"/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b="1" dirty="0" smtClean="0"/>
              <a:t>vyhodnocování dat – </a:t>
            </a:r>
            <a:r>
              <a:rPr lang="cs-CZ" sz="2400" dirty="0" smtClean="0"/>
              <a:t>zavedení systému hodnocení poskytování sociálních služeb a </a:t>
            </a:r>
            <a:endParaRPr lang="cs-CZ" sz="2400" b="1" dirty="0" smtClean="0"/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b="1" dirty="0" smtClean="0"/>
              <a:t>soubor vzdělávacích kurzů – </a:t>
            </a:r>
            <a:r>
              <a:rPr lang="cs-CZ" sz="2400" dirty="0" smtClean="0"/>
              <a:t>zvýšení kvalifikačních dovedností pracovníků v sociálních službách</a:t>
            </a:r>
            <a:endParaRPr lang="cs-CZ" sz="2400" b="1" dirty="0" smtClean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403350" y="2924175"/>
            <a:ext cx="64008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cs-CZ" sz="28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sz="2800" b="1" dirty="0" smtClean="0">
                <a:solidFill>
                  <a:srgbClr val="D1131C"/>
                </a:solidFill>
              </a:rPr>
              <a:t>Výstup projektu – katalog </a:t>
            </a:r>
            <a:r>
              <a:rPr lang="cs-CZ" sz="2800" b="1" dirty="0" smtClean="0">
                <a:solidFill>
                  <a:srgbClr val="D1131C"/>
                </a:solidFill>
              </a:rPr>
              <a:t>sociálních služeb</a:t>
            </a:r>
            <a:endParaRPr lang="cs-CZ" sz="2800" b="1" dirty="0" smtClean="0">
              <a:solidFill>
                <a:srgbClr val="D1131C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96300" cy="489585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2400" b="1" dirty="0" smtClean="0"/>
              <a:t>Elektronická a listinná verze katalogu </a:t>
            </a:r>
            <a:r>
              <a:rPr lang="cs-CZ" sz="2400" b="1" dirty="0" err="1" smtClean="0"/>
              <a:t>SocS</a:t>
            </a:r>
            <a:r>
              <a:rPr lang="cs-CZ" sz="2400" b="1" dirty="0" smtClean="0"/>
              <a:t> </a:t>
            </a:r>
            <a:r>
              <a:rPr lang="cs-CZ" sz="2400" dirty="0" smtClean="0"/>
              <a:t>(1. Q 2012 – 1. Q 2013)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 smtClean="0"/>
              <a:t>zjednodušení a centralizace informací o sociálních službách a poskytovatelích sociálních služeb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sz="2400" b="1" dirty="0" smtClean="0">
              <a:solidFill>
                <a:srgbClr val="C00000"/>
              </a:solidFill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2400" b="1" dirty="0" smtClean="0"/>
              <a:t>Uživatelé</a:t>
            </a:r>
            <a:endParaRPr lang="cs-CZ" sz="2400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 smtClean="0"/>
              <a:t>jednoduchý přístup k databázi a informacím o poskytovatelích </a:t>
            </a:r>
            <a:r>
              <a:rPr lang="cs-CZ" sz="2400" dirty="0" err="1" smtClean="0"/>
              <a:t>SocS</a:t>
            </a:r>
            <a:endParaRPr lang="cs-CZ" sz="2400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2400" b="1" dirty="0" smtClean="0"/>
              <a:t>Poskytovatelé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 smtClean="0"/>
              <a:t>zařazení v informačním systému (katalogu)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 smtClean="0"/>
              <a:t>individuální aktualizace informací o poskytovaných </a:t>
            </a:r>
            <a:r>
              <a:rPr lang="cs-CZ" sz="2400" dirty="0" err="1" smtClean="0"/>
              <a:t>SocS</a:t>
            </a:r>
            <a:endParaRPr lang="cs-CZ" sz="2400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2400" b="1" dirty="0" smtClean="0"/>
              <a:t>Veřejná správa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 smtClean="0"/>
              <a:t>informační zdroj pro efektivní plánování a koordinace </a:t>
            </a:r>
            <a:r>
              <a:rPr lang="cs-CZ" sz="2400" dirty="0" err="1" smtClean="0"/>
              <a:t>SocS</a:t>
            </a:r>
            <a:endParaRPr lang="cs-CZ" sz="2400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 smtClean="0"/>
              <a:t>systém pro vyhodnocení efektivity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rgbClr val="D1131C"/>
                </a:solidFill>
              </a:rPr>
              <a:t>Výstup projektu – vzdělávací kurzy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96300" cy="48958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sz="2000" b="1" dirty="0" smtClean="0"/>
              <a:t>realizace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sz="2000" dirty="0" err="1" smtClean="0"/>
              <a:t>2.Q</a:t>
            </a:r>
            <a:r>
              <a:rPr lang="cs-CZ" sz="2000" dirty="0" smtClean="0"/>
              <a:t> 2012 – </a:t>
            </a:r>
            <a:r>
              <a:rPr lang="cs-CZ" sz="2000" dirty="0" err="1" smtClean="0"/>
              <a:t>1.Q</a:t>
            </a:r>
            <a:r>
              <a:rPr lang="cs-CZ" sz="2000" dirty="0" smtClean="0"/>
              <a:t> 2013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sz="2000" b="1" dirty="0" smtClean="0">
                <a:solidFill>
                  <a:srgbClr val="C00000"/>
                </a:solidFill>
              </a:rPr>
              <a:t>Vzdělávací kurzy budou zahájeny v měsíci květnu 2012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sz="2000" b="1" dirty="0" smtClean="0"/>
              <a:t>37 vzdělávacích modulů </a:t>
            </a:r>
            <a:r>
              <a:rPr lang="cs-CZ" sz="2000" dirty="0" smtClean="0"/>
              <a:t>(v rozsahu 8 – 32 hodin)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sz="2000" b="1" dirty="0" smtClean="0"/>
              <a:t>3  kvalifikační kurzy </a:t>
            </a:r>
            <a:r>
              <a:rPr lang="cs-CZ" sz="2000" dirty="0" smtClean="0"/>
              <a:t>(v rozsahu 164 – 174 hodin)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sz="2000" dirty="0" smtClean="0"/>
              <a:t>pro pracovníky v sociálních službách a sociálním pracovníkům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sz="2000" dirty="0" smtClean="0">
                <a:solidFill>
                  <a:srgbClr val="C00000"/>
                </a:solidFill>
              </a:rPr>
              <a:t>kurzy jsou BEZPLATNÉ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sz="2000" dirty="0" smtClean="0"/>
              <a:t>kapacita kurzu je 15 – 20 osob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sz="2000" dirty="0" smtClean="0"/>
              <a:t>akreditovaní, fundovaní a zkušení lektoři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sz="2000" dirty="0" smtClean="0"/>
              <a:t>kurzy splňují povinnost dalšího vzdělávání danou §111 odst. 1 a § 116 odst. 9 zákona 108/2006 Sb. o sociálních službách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cs-CZ" sz="2000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cs-CZ" sz="2000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124825" cy="46815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  <a:defRPr/>
            </a:pPr>
            <a:r>
              <a:rPr lang="cs-CZ" sz="2100" dirty="0" smtClean="0"/>
              <a:t>Registrační číslo: </a:t>
            </a:r>
            <a:r>
              <a:rPr lang="cs-CZ" sz="2100" b="1" dirty="0" smtClean="0"/>
              <a:t>CZ.1.04/3.1.00/05.00048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defRPr/>
            </a:pPr>
            <a:r>
              <a:rPr lang="cs-CZ" sz="2100" dirty="0" smtClean="0"/>
              <a:t>Částka: </a:t>
            </a:r>
            <a:r>
              <a:rPr lang="cs-CZ" sz="2100" b="1" dirty="0" smtClean="0"/>
              <a:t>19 596 600,00 Kč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defRPr/>
            </a:pPr>
            <a:r>
              <a:rPr lang="cs-CZ" sz="2100" dirty="0" smtClean="0"/>
              <a:t>Program: </a:t>
            </a:r>
            <a:r>
              <a:rPr lang="cs-CZ" sz="2100" b="1" dirty="0" smtClean="0"/>
              <a:t>Operační program Lidské zdroje a zaměstnanost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defRPr/>
            </a:pPr>
            <a:r>
              <a:rPr lang="cs-CZ" sz="2100" dirty="0" smtClean="0"/>
              <a:t>Doba realizace projektu: </a:t>
            </a:r>
            <a:r>
              <a:rPr lang="cs-CZ" sz="2100" b="1" dirty="0" smtClean="0"/>
              <a:t>1. duben 2011 až 31. březen 2013</a:t>
            </a:r>
            <a:endParaRPr lang="cs-CZ" sz="2400" dirty="0" smtClean="0"/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defRPr/>
            </a:pPr>
            <a:r>
              <a:rPr lang="cs-CZ" sz="2400" dirty="0" smtClean="0"/>
              <a:t>Realizátor projektu: </a:t>
            </a:r>
            <a:r>
              <a:rPr lang="cs-CZ" sz="2400" b="1" dirty="0" smtClean="0"/>
              <a:t>Ústecký kraj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  <a:defRPr/>
            </a:pPr>
            <a:r>
              <a:rPr lang="cs-CZ" sz="2400" b="1" dirty="0" smtClean="0"/>
              <a:t>odbor strategie, přípravy a realizace projektů </a:t>
            </a:r>
            <a:r>
              <a:rPr lang="cs-CZ" sz="2400" b="1" dirty="0" err="1" smtClean="0"/>
              <a:t>KÚ</a:t>
            </a:r>
            <a:endParaRPr lang="cs-CZ" sz="2400" b="1" dirty="0" smtClean="0"/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  <a:buNone/>
              <a:defRPr/>
            </a:pPr>
            <a:r>
              <a:rPr lang="cs-CZ" sz="2400" b="1" dirty="0" smtClean="0"/>
              <a:t>	PaedDr. Eva Bulasová, </a:t>
            </a:r>
            <a:r>
              <a:rPr lang="cs-CZ" sz="2400" u="sng" dirty="0" err="1" smtClean="0">
                <a:solidFill>
                  <a:schemeClr val="accent1">
                    <a:lumMod val="50000"/>
                  </a:schemeClr>
                </a:solidFill>
              </a:rPr>
              <a:t>bulasova.e</a:t>
            </a:r>
            <a:r>
              <a:rPr lang="cs-CZ" sz="2400" u="sng" dirty="0" smtClean="0">
                <a:hlinkClick r:id="rId2"/>
              </a:rPr>
              <a:t>@</a:t>
            </a:r>
            <a:r>
              <a:rPr lang="cs-CZ" sz="2400" dirty="0" err="1" smtClean="0">
                <a:hlinkClick r:id="rId2"/>
              </a:rPr>
              <a:t>kr</a:t>
            </a:r>
            <a:r>
              <a:rPr lang="cs-CZ" sz="2400" dirty="0" smtClean="0">
                <a:hlinkClick r:id="rId2"/>
              </a:rPr>
              <a:t>-</a:t>
            </a:r>
            <a:r>
              <a:rPr lang="cs-CZ" sz="2400" dirty="0" err="1" smtClean="0">
                <a:hlinkClick r:id="rId2"/>
              </a:rPr>
              <a:t>ustecky.cz</a:t>
            </a:r>
            <a:endParaRPr lang="cs-CZ" sz="2400" dirty="0" smtClean="0"/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  <a:buNone/>
              <a:defRPr/>
            </a:pPr>
            <a:r>
              <a:rPr lang="cs-CZ" sz="2400" b="1" dirty="0" smtClean="0"/>
              <a:t>	Bc. Zdena Tlapáková, </a:t>
            </a:r>
            <a:r>
              <a:rPr lang="cs-CZ" sz="2400" dirty="0" err="1" smtClean="0">
                <a:hlinkClick r:id="rId3"/>
              </a:rPr>
              <a:t>tlapakova.z</a:t>
            </a:r>
            <a:r>
              <a:rPr lang="cs-CZ" sz="2400" dirty="0" smtClean="0">
                <a:hlinkClick r:id="rId3"/>
              </a:rPr>
              <a:t>@</a:t>
            </a:r>
            <a:r>
              <a:rPr lang="cs-CZ" sz="2400" dirty="0" err="1" smtClean="0">
                <a:hlinkClick r:id="rId3"/>
              </a:rPr>
              <a:t>kr</a:t>
            </a:r>
            <a:r>
              <a:rPr lang="cs-CZ" sz="2400" dirty="0" smtClean="0">
                <a:hlinkClick r:id="rId3"/>
              </a:rPr>
              <a:t>-</a:t>
            </a:r>
            <a:r>
              <a:rPr lang="cs-CZ" sz="2400" dirty="0" err="1" smtClean="0">
                <a:hlinkClick r:id="rId3"/>
              </a:rPr>
              <a:t>ustecky.cz</a:t>
            </a:r>
            <a:endParaRPr lang="cs-CZ" sz="2400" dirty="0" smtClean="0"/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  <a:buFontTx/>
              <a:buChar char="-"/>
              <a:defRPr/>
            </a:pPr>
            <a:r>
              <a:rPr lang="cs-CZ" sz="2400" dirty="0" smtClean="0"/>
              <a:t>Odborný garant projektu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  <a:buNone/>
              <a:defRPr/>
            </a:pPr>
            <a:r>
              <a:rPr lang="cs-CZ" sz="2400" b="1" dirty="0" smtClean="0"/>
              <a:t>    Ing. Karel Giampaoli, odbor sociálních věcí a zdravotnictví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2800" b="1" kern="0" dirty="0">
                <a:solidFill>
                  <a:srgbClr val="D1131C"/>
                </a:solidFill>
                <a:latin typeface="+mj-lt"/>
                <a:ea typeface="+mj-ea"/>
                <a:cs typeface="+mj-cs"/>
              </a:rPr>
              <a:t>Informace o projektu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Upozornění pro poskytovatele sociálních služeb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33CC"/>
                </a:solidFill>
              </a:rPr>
              <a:t>Vzdělávací kurzy budou zahájeny v měsíci v červnu 2012</a:t>
            </a:r>
          </a:p>
          <a:p>
            <a:r>
              <a:rPr lang="cs-CZ" sz="2000" dirty="0" smtClean="0"/>
              <a:t>Podrobnosti o způsobu přihlášení najdete na webových stránkách dodavatele vzdělávacích kurzů </a:t>
            </a:r>
            <a:r>
              <a:rPr lang="cs-CZ" sz="2000" dirty="0" smtClean="0">
                <a:solidFill>
                  <a:srgbClr val="C00000"/>
                </a:solidFill>
              </a:rPr>
              <a:t>(firma </a:t>
            </a:r>
            <a:r>
              <a:rPr lang="cs-CZ" sz="2000" dirty="0" err="1" smtClean="0">
                <a:solidFill>
                  <a:srgbClr val="C00000"/>
                </a:solidFill>
              </a:rPr>
              <a:t>bfz</a:t>
            </a:r>
            <a:r>
              <a:rPr lang="cs-CZ" sz="2000" dirty="0" smtClean="0">
                <a:solidFill>
                  <a:srgbClr val="C00000"/>
                </a:solidFill>
              </a:rPr>
              <a:t> o.p.s. Cheb)</a:t>
            </a:r>
          </a:p>
          <a:p>
            <a:r>
              <a:rPr lang="cs-CZ" sz="2400" dirty="0" smtClean="0">
                <a:solidFill>
                  <a:srgbClr val="0033CC"/>
                </a:solidFill>
              </a:rPr>
              <a:t>Vzdělávací kurzy organizuje středisko </a:t>
            </a:r>
            <a:r>
              <a:rPr lang="cs-CZ" sz="2400" dirty="0" err="1" smtClean="0">
                <a:solidFill>
                  <a:srgbClr val="0033CC"/>
                </a:solidFill>
              </a:rPr>
              <a:t>bfz</a:t>
            </a:r>
            <a:r>
              <a:rPr lang="cs-CZ" sz="2400" dirty="0" smtClean="0">
                <a:solidFill>
                  <a:srgbClr val="0033CC"/>
                </a:solidFill>
              </a:rPr>
              <a:t> o.p.s. v Litoměřicích</a:t>
            </a:r>
          </a:p>
          <a:p>
            <a:r>
              <a:rPr lang="cs-CZ" sz="2400" dirty="0" smtClean="0">
                <a:solidFill>
                  <a:srgbClr val="0033CC"/>
                </a:solidFill>
              </a:rPr>
              <a:t>Informace: Ing</a:t>
            </a:r>
            <a:r>
              <a:rPr lang="cs-CZ" sz="2400" dirty="0" smtClean="0">
                <a:solidFill>
                  <a:srgbClr val="0033CC"/>
                </a:solidFill>
              </a:rPr>
              <a:t>. Lucie Tesaříková – koordinátorka kurzů,</a:t>
            </a:r>
            <a:endParaRPr lang="cs-CZ" sz="2400" dirty="0" smtClean="0">
              <a:solidFill>
                <a:srgbClr val="0033CC"/>
              </a:solidFill>
            </a:endParaRPr>
          </a:p>
          <a:p>
            <a:pPr>
              <a:buNone/>
            </a:pPr>
            <a:r>
              <a:rPr lang="cs-CZ" sz="2400" dirty="0" smtClean="0">
                <a:solidFill>
                  <a:srgbClr val="0033CC"/>
                </a:solidFill>
              </a:rPr>
              <a:t>   </a:t>
            </a:r>
            <a:r>
              <a:rPr lang="cs-CZ" sz="2400" dirty="0" smtClean="0">
                <a:solidFill>
                  <a:srgbClr val="0033CC"/>
                </a:solidFill>
              </a:rPr>
              <a:t> telefon</a:t>
            </a:r>
            <a:r>
              <a:rPr lang="cs-CZ" sz="2400" dirty="0" smtClean="0">
                <a:solidFill>
                  <a:srgbClr val="0033CC"/>
                </a:solidFill>
              </a:rPr>
              <a:t>: </a:t>
            </a:r>
            <a:r>
              <a:rPr lang="cs-CZ" sz="2400" dirty="0" smtClean="0">
                <a:solidFill>
                  <a:srgbClr val="0033CC"/>
                </a:solidFill>
              </a:rPr>
              <a:t>+420 414 </a:t>
            </a:r>
            <a:r>
              <a:rPr lang="cs-CZ" sz="2400" dirty="0" smtClean="0">
                <a:solidFill>
                  <a:srgbClr val="0033CC"/>
                </a:solidFill>
              </a:rPr>
              <a:t>120 </a:t>
            </a:r>
            <a:r>
              <a:rPr lang="cs-CZ" sz="2400" dirty="0" smtClean="0">
                <a:solidFill>
                  <a:srgbClr val="0033CC"/>
                </a:solidFill>
              </a:rPr>
              <a:t>789 – mobil: +420 77368611</a:t>
            </a:r>
            <a:endParaRPr lang="cs-CZ" sz="2400" dirty="0" smtClean="0">
              <a:solidFill>
                <a:srgbClr val="0033CC"/>
              </a:solidFill>
            </a:endParaRPr>
          </a:p>
          <a:p>
            <a:pPr>
              <a:buNone/>
            </a:pPr>
            <a:r>
              <a:rPr lang="cs-CZ" sz="6000" dirty="0" smtClean="0">
                <a:solidFill>
                  <a:srgbClr val="C00000"/>
                </a:solidFill>
              </a:rPr>
              <a:t> </a:t>
            </a:r>
            <a:r>
              <a:rPr lang="cs-CZ" sz="6000" dirty="0" smtClean="0">
                <a:solidFill>
                  <a:srgbClr val="C00000"/>
                </a:solidFill>
              </a:rPr>
              <a:t> </a:t>
            </a:r>
            <a:r>
              <a:rPr lang="cs-CZ" sz="6000" dirty="0" smtClean="0">
                <a:solidFill>
                  <a:srgbClr val="C00000"/>
                </a:solidFill>
              </a:rPr>
              <a:t>www.</a:t>
            </a:r>
            <a:r>
              <a:rPr lang="cs-CZ" sz="6000" dirty="0" err="1" smtClean="0">
                <a:solidFill>
                  <a:srgbClr val="C00000"/>
                </a:solidFill>
              </a:rPr>
              <a:t>bfz.cz</a:t>
            </a:r>
            <a:endParaRPr lang="cs-CZ" sz="6000" dirty="0" smtClean="0">
              <a:solidFill>
                <a:srgbClr val="C00000"/>
              </a:solidFill>
            </a:endParaRPr>
          </a:p>
          <a:p>
            <a:endParaRPr lang="cs-CZ" dirty="0" smtClean="0"/>
          </a:p>
          <a:p>
            <a:pPr>
              <a:buNone/>
            </a:pPr>
            <a:endParaRPr lang="cs-CZ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292</Words>
  <Application>Microsoft Office PowerPoint</Application>
  <PresentationFormat>Předvádění na obrazovce (4:3)</PresentationFormat>
  <Paragraphs>51</Paragraphs>
  <Slides>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Výchozí návrh</vt:lpstr>
      <vt:lpstr>Katalog sociálních služeb, zkvalitnění jejich nabídky  a vzdělávání jejich  poskytovatelů</vt:lpstr>
      <vt:lpstr>Cíl projektu</vt:lpstr>
      <vt:lpstr>Výstup projektu – katalog sociálních služeb</vt:lpstr>
      <vt:lpstr>Výstup projektu – vzdělávací kurzy</vt:lpstr>
      <vt:lpstr>Snímek 5</vt:lpstr>
      <vt:lpstr>Upozornění pro poskytovatele sociálních služeb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Slavek Hamadak</dc:creator>
  <cp:lastModifiedBy>bulasova.e</cp:lastModifiedBy>
  <cp:revision>63</cp:revision>
  <dcterms:created xsi:type="dcterms:W3CDTF">2007-11-13T14:53:55Z</dcterms:created>
  <dcterms:modified xsi:type="dcterms:W3CDTF">2012-04-26T05:03:46Z</dcterms:modified>
</cp:coreProperties>
</file>