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0" r:id="rId12"/>
    <p:sldId id="261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9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5"/>
          <p:cNvPicPr>
            <a:picLocks noChangeAspect="1" noChangeArrowheads="1"/>
          </p:cNvPicPr>
          <p:nvPr userDrawn="1"/>
        </p:nvPicPr>
        <p:blipFill>
          <a:blip r:embed="rId3" cstate="print"/>
          <a:srcRect l="33705" t="69788" r="6662" b="11237"/>
          <a:stretch>
            <a:fillRect/>
          </a:stretch>
        </p:blipFill>
        <p:spPr bwMode="auto">
          <a:xfrm>
            <a:off x="2943225" y="115888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2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0451CA1-BFFB-4908-8676-299DEA865C50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13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DC6ADC8-F880-465E-A679-7B82250DF1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07886-6F67-4C5E-8E0B-9292E7972EF6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DD7B7-B5B5-4E59-8CAB-79AE5454C9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07E72-4C22-43B1-AAB7-D1A8430D54F4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E3617-C698-4DD7-ACE0-A33A9A4BBF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2D1F-8B10-4BC9-AE96-4B8EEAC31D57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CFF-798B-4D5D-9045-2328537466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CD0CC9-47E6-4AFC-8BDF-251373E860DC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F7124B-0C0F-46C6-92FF-3FBC3F33BF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7060C9-C916-401C-84E0-16A3CE913F55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D6F0BB-F4D2-4E27-8BC5-38CF086162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0E2CEF-4F98-4D41-B0FD-8BCF00771A08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338AD7-3DA4-40B3-BD62-3396E01266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147DF3-D834-4064-A4AC-A8FAFD5BC99A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9282E1-6437-47C5-A84E-8CEE959D33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232D1-F521-4D80-8A9B-BADBF85A6CDC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0493F-16D6-45BB-84FA-51DF82A2ED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3A6981-1F23-4C6A-8658-9BEC06680F92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CEDDA5-016C-484C-B4B2-E2C501C1B5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0C37AAA-F405-46CA-9BF7-882692C506EE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867203C-B328-4665-864D-D559DFAEF5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682A036-708F-41F4-B732-1EBA888C784F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8C4C5D4-F45D-4BCD-BF8E-40DE4CA2D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8" name="Picture 14"/>
          <p:cNvPicPr>
            <a:picLocks noChangeAspect="1" noChangeArrowheads="1"/>
          </p:cNvPicPr>
          <p:nvPr userDrawn="1"/>
        </p:nvPicPr>
        <p:blipFill>
          <a:blip r:embed="rId14" cstate="print"/>
          <a:srcRect l="33705" t="69788" r="6662" b="11237"/>
          <a:stretch>
            <a:fillRect/>
          </a:stretch>
        </p:blipFill>
        <p:spPr bwMode="auto">
          <a:xfrm>
            <a:off x="5076825" y="6172200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5" r:id="rId3"/>
    <p:sldLayoutId id="2147483806" r:id="rId4"/>
    <p:sldLayoutId id="2147483807" r:id="rId5"/>
    <p:sldLayoutId id="2147483808" r:id="rId6"/>
    <p:sldLayoutId id="2147483802" r:id="rId7"/>
    <p:sldLayoutId id="2147483809" r:id="rId8"/>
    <p:sldLayoutId id="2147483810" r:id="rId9"/>
    <p:sldLayoutId id="2147483801" r:id="rId10"/>
    <p:sldLayoutId id="21474838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40767"/>
            <a:ext cx="7772400" cy="224159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Vzdělávání lektorů a 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vzdělávání krizových poradců pro rozpoznání a zvládnutí rizik spojených s podnikáním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endParaRPr lang="cs-CZ" sz="2500" smtClean="0"/>
          </a:p>
          <a:p>
            <a:pPr marR="0">
              <a:lnSpc>
                <a:spcPct val="80000"/>
              </a:lnSpc>
            </a:pPr>
            <a:r>
              <a:rPr lang="cs-CZ" sz="2500" smtClean="0">
                <a:latin typeface="Berlin Sans FB" pitchFamily="34" charset="0"/>
              </a:rPr>
              <a:t>Anna Klosová</a:t>
            </a:r>
          </a:p>
          <a:p>
            <a:pPr marR="0">
              <a:lnSpc>
                <a:spcPct val="80000"/>
              </a:lnSpc>
            </a:pPr>
            <a:r>
              <a:rPr lang="cs-CZ" sz="2500" smtClean="0">
                <a:latin typeface="Berlin Sans FB" pitchFamily="34" charset="0"/>
              </a:rPr>
              <a:t>Poradenství/Consultancy Tis Praha s.r.o.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Berlin Sans FB" pitchFamily="34" charset="0"/>
              </a:rPr>
              <a:t>Rating – hodnocení bonity společnosti, před propuknutím krize (může být záchovným nebo transformačním nástrojem) – analýza teritoriálního rizika, odvětvového rizika, podnikového rizika (konkurenční postavení, finanční situace, podniková struktura, právní rizika, kvalita managementu)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Berlin Sans FB" pitchFamily="34" charset="0"/>
              </a:rPr>
              <a:t>Rozbory ekonomických ukazatelů (jak číst rozvahu a výsledovku)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Berlin Sans FB" pitchFamily="34" charset="0"/>
              </a:rPr>
              <a:t>Cílem je připravit podnik na způsob existence v tržní ekonomice, zpracovávat informace trvale, vytvořit způsob jak se trvale přizpůsobovat změnám v okolí společnosti a vytvořit flexibilní systém, schopný pružně reagovat změnami na změny</a:t>
            </a:r>
            <a:endParaRPr lang="cs-CZ" dirty="0">
              <a:latin typeface="Berlin Sans FB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Co krizový specialistů může?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Berlin Sans FB" pitchFamily="34" charset="0"/>
              </a:rPr>
              <a:t>Informace o připravovaném vzdělávání cílových skupin byla publikovaná v tisku OHK Most </a:t>
            </a:r>
          </a:p>
          <a:p>
            <a:r>
              <a:rPr lang="cs-CZ" smtClean="0">
                <a:latin typeface="Berlin Sans FB" pitchFamily="34" charset="0"/>
              </a:rPr>
              <a:t>Do cílové skupiny lektorů je přihlášeno 23 osob (10)</a:t>
            </a:r>
          </a:p>
          <a:p>
            <a:r>
              <a:rPr lang="cs-CZ" smtClean="0">
                <a:latin typeface="Berlin Sans FB" pitchFamily="34" charset="0"/>
              </a:rPr>
              <a:t>Do cílové skupiny krizových specialistů je přihlášeno 23 osob (20)</a:t>
            </a:r>
          </a:p>
          <a:p>
            <a:r>
              <a:rPr lang="cs-CZ" smtClean="0">
                <a:latin typeface="Berlin Sans FB" pitchFamily="34" charset="0"/>
              </a:rPr>
              <a:t>Skupina lektorů bude mít část programu zaměřenou na oblast pedagogické přípravy na vzdělávání dospělých</a:t>
            </a:r>
          </a:p>
          <a:p>
            <a:r>
              <a:rPr lang="cs-CZ" smtClean="0">
                <a:latin typeface="Berlin Sans FB" pitchFamily="34" charset="0"/>
              </a:rPr>
              <a:t>Skupina krizových poradců bude pracovat více s případovými studiemi, analýzami a rozbory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Zájemci – cílové skupiny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324126"/>
          </a:xfrm>
        </p:spPr>
        <p:txBody>
          <a:bodyPr/>
          <a:lstStyle/>
          <a:p>
            <a:r>
              <a:rPr lang="cs-CZ" dirty="0" smtClean="0">
                <a:latin typeface="Berlin Sans FB" pitchFamily="34" charset="0"/>
              </a:rPr>
              <a:t>Projekt </a:t>
            </a:r>
            <a:r>
              <a:rPr lang="cs-CZ" dirty="0" smtClean="0">
                <a:latin typeface="Berlin Sans FB" pitchFamily="34" charset="0"/>
              </a:rPr>
              <a:t>se nachází v polovině řešení</a:t>
            </a:r>
          </a:p>
          <a:p>
            <a:r>
              <a:rPr lang="cs-CZ" dirty="0" smtClean="0">
                <a:latin typeface="Berlin Sans FB" pitchFamily="34" charset="0"/>
              </a:rPr>
              <a:t>V říjnu zahajujeme vzdělávání obou cílových skupin</a:t>
            </a:r>
          </a:p>
          <a:p>
            <a:r>
              <a:rPr lang="cs-CZ" dirty="0" smtClean="0">
                <a:latin typeface="Berlin Sans FB" pitchFamily="34" charset="0"/>
              </a:rPr>
              <a:t>Je připravený harmonogram vzdělávání a jeho lektorské </a:t>
            </a:r>
            <a:r>
              <a:rPr lang="cs-CZ" dirty="0" smtClean="0">
                <a:latin typeface="Berlin Sans FB" pitchFamily="34" charset="0"/>
              </a:rPr>
              <a:t>zabezpečení </a:t>
            </a:r>
          </a:p>
          <a:p>
            <a:r>
              <a:rPr lang="cs-CZ" dirty="0" smtClean="0">
                <a:latin typeface="Berlin Sans FB" pitchFamily="34" charset="0"/>
              </a:rPr>
              <a:t>Časová dotace přednášek je 80 hodin plus samostudium 60 hodin</a:t>
            </a:r>
          </a:p>
          <a:p>
            <a:r>
              <a:rPr lang="cs-CZ" dirty="0" smtClean="0">
                <a:latin typeface="Berlin Sans FB" pitchFamily="34" charset="0"/>
              </a:rPr>
              <a:t>Jsou </a:t>
            </a:r>
            <a:r>
              <a:rPr lang="cs-CZ" dirty="0" smtClean="0">
                <a:latin typeface="Berlin Sans FB" pitchFamily="34" charset="0"/>
              </a:rPr>
              <a:t>zpracované učební texty, které budou po zkušenosti s prací s jednotlivými cílovými skupinami ve vzdělávání dopracovány a upraveny</a:t>
            </a:r>
          </a:p>
          <a:p>
            <a:pPr>
              <a:buFont typeface="Wingdings 3" pitchFamily="18" charset="2"/>
              <a:buNone/>
            </a:pPr>
            <a:endParaRPr lang="cs-CZ" dirty="0" smtClean="0">
              <a:latin typeface="Berlin Sans FB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Kde se v projektu </a:t>
            </a:r>
            <a:r>
              <a:rPr lang="cs-CZ" dirty="0" smtClean="0"/>
              <a:t>nacházíme?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Berlin Sans FB" pitchFamily="34" charset="0"/>
              </a:rPr>
              <a:t>Řízení podniku</a:t>
            </a:r>
          </a:p>
          <a:p>
            <a:r>
              <a:rPr lang="cs-CZ" dirty="0" smtClean="0">
                <a:latin typeface="Berlin Sans FB" pitchFamily="34" charset="0"/>
              </a:rPr>
              <a:t>Psychologie a sociologie v krizovém řízení</a:t>
            </a:r>
          </a:p>
          <a:p>
            <a:r>
              <a:rPr lang="cs-CZ" dirty="0" smtClean="0">
                <a:latin typeface="Berlin Sans FB" pitchFamily="34" charset="0"/>
              </a:rPr>
              <a:t>Teorie krizového řízení</a:t>
            </a:r>
          </a:p>
          <a:p>
            <a:r>
              <a:rPr lang="cs-CZ" dirty="0" smtClean="0">
                <a:latin typeface="Berlin Sans FB" pitchFamily="34" charset="0"/>
              </a:rPr>
              <a:t>Řízení změn a projektové řízení</a:t>
            </a:r>
          </a:p>
          <a:p>
            <a:r>
              <a:rPr lang="cs-CZ" dirty="0" smtClean="0">
                <a:latin typeface="Berlin Sans FB" pitchFamily="34" charset="0"/>
              </a:rPr>
              <a:t>Úvod do hospodářské krize</a:t>
            </a:r>
          </a:p>
          <a:p>
            <a:r>
              <a:rPr lang="cs-CZ" dirty="0" smtClean="0">
                <a:latin typeface="Berlin Sans FB" pitchFamily="34" charset="0"/>
              </a:rPr>
              <a:t>Charakteristika rizik spojených s podnikáním</a:t>
            </a:r>
          </a:p>
          <a:p>
            <a:r>
              <a:rPr lang="cs-CZ" dirty="0" smtClean="0">
                <a:latin typeface="Berlin Sans FB" pitchFamily="34" charset="0"/>
              </a:rPr>
              <a:t>Krizové řízení a způsoby řešení úpadku</a:t>
            </a:r>
          </a:p>
          <a:p>
            <a:r>
              <a:rPr lang="cs-CZ" dirty="0" smtClean="0">
                <a:latin typeface="Berlin Sans FB" pitchFamily="34" charset="0"/>
              </a:rPr>
              <a:t>Role podnikatele v pozici věřitele a dlužníka</a:t>
            </a:r>
          </a:p>
          <a:p>
            <a:r>
              <a:rPr lang="cs-CZ" dirty="0" smtClean="0">
                <a:latin typeface="Berlin Sans FB" pitchFamily="34" charset="0"/>
              </a:rPr>
              <a:t>Analýza úpadku v ČR a Ústeckém kraji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Jaké učební texty?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Berlin Sans FB" pitchFamily="34" charset="0"/>
            </a:endParaRPr>
          </a:p>
          <a:p>
            <a:endParaRPr lang="cs-CZ" dirty="0" smtClean="0">
              <a:latin typeface="Berlin Sans FB" pitchFamily="34" charset="0"/>
            </a:endParaRPr>
          </a:p>
          <a:p>
            <a:r>
              <a:rPr lang="cs-CZ" dirty="0" smtClean="0">
                <a:latin typeface="Berlin Sans FB" pitchFamily="34" charset="0"/>
              </a:rPr>
              <a:t>Podniky </a:t>
            </a:r>
            <a:r>
              <a:rPr lang="cs-CZ" dirty="0" smtClean="0">
                <a:latin typeface="Berlin Sans FB" pitchFamily="34" charset="0"/>
              </a:rPr>
              <a:t>v regionu, především MSP, budou potřebovat krizového poradce</a:t>
            </a:r>
          </a:p>
          <a:p>
            <a:r>
              <a:rPr lang="cs-CZ" dirty="0" smtClean="0">
                <a:latin typeface="Berlin Sans FB" pitchFamily="34" charset="0"/>
              </a:rPr>
              <a:t>Malé podniky pochopí, že by se měly spojit a společnými silami si tuto službu zajistit</a:t>
            </a:r>
          </a:p>
          <a:p>
            <a:r>
              <a:rPr lang="cs-CZ" dirty="0" smtClean="0">
                <a:latin typeface="Berlin Sans FB" pitchFamily="34" charset="0"/>
              </a:rPr>
              <a:t>Krizový poradce se stane novou nabízenou službou na trhu práce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O čem jsem přesvědčena?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 algn="ctr">
              <a:buFont typeface="Wingdings 3" pitchFamily="18" charset="2"/>
              <a:buNone/>
            </a:pPr>
            <a:r>
              <a:rPr lang="cs-CZ" b="1" dirty="0" smtClean="0"/>
              <a:t>Děkuji Vám za pozornost</a:t>
            </a:r>
          </a:p>
          <a:p>
            <a:pPr algn="ctr">
              <a:buFont typeface="Wingdings 3" pitchFamily="18" charset="2"/>
              <a:buNone/>
            </a:pPr>
            <a:endParaRPr lang="cs-CZ" b="1" dirty="0" smtClean="0"/>
          </a:p>
          <a:p>
            <a:pPr>
              <a:buFont typeface="Wingdings 3" pitchFamily="18" charset="2"/>
              <a:buNone/>
            </a:pPr>
            <a:r>
              <a:rPr lang="cs-CZ" sz="2000" b="1" dirty="0" smtClean="0"/>
              <a:t>Kontakt: Anna Klosová</a:t>
            </a:r>
          </a:p>
          <a:p>
            <a:pPr>
              <a:buFont typeface="Wingdings 3" pitchFamily="18" charset="2"/>
              <a:buNone/>
            </a:pPr>
            <a:r>
              <a:rPr lang="cs-CZ" sz="2000" b="1" dirty="0" smtClean="0"/>
              <a:t>Telefon: 222 314 124</a:t>
            </a:r>
          </a:p>
          <a:p>
            <a:pPr marL="365760" lvl="0" indent="-256032" fontAlgn="auto">
              <a:spcAft>
                <a:spcPts val="0"/>
              </a:spcAft>
              <a:buClr>
                <a:srgbClr val="2DA2BF"/>
              </a:buClr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tis-praha@tis-</a:t>
            </a:r>
            <a:r>
              <a:rPr lang="cs-CZ" sz="2000" b="1" dirty="0" err="1" smtClean="0">
                <a:solidFill>
                  <a:srgbClr val="0070C0"/>
                </a:solidFill>
              </a:rPr>
              <a:t>praha.cz</a:t>
            </a:r>
            <a:r>
              <a:rPr lang="cs-CZ" sz="2000" b="1" dirty="0" smtClean="0">
                <a:solidFill>
                  <a:srgbClr val="0070C0"/>
                </a:solidFill>
              </a:rPr>
              <a:t> </a:t>
            </a:r>
          </a:p>
          <a:p>
            <a:pPr marL="365760" lvl="0" indent="-256032" fontAlgn="auto">
              <a:spcAft>
                <a:spcPts val="0"/>
              </a:spcAft>
              <a:buClr>
                <a:srgbClr val="2DA2BF"/>
              </a:buClr>
              <a:buNone/>
            </a:pPr>
            <a:r>
              <a:rPr lang="cs-CZ" sz="1600" b="1" dirty="0" smtClean="0">
                <a:solidFill>
                  <a:srgbClr val="0070C0"/>
                </a:solidFill>
              </a:rPr>
              <a:t>http://www.tis-</a:t>
            </a:r>
            <a:r>
              <a:rPr lang="cs-CZ" sz="1600" b="1" dirty="0" err="1" smtClean="0">
                <a:solidFill>
                  <a:srgbClr val="0070C0"/>
                </a:solidFill>
              </a:rPr>
              <a:t>praha.cz</a:t>
            </a:r>
            <a:r>
              <a:rPr lang="cs-CZ" sz="1600" b="1" dirty="0" smtClean="0">
                <a:solidFill>
                  <a:srgbClr val="0070C0"/>
                </a:solidFill>
              </a:rPr>
              <a:t>/</a:t>
            </a:r>
            <a:r>
              <a:rPr lang="cs-CZ" sz="1600" b="1" dirty="0" err="1" smtClean="0">
                <a:solidFill>
                  <a:srgbClr val="0070C0"/>
                </a:solidFill>
              </a:rPr>
              <a:t>cz</a:t>
            </a:r>
            <a:r>
              <a:rPr lang="cs-CZ" sz="1600" b="1" dirty="0" smtClean="0">
                <a:solidFill>
                  <a:srgbClr val="0070C0"/>
                </a:solidFill>
              </a:rPr>
              <a:t>/</a:t>
            </a:r>
            <a:r>
              <a:rPr lang="cs-CZ" sz="1600" b="1" dirty="0" err="1" smtClean="0">
                <a:solidFill>
                  <a:srgbClr val="0070C0"/>
                </a:solidFill>
              </a:rPr>
              <a:t>resene</a:t>
            </a:r>
            <a:r>
              <a:rPr lang="cs-CZ" sz="1600" b="1" dirty="0" smtClean="0">
                <a:solidFill>
                  <a:srgbClr val="0070C0"/>
                </a:solidFill>
              </a:rPr>
              <a:t>-projekty/</a:t>
            </a:r>
            <a:r>
              <a:rPr lang="cs-CZ" sz="1600" b="1" dirty="0" err="1" smtClean="0">
                <a:solidFill>
                  <a:srgbClr val="0070C0"/>
                </a:solidFill>
              </a:rPr>
              <a:t>vzdelavani</a:t>
            </a:r>
            <a:r>
              <a:rPr lang="cs-CZ" sz="1600" b="1" dirty="0" smtClean="0">
                <a:solidFill>
                  <a:srgbClr val="0070C0"/>
                </a:solidFill>
              </a:rPr>
              <a:t>-</a:t>
            </a:r>
            <a:r>
              <a:rPr lang="cs-CZ" sz="1600" b="1" dirty="0" err="1" smtClean="0">
                <a:solidFill>
                  <a:srgbClr val="0070C0"/>
                </a:solidFill>
              </a:rPr>
              <a:t>krizovych</a:t>
            </a:r>
            <a:r>
              <a:rPr lang="cs-CZ" sz="1600" b="1" dirty="0" smtClean="0">
                <a:solidFill>
                  <a:srgbClr val="0070C0"/>
                </a:solidFill>
              </a:rPr>
              <a:t>-</a:t>
            </a:r>
            <a:r>
              <a:rPr lang="cs-CZ" sz="1600" b="1" smtClean="0">
                <a:solidFill>
                  <a:srgbClr val="0070C0"/>
                </a:solidFill>
              </a:rPr>
              <a:t>poradcu</a:t>
            </a:r>
            <a:endParaRPr lang="cs-CZ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3946525"/>
          </a:xfrm>
        </p:spPr>
        <p:txBody>
          <a:bodyPr/>
          <a:lstStyle/>
          <a:p>
            <a:r>
              <a:rPr lang="cs-CZ" smtClean="0">
                <a:latin typeface="Berlin Sans FB" pitchFamily="34" charset="0"/>
              </a:rPr>
              <a:t>Připravit lektory (cílová skupina 1) pro vzdělávání krizových poradců, likvidátorů a insolvenčních správců (cílová skupina 2)</a:t>
            </a:r>
          </a:p>
          <a:p>
            <a:r>
              <a:rPr lang="cs-CZ" smtClean="0">
                <a:latin typeface="Berlin Sans FB" pitchFamily="34" charset="0"/>
              </a:rPr>
              <a:t>Připravit celoživotní vzdělávání pro cílovou skupinu 2, kombinovaná forma, e-learningové praktiky vč. přípravy akreditace</a:t>
            </a:r>
          </a:p>
          <a:p>
            <a:r>
              <a:rPr lang="cs-CZ" smtClean="0">
                <a:latin typeface="Berlin Sans FB" pitchFamily="34" charset="0"/>
              </a:rPr>
              <a:t>Pilotní ověření vzdělávání obou cílových skupin</a:t>
            </a:r>
          </a:p>
          <a:p>
            <a:endParaRPr lang="cs-CZ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Co je cílem projektu?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Berlin Sans FB" pitchFamily="34" charset="0"/>
                <a:cs typeface="Times New Roman" pitchFamily="18" charset="0"/>
              </a:rPr>
              <a:t>Základy krizového řízení, rozpoznání a zvládnutí rizik spojených s podnikáním resp. zadlužením, prevence insolvence – vazba na ekonomický rozvoj a jeho cyklický charakter</a:t>
            </a:r>
          </a:p>
          <a:p>
            <a:r>
              <a:rPr lang="cs-CZ" smtClean="0">
                <a:latin typeface="Berlin Sans FB" pitchFamily="34" charset="0"/>
                <a:cs typeface="Times New Roman" pitchFamily="18" charset="0"/>
              </a:rPr>
              <a:t>Psychologické a sociologické aspekty výkonu funkce krizového poradce, likvidátora a insolvenčního správce</a:t>
            </a:r>
          </a:p>
          <a:p>
            <a:r>
              <a:rPr lang="cs-CZ" smtClean="0">
                <a:latin typeface="Berlin Sans FB" pitchFamily="34" charset="0"/>
                <a:cs typeface="Times New Roman" pitchFamily="18" charset="0"/>
              </a:rPr>
              <a:t>Využití ICT pro zvýšení informovanosti cílových skupin</a:t>
            </a:r>
          </a:p>
          <a:p>
            <a:r>
              <a:rPr lang="cs-CZ" smtClean="0">
                <a:latin typeface="Berlin Sans FB" pitchFamily="34" charset="0"/>
                <a:cs typeface="Times New Roman" pitchFamily="18" charset="0"/>
              </a:rPr>
              <a:t>Odborná jazyková příprava – angličtina</a:t>
            </a:r>
          </a:p>
          <a:p>
            <a:r>
              <a:rPr lang="cs-CZ" smtClean="0">
                <a:latin typeface="Berlin Sans FB" pitchFamily="34" charset="0"/>
                <a:cs typeface="Times New Roman" pitchFamily="18" charset="0"/>
              </a:rPr>
              <a:t>Způsoby řešení úpadku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Zaměření vzdělávání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>
              <a:latin typeface="Berlin Sans FB" pitchFamily="34" charset="0"/>
            </a:endParaRPr>
          </a:p>
          <a:p>
            <a:endParaRPr lang="cs-CZ" smtClean="0">
              <a:latin typeface="Berlin Sans FB" pitchFamily="34" charset="0"/>
            </a:endParaRPr>
          </a:p>
          <a:p>
            <a:r>
              <a:rPr lang="cs-CZ" smtClean="0">
                <a:latin typeface="Berlin Sans FB" pitchFamily="34" charset="0"/>
              </a:rPr>
              <a:t>Vysoká škola finanční a správní, o.p.s., středisko Most</a:t>
            </a:r>
          </a:p>
          <a:p>
            <a:r>
              <a:rPr lang="cs-CZ" smtClean="0">
                <a:latin typeface="Berlin Sans FB" pitchFamily="34" charset="0"/>
              </a:rPr>
              <a:t>Komora specialistů pro krizové řízení a insolvenci v ČR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Partneři projektu: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Berlin Sans FB" pitchFamily="34" charset="0"/>
              </a:rPr>
              <a:t>Reakce podniků na nabídku vzdělávání v oblasti krizového řízení v roce 1997 a později</a:t>
            </a:r>
          </a:p>
          <a:p>
            <a:r>
              <a:rPr lang="cs-CZ" smtClean="0">
                <a:latin typeface="Berlin Sans FB" pitchFamily="34" charset="0"/>
              </a:rPr>
              <a:t>Podnikatelská sféra, především malé a některé střední podniky, nevěnovaly dostatečnou pozornost a na projevy krize reagovaly s velkým zpožděním anebo nereagovaly vůbec.</a:t>
            </a:r>
          </a:p>
          <a:p>
            <a:r>
              <a:rPr lang="cs-CZ" smtClean="0">
                <a:latin typeface="Berlin Sans FB" pitchFamily="34" charset="0"/>
              </a:rPr>
              <a:t>Krizové řízení je pro podniky především řešení havárií nebo katastrof, potřeba zabývat se ekonomickými projevy krize je v uvedených souvislostech utlumena.</a:t>
            </a:r>
          </a:p>
          <a:p>
            <a:endParaRPr lang="cs-CZ" smtClean="0">
              <a:latin typeface="Berlin Sans FB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Proč takto orientovaný projekt?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60388" y="1649413"/>
          <a:ext cx="8331200" cy="4627562"/>
        </p:xfrm>
        <a:graphic>
          <a:graphicData uri="http://schemas.openxmlformats.org/presentationml/2006/ole">
            <p:oleObj spid="_x0000_s18433" r:id="rId3" imgW="8333954" imgH="4627265" progId="Excel.Sheet.8">
              <p:embed/>
            </p:oleObj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Co ukazují analýzy- počet konkurzů a počet likvidací v ČR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Berlin Sans FB" pitchFamily="34" charset="0"/>
              </a:rPr>
              <a:t>V roce 2008 KS v ÚL evidoval 684 </a:t>
            </a:r>
            <a:r>
              <a:rPr lang="cs-CZ" dirty="0" err="1" smtClean="0">
                <a:latin typeface="Berlin Sans FB" pitchFamily="34" charset="0"/>
              </a:rPr>
              <a:t>insolvenčních</a:t>
            </a:r>
            <a:r>
              <a:rPr lang="cs-CZ" dirty="0" smtClean="0">
                <a:latin typeface="Berlin Sans FB" pitchFamily="34" charset="0"/>
              </a:rPr>
              <a:t> návrhů (v ČR podáno 5354), zahájeno bylo 622 </a:t>
            </a:r>
            <a:r>
              <a:rPr lang="cs-CZ" dirty="0" err="1" smtClean="0">
                <a:latin typeface="Berlin Sans FB" pitchFamily="34" charset="0"/>
              </a:rPr>
              <a:t>insolvenčních</a:t>
            </a:r>
            <a:r>
              <a:rPr lang="cs-CZ" dirty="0" smtClean="0">
                <a:latin typeface="Berlin Sans FB" pitchFamily="34" charset="0"/>
              </a:rPr>
              <a:t> řízení ,  170 konkurzů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Berlin Sans FB" pitchFamily="34" charset="0"/>
              </a:rPr>
              <a:t>V roce 2009 to bylo 496 podaných návrhů v ÚK, zahájeno 426 případů, 171 konkurzů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Berlin Sans FB" pitchFamily="34" charset="0"/>
              </a:rPr>
              <a:t>V roce 2009 bylo v ÚK 1773 společností v likvidaci (10,5% z celkového počtu společností, v ČR jenom 8,49%), více Moravskoslezský kraj, Olomoucký kraj a Pardubický kraj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Berlin Sans FB" pitchFamily="34" charset="0"/>
              </a:rPr>
              <a:t>V roce 2010 celostátně podáno 16118 </a:t>
            </a:r>
            <a:r>
              <a:rPr lang="cs-CZ" dirty="0" err="1" smtClean="0">
                <a:latin typeface="Berlin Sans FB" pitchFamily="34" charset="0"/>
              </a:rPr>
              <a:t>insolvenčních</a:t>
            </a:r>
            <a:r>
              <a:rPr lang="cs-CZ" dirty="0" smtClean="0">
                <a:latin typeface="Berlin Sans FB" pitchFamily="34" charset="0"/>
              </a:rPr>
              <a:t> návrhů (nárůst v důsledku osobních bankrotů), ÚK pokračuje, jenom v 1.čtvrtletí roku bylo podáno 823 </a:t>
            </a:r>
            <a:r>
              <a:rPr lang="cs-CZ" dirty="0" err="1" smtClean="0">
                <a:latin typeface="Berlin Sans FB" pitchFamily="34" charset="0"/>
              </a:rPr>
              <a:t>insolvenčních</a:t>
            </a:r>
            <a:endParaRPr lang="cs-CZ" dirty="0" smtClean="0">
              <a:latin typeface="Berlin Sans FB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Berlin Sans FB" pitchFamily="34" charset="0"/>
              </a:rPr>
              <a:t>2011 – 1.pololetí cca 2000 </a:t>
            </a:r>
            <a:r>
              <a:rPr lang="cs-CZ" dirty="0" err="1" smtClean="0">
                <a:latin typeface="Berlin Sans FB" pitchFamily="34" charset="0"/>
              </a:rPr>
              <a:t>ins.návrhů</a:t>
            </a:r>
            <a:r>
              <a:rPr lang="cs-CZ" dirty="0" smtClean="0">
                <a:latin typeface="Berlin Sans FB" pitchFamily="34" charset="0"/>
              </a:rPr>
              <a:t>, 81 konkurzů (</a:t>
            </a:r>
            <a:r>
              <a:rPr lang="cs-CZ" dirty="0" err="1" smtClean="0">
                <a:latin typeface="Berlin Sans FB" pitchFamily="34" charset="0"/>
              </a:rPr>
              <a:t>Betonstav</a:t>
            </a:r>
            <a:r>
              <a:rPr lang="cs-CZ" dirty="0" smtClean="0">
                <a:latin typeface="Berlin Sans FB" pitchFamily="34" charset="0"/>
              </a:rPr>
              <a:t> s.r.o., SUNNY DAYS s.r.o., MAKRO-stavební společnost s.r.o., ČEPRO a.s., Sazka a.s., VASKUL v.o.s., AUTOSTYL Ústí nad Labem, v.o.s. nebo Družstvo DIALOG aj.)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Ústecký kraj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881562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>
                <a:latin typeface="Berlin Sans FB" pitchFamily="34" charset="0"/>
              </a:rPr>
              <a:t>Podnikání a riziko</a:t>
            </a:r>
            <a:r>
              <a:rPr lang="cs-CZ" dirty="0" smtClean="0">
                <a:latin typeface="Berlin Sans FB" pitchFamily="34" charset="0"/>
              </a:rPr>
              <a:t>; největším rizikem podnikatele je nepodnikat; členění rizik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>
                <a:latin typeface="Berlin Sans FB" pitchFamily="34" charset="0"/>
              </a:rPr>
              <a:t>Krize</a:t>
            </a:r>
            <a:r>
              <a:rPr lang="cs-CZ" dirty="0" smtClean="0">
                <a:latin typeface="Berlin Sans FB" pitchFamily="34" charset="0"/>
              </a:rPr>
              <a:t>; je to trvalý jev v tržní ekonomice, důsledek změny vztahu nabídky a poptávky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latin typeface="Berlin Sans FB" pitchFamily="34" charset="0"/>
              </a:rPr>
              <a:t>„Krize“ je nezávisle proměnná veličina, na kterou musí do značné míry krizové řízení závisle reagovat. Je to proces do značné míry </a:t>
            </a:r>
            <a:r>
              <a:rPr lang="cs-CZ" b="1" dirty="0" smtClean="0">
                <a:latin typeface="Berlin Sans FB" pitchFamily="34" charset="0"/>
              </a:rPr>
              <a:t>neřiditelný proces</a:t>
            </a:r>
            <a:r>
              <a:rPr lang="cs-CZ" dirty="0" smtClean="0">
                <a:latin typeface="Berlin Sans FB" pitchFamily="34" charset="0"/>
              </a:rPr>
              <a:t>. Bylo by skvělé, kdybychom mohli s dostatečným předstihem před vypuknutím krize provést rozbory, vybrat optimální dlouhodobou strategii i operativní taktiku, když se objeví problémy vše pozastavit, opravit až k překonání krize a po „léčbě“ pokračovat. To se vyskytuje pouze v počítačových modelech anebo v představách některých našich politiků, novinářů anebo teoretiků v oblasti trestního práva.</a:t>
            </a:r>
            <a:endParaRPr lang="cs-CZ" dirty="0">
              <a:latin typeface="Berlin Sans FB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Co je příčinou?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>
              <a:latin typeface="Berlin Sans FB" pitchFamily="34" charset="0"/>
            </a:endParaRPr>
          </a:p>
          <a:p>
            <a:r>
              <a:rPr lang="cs-CZ" smtClean="0">
                <a:latin typeface="Berlin Sans FB" pitchFamily="34" charset="0"/>
              </a:rPr>
              <a:t>Krizoví specialisté jsou voláni na pomoc až v manifestní fázi krize dle zahraničních zkušeností</a:t>
            </a:r>
          </a:p>
          <a:p>
            <a:r>
              <a:rPr lang="cs-CZ" smtClean="0">
                <a:latin typeface="Berlin Sans FB" pitchFamily="34" charset="0"/>
              </a:rPr>
              <a:t>Jejich práce – intuice kombinovaná se zkušeností z předešlých případů, opakovaných rozborů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Kdy krizový specialista?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362</TotalTime>
  <Words>832</Words>
  <Application>Microsoft Office PowerPoint</Application>
  <PresentationFormat>Předvádění na obrazovce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Shluk</vt:lpstr>
      <vt:lpstr>List aplikace Microsoft Office Excel 97-2003</vt:lpstr>
      <vt:lpstr>Vzdělávání lektorů a  vzdělávání krizových poradců pro rozpoznání a zvládnutí rizik spojených s podnikáním</vt:lpstr>
      <vt:lpstr>     Co je cílem projektu?     </vt:lpstr>
      <vt:lpstr>Zaměření vzdělávání</vt:lpstr>
      <vt:lpstr>Partneři projektu:</vt:lpstr>
      <vt:lpstr>Proč takto orientovaný projekt?</vt:lpstr>
      <vt:lpstr>Co ukazují analýzy- počet konkurzů a počet likvidací v ČR</vt:lpstr>
      <vt:lpstr>Ústecký kraj</vt:lpstr>
      <vt:lpstr>Co je příčinou?</vt:lpstr>
      <vt:lpstr>Kdy krizový specialista?</vt:lpstr>
      <vt:lpstr>Co krizový specialistů může?</vt:lpstr>
      <vt:lpstr>Zájemci – cílové skupiny</vt:lpstr>
      <vt:lpstr>Kde se v projektu nacházíme?</vt:lpstr>
      <vt:lpstr>Jaké učební texty?</vt:lpstr>
      <vt:lpstr>O čem jsem přesvědčena?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lektorů a  vzdělávání krizových poradců pro rozpoznání a zvládnutí rizik spojených s podnikáním</dc:title>
  <dc:creator>Your User Name</dc:creator>
  <cp:lastModifiedBy>Your User Name</cp:lastModifiedBy>
  <cp:revision>30</cp:revision>
  <dcterms:created xsi:type="dcterms:W3CDTF">2011-10-22T16:27:54Z</dcterms:created>
  <dcterms:modified xsi:type="dcterms:W3CDTF">2011-10-24T19:43:06Z</dcterms:modified>
</cp:coreProperties>
</file>