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drawings/drawing1.xml" ContentType="application/vnd.openxmlformats-officedocument.drawingml.chartshapes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charts/chart10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charts/chart11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ppt/notesSlides/notesSlide1.xml" ContentType="application/vnd.openxmlformats-officedocument.presentationml.notesSlide+xml"/>
  <Override PartName="/ppt/charts/chart12.xml" ContentType="application/vnd.openxmlformats-officedocument.drawingml.chart+xml"/>
  <Override PartName="/ppt/charts/style12.xml" ContentType="application/vnd.ms-office.chartstyle+xml"/>
  <Override PartName="/ppt/charts/colors12.xml" ContentType="application/vnd.ms-office.chartcolorstyle+xml"/>
  <Override PartName="/ppt/theme/themeOverride1.xml" ContentType="application/vnd.openxmlformats-officedocument.themeOverride+xml"/>
  <Override PartName="/ppt/charts/chart13.xml" ContentType="application/vnd.openxmlformats-officedocument.drawingml.chart+xml"/>
  <Override PartName="/ppt/charts/style13.xml" ContentType="application/vnd.ms-office.chartstyle+xml"/>
  <Override PartName="/ppt/charts/colors13.xml" ContentType="application/vnd.ms-office.chartcolorstyle+xml"/>
  <Override PartName="/ppt/charts/chart14.xml" ContentType="application/vnd.openxmlformats-officedocument.drawingml.chart+xml"/>
  <Override PartName="/ppt/charts/style14.xml" ContentType="application/vnd.ms-office.chartstyle+xml"/>
  <Override PartName="/ppt/charts/colors14.xml" ContentType="application/vnd.ms-office.chartcolorstyle+xml"/>
  <Override PartName="/ppt/charts/chart15.xml" ContentType="application/vnd.openxmlformats-officedocument.drawingml.chart+xml"/>
  <Override PartName="/ppt/charts/style15.xml" ContentType="application/vnd.ms-office.chartstyle+xml"/>
  <Override PartName="/ppt/charts/colors15.xml" ContentType="application/vnd.ms-office.chartcolorstyle+xml"/>
  <Override PartName="/ppt/charts/chart16.xml" ContentType="application/vnd.openxmlformats-officedocument.drawingml.chart+xml"/>
  <Override PartName="/ppt/charts/style16.xml" ContentType="application/vnd.ms-office.chartstyle+xml"/>
  <Override PartName="/ppt/charts/colors16.xml" ContentType="application/vnd.ms-office.chartcolorstyle+xml"/>
  <Override PartName="/ppt/theme/themeOverride2.xml" ContentType="application/vnd.openxmlformats-officedocument.themeOverride+xml"/>
  <Override PartName="/ppt/charts/chart17.xml" ContentType="application/vnd.openxmlformats-officedocument.drawingml.chart+xml"/>
  <Override PartName="/ppt/charts/style17.xml" ContentType="application/vnd.ms-office.chartstyle+xml"/>
  <Override PartName="/ppt/charts/colors17.xml" ContentType="application/vnd.ms-office.chartcolorstyle+xml"/>
  <Override PartName="/ppt/theme/themeOverride3.xml" ContentType="application/vnd.openxmlformats-officedocument.themeOverride+xml"/>
  <Override PartName="/ppt/charts/chart18.xml" ContentType="application/vnd.openxmlformats-officedocument.drawingml.chart+xml"/>
  <Override PartName="/ppt/charts/style18.xml" ContentType="application/vnd.ms-office.chartstyle+xml"/>
  <Override PartName="/ppt/charts/colors18.xml" ContentType="application/vnd.ms-office.chartcolorstyle+xml"/>
  <Override PartName="/ppt/charts/chart19.xml" ContentType="application/vnd.openxmlformats-officedocument.drawingml.chart+xml"/>
  <Override PartName="/ppt/charts/style19.xml" ContentType="application/vnd.ms-office.chartstyle+xml"/>
  <Override PartName="/ppt/charts/colors19.xml" ContentType="application/vnd.ms-office.chartcolorstyle+xml"/>
  <Override PartName="/ppt/charts/chart20.xml" ContentType="application/vnd.openxmlformats-officedocument.drawingml.chart+xml"/>
  <Override PartName="/ppt/charts/style20.xml" ContentType="application/vnd.ms-office.chartstyle+xml"/>
  <Override PartName="/ppt/charts/colors20.xml" ContentType="application/vnd.ms-office.chartcolorstyle+xml"/>
  <Override PartName="/ppt/theme/themeOverride4.xml" ContentType="application/vnd.openxmlformats-officedocument.themeOverride+xml"/>
  <Override PartName="/ppt/charts/chart21.xml" ContentType="application/vnd.openxmlformats-officedocument.drawingml.chart+xml"/>
  <Override PartName="/ppt/charts/style21.xml" ContentType="application/vnd.ms-office.chartstyle+xml"/>
  <Override PartName="/ppt/charts/colors21.xml" ContentType="application/vnd.ms-office.chartcolorstyle+xml"/>
  <Override PartName="/ppt/charts/chart22.xml" ContentType="application/vnd.openxmlformats-officedocument.drawingml.chart+xml"/>
  <Override PartName="/ppt/charts/style22.xml" ContentType="application/vnd.ms-office.chartstyle+xml"/>
  <Override PartName="/ppt/charts/colors22.xml" ContentType="application/vnd.ms-office.chartcolorstyle+xml"/>
  <Override PartName="/ppt/theme/themeOverride5.xml" ContentType="application/vnd.openxmlformats-officedocument.themeOverride+xml"/>
  <Override PartName="/ppt/charts/chart23.xml" ContentType="application/vnd.openxmlformats-officedocument.drawingml.chart+xml"/>
  <Override PartName="/ppt/charts/style23.xml" ContentType="application/vnd.ms-office.chartstyle+xml"/>
  <Override PartName="/ppt/charts/colors23.xml" ContentType="application/vnd.ms-office.chartcolorstyle+xml"/>
  <Override PartName="/ppt/theme/themeOverride6.xml" ContentType="application/vnd.openxmlformats-officedocument.themeOverride+xml"/>
  <Override PartName="/ppt/charts/chart24.xml" ContentType="application/vnd.openxmlformats-officedocument.drawingml.chart+xml"/>
  <Override PartName="/ppt/charts/style24.xml" ContentType="application/vnd.ms-office.chartstyle+xml"/>
  <Override PartName="/ppt/charts/colors24.xml" ContentType="application/vnd.ms-office.chartcolorstyle+xml"/>
  <Override PartName="/ppt/charts/chart25.xml" ContentType="application/vnd.openxmlformats-officedocument.drawingml.chart+xml"/>
  <Override PartName="/ppt/charts/style25.xml" ContentType="application/vnd.ms-office.chartstyle+xml"/>
  <Override PartName="/ppt/charts/colors25.xml" ContentType="application/vnd.ms-office.chartcolorstyle+xml"/>
  <Override PartName="/ppt/charts/chart26.xml" ContentType="application/vnd.openxmlformats-officedocument.drawingml.chart+xml"/>
  <Override PartName="/ppt/charts/style26.xml" ContentType="application/vnd.ms-office.chartstyle+xml"/>
  <Override PartName="/ppt/charts/colors26.xml" ContentType="application/vnd.ms-office.chartcolorstyle+xml"/>
  <Override PartName="/ppt/charts/chart27.xml" ContentType="application/vnd.openxmlformats-officedocument.drawingml.chart+xml"/>
  <Override PartName="/ppt/charts/style27.xml" ContentType="application/vnd.ms-office.chartstyle+xml"/>
  <Override PartName="/ppt/charts/colors27.xml" ContentType="application/vnd.ms-office.chartcolorstyle+xml"/>
  <Override PartName="/ppt/charts/chart28.xml" ContentType="application/vnd.openxmlformats-officedocument.drawingml.chart+xml"/>
  <Override PartName="/ppt/charts/style28.xml" ContentType="application/vnd.ms-office.chartstyle+xml"/>
  <Override PartName="/ppt/charts/colors28.xml" ContentType="application/vnd.ms-office.chartcolorstyle+xml"/>
  <Override PartName="/ppt/charts/chart29.xml" ContentType="application/vnd.openxmlformats-officedocument.drawingml.chart+xml"/>
  <Override PartName="/ppt/charts/style29.xml" ContentType="application/vnd.ms-office.chartstyle+xml"/>
  <Override PartName="/ppt/charts/colors29.xml" ContentType="application/vnd.ms-office.chartcolorstyle+xml"/>
  <Override PartName="/ppt/charts/chart30.xml" ContentType="application/vnd.openxmlformats-officedocument.drawingml.chart+xml"/>
  <Override PartName="/ppt/charts/style30.xml" ContentType="application/vnd.ms-office.chartstyle+xml"/>
  <Override PartName="/ppt/charts/colors30.xml" ContentType="application/vnd.ms-office.chartcolorstyle+xml"/>
  <Override PartName="/ppt/charts/chart31.xml" ContentType="application/vnd.openxmlformats-officedocument.drawingml.chart+xml"/>
  <Override PartName="/ppt/charts/style31.xml" ContentType="application/vnd.ms-office.chartstyle+xml"/>
  <Override PartName="/ppt/charts/colors31.xml" ContentType="application/vnd.ms-office.chartcolorstyle+xml"/>
  <Override PartName="/ppt/charts/chart32.xml" ContentType="application/vnd.openxmlformats-officedocument.drawingml.chart+xml"/>
  <Override PartName="/ppt/charts/style32.xml" ContentType="application/vnd.ms-office.chartstyle+xml"/>
  <Override PartName="/ppt/charts/colors32.xml" ContentType="application/vnd.ms-office.chartcolorstyle+xml"/>
  <Override PartName="/ppt/charts/chart33.xml" ContentType="application/vnd.openxmlformats-officedocument.drawingml.chart+xml"/>
  <Override PartName="/ppt/charts/style33.xml" ContentType="application/vnd.ms-office.chartstyle+xml"/>
  <Override PartName="/ppt/charts/colors33.xml" ContentType="application/vnd.ms-office.chartcolorstyle+xml"/>
  <Override PartName="/ppt/charts/chart34.xml" ContentType="application/vnd.openxmlformats-officedocument.drawingml.chart+xml"/>
  <Override PartName="/ppt/charts/style34.xml" ContentType="application/vnd.ms-office.chartstyle+xml"/>
  <Override PartName="/ppt/charts/colors34.xml" ContentType="application/vnd.ms-office.chartcolorstyle+xml"/>
  <Override PartName="/ppt/charts/chart35.xml" ContentType="application/vnd.openxmlformats-officedocument.drawingml.chart+xml"/>
  <Override PartName="/ppt/charts/style35.xml" ContentType="application/vnd.ms-office.chartstyle+xml"/>
  <Override PartName="/ppt/charts/colors35.xml" ContentType="application/vnd.ms-office.chartcolorstyle+xml"/>
  <Override PartName="/ppt/charts/chart36.xml" ContentType="application/vnd.openxmlformats-officedocument.drawingml.chart+xml"/>
  <Override PartName="/ppt/charts/style36.xml" ContentType="application/vnd.ms-office.chartstyle+xml"/>
  <Override PartName="/ppt/charts/colors36.xml" ContentType="application/vnd.ms-office.chartcolorstyle+xml"/>
  <Override PartName="/ppt/charts/chart37.xml" ContentType="application/vnd.openxmlformats-officedocument.drawingml.chart+xml"/>
  <Override PartName="/ppt/charts/style37.xml" ContentType="application/vnd.ms-office.chartstyle+xml"/>
  <Override PartName="/ppt/charts/colors37.xml" ContentType="application/vnd.ms-office.chartcolorstyle+xml"/>
  <Override PartName="/ppt/charts/chart38.xml" ContentType="application/vnd.openxmlformats-officedocument.drawingml.chart+xml"/>
  <Override PartName="/ppt/charts/style38.xml" ContentType="application/vnd.ms-office.chartstyle+xml"/>
  <Override PartName="/ppt/charts/colors38.xml" ContentType="application/vnd.ms-office.chartcolorstyle+xml"/>
  <Override PartName="/ppt/charts/chart39.xml" ContentType="application/vnd.openxmlformats-officedocument.drawingml.chart+xml"/>
  <Override PartName="/ppt/charts/style39.xml" ContentType="application/vnd.ms-office.chartstyle+xml"/>
  <Override PartName="/ppt/charts/colors39.xml" ContentType="application/vnd.ms-office.chartcolorstyle+xml"/>
  <Override PartName="/ppt/charts/chart40.xml" ContentType="application/vnd.openxmlformats-officedocument.drawingml.chart+xml"/>
  <Override PartName="/ppt/charts/style40.xml" ContentType="application/vnd.ms-office.chartstyle+xml"/>
  <Override PartName="/ppt/charts/colors40.xml" ContentType="application/vnd.ms-office.chartcolorstyle+xml"/>
  <Override PartName="/ppt/theme/themeOverride7.xml" ContentType="application/vnd.openxmlformats-officedocument.themeOverride+xml"/>
  <Override PartName="/ppt/charts/chart41.xml" ContentType="application/vnd.openxmlformats-officedocument.drawingml.chart+xml"/>
  <Override PartName="/ppt/charts/style41.xml" ContentType="application/vnd.ms-office.chartstyle+xml"/>
  <Override PartName="/ppt/charts/colors41.xml" ContentType="application/vnd.ms-office.chartcolorstyle+xml"/>
  <Override PartName="/ppt/charts/chart42.xml" ContentType="application/vnd.openxmlformats-officedocument.drawingml.chart+xml"/>
  <Override PartName="/ppt/charts/style42.xml" ContentType="application/vnd.ms-office.chartstyle+xml"/>
  <Override PartName="/ppt/charts/colors42.xml" ContentType="application/vnd.ms-office.chartcolorstyle+xml"/>
  <Override PartName="/ppt/charts/chart43.xml" ContentType="application/vnd.openxmlformats-officedocument.drawingml.chart+xml"/>
  <Override PartName="/ppt/charts/style43.xml" ContentType="application/vnd.ms-office.chartstyle+xml"/>
  <Override PartName="/ppt/charts/colors43.xml" ContentType="application/vnd.ms-office.chartcolorstyle+xml"/>
  <Override PartName="/ppt/theme/themeOverride8.xml" ContentType="application/vnd.openxmlformats-officedocument.themeOverride+xml"/>
  <Override PartName="/ppt/charts/chart44.xml" ContentType="application/vnd.openxmlformats-officedocument.drawingml.chart+xml"/>
  <Override PartName="/ppt/charts/style44.xml" ContentType="application/vnd.ms-office.chartstyle+xml"/>
  <Override PartName="/ppt/charts/colors44.xml" ContentType="application/vnd.ms-office.chartcolorstyle+xml"/>
  <Override PartName="/ppt/theme/themeOverride9.xml" ContentType="application/vnd.openxmlformats-officedocument.themeOverride+xml"/>
  <Override PartName="/ppt/charts/chart45.xml" ContentType="application/vnd.openxmlformats-officedocument.drawingml.chart+xml"/>
  <Override PartName="/ppt/charts/style45.xml" ContentType="application/vnd.ms-office.chartstyle+xml"/>
  <Override PartName="/ppt/charts/colors45.xml" ContentType="application/vnd.ms-office.chartcolorstyle+xml"/>
  <Override PartName="/ppt/charts/chart46.xml" ContentType="application/vnd.openxmlformats-officedocument.drawingml.chart+xml"/>
  <Override PartName="/ppt/charts/style46.xml" ContentType="application/vnd.ms-office.chartstyle+xml"/>
  <Override PartName="/ppt/charts/colors46.xml" ContentType="application/vnd.ms-office.chartcolorstyle+xml"/>
  <Override PartName="/ppt/charts/chart47.xml" ContentType="application/vnd.openxmlformats-officedocument.drawingml.chart+xml"/>
  <Override PartName="/ppt/charts/style47.xml" ContentType="application/vnd.ms-office.chartstyle+xml"/>
  <Override PartName="/ppt/charts/colors47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8"/>
  </p:notesMasterIdLst>
  <p:sldIdLst>
    <p:sldId id="256" r:id="rId2"/>
    <p:sldId id="257" r:id="rId3"/>
    <p:sldId id="258" r:id="rId4"/>
    <p:sldId id="260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70" r:id="rId13"/>
    <p:sldId id="298" r:id="rId14"/>
    <p:sldId id="277" r:id="rId15"/>
    <p:sldId id="271" r:id="rId16"/>
    <p:sldId id="296" r:id="rId17"/>
    <p:sldId id="292" r:id="rId18"/>
    <p:sldId id="272" r:id="rId19"/>
    <p:sldId id="297" r:id="rId20"/>
    <p:sldId id="295" r:id="rId21"/>
    <p:sldId id="293" r:id="rId22"/>
    <p:sldId id="294" r:id="rId23"/>
    <p:sldId id="273" r:id="rId24"/>
    <p:sldId id="299" r:id="rId25"/>
    <p:sldId id="274" r:id="rId26"/>
    <p:sldId id="275" r:id="rId27"/>
    <p:sldId id="278" r:id="rId28"/>
    <p:sldId id="279" r:id="rId29"/>
    <p:sldId id="280" r:id="rId30"/>
    <p:sldId id="281" r:id="rId31"/>
    <p:sldId id="282" r:id="rId32"/>
    <p:sldId id="276" r:id="rId33"/>
    <p:sldId id="283" r:id="rId34"/>
    <p:sldId id="284" r:id="rId35"/>
    <p:sldId id="285" r:id="rId36"/>
    <p:sldId id="286" r:id="rId37"/>
    <p:sldId id="259" r:id="rId38"/>
    <p:sldId id="287" r:id="rId39"/>
    <p:sldId id="288" r:id="rId40"/>
    <p:sldId id="289" r:id="rId41"/>
    <p:sldId id="290" r:id="rId42"/>
    <p:sldId id="301" r:id="rId43"/>
    <p:sldId id="302" r:id="rId44"/>
    <p:sldId id="303" r:id="rId45"/>
    <p:sldId id="300" r:id="rId46"/>
    <p:sldId id="269" r:id="rId4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456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59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microsoft.com/office/2015/10/relationships/revisionInfo" Target="revisionInfo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51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10.xml"/><Relationship Id="rId1" Type="http://schemas.microsoft.com/office/2011/relationships/chartStyle" Target="style10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microsoft.com/office/2011/relationships/chartColorStyle" Target="colors11.xml"/><Relationship Id="rId1" Type="http://schemas.microsoft.com/office/2011/relationships/chartStyle" Target="style11.xml"/></Relationships>
</file>

<file path=ppt/charts/_rels/chart12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2.xml"/><Relationship Id="rId1" Type="http://schemas.microsoft.com/office/2011/relationships/chartStyle" Target="style12.xml"/><Relationship Id="rId4" Type="http://schemas.openxmlformats.org/officeDocument/2006/relationships/oleObject" Target="../embeddings/oleObject2.bin"/></Relationships>
</file>

<file path=ppt/charts/_rels/chart13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13.xml"/><Relationship Id="rId1" Type="http://schemas.microsoft.com/office/2011/relationships/chartStyle" Target="style13.xml"/></Relationships>
</file>

<file path=ppt/charts/_rels/chart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microsoft.com/office/2011/relationships/chartColorStyle" Target="colors14.xml"/><Relationship Id="rId1" Type="http://schemas.microsoft.com/office/2011/relationships/chartStyle" Target="style14.xml"/></Relationships>
</file>

<file path=ppt/charts/_rels/chart15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2-18%20v&#253;sledky%20-%20srovn&#225;n&#237;%20s%20ESPADem%20CEL&#221;%20SOUBOR.xlsx" TargetMode="External"/><Relationship Id="rId2" Type="http://schemas.microsoft.com/office/2011/relationships/chartColorStyle" Target="colors15.xml"/><Relationship Id="rId1" Type="http://schemas.microsoft.com/office/2011/relationships/chartStyle" Target="style15.xml"/></Relationships>
</file>

<file path=ppt/charts/_rels/chart16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2.xml"/><Relationship Id="rId2" Type="http://schemas.microsoft.com/office/2011/relationships/chartColorStyle" Target="colors16.xml"/><Relationship Id="rId1" Type="http://schemas.microsoft.com/office/2011/relationships/chartStyle" Target="style16.xml"/><Relationship Id="rId4" Type="http://schemas.openxmlformats.org/officeDocument/2006/relationships/oleObject" Target="../embeddings/oleObject4.bin"/></Relationships>
</file>

<file path=ppt/charts/_rels/chart17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3.xml"/><Relationship Id="rId2" Type="http://schemas.microsoft.com/office/2011/relationships/chartColorStyle" Target="colors17.xml"/><Relationship Id="rId1" Type="http://schemas.microsoft.com/office/2011/relationships/chartStyle" Target="style17.xml"/><Relationship Id="rId4" Type="http://schemas.openxmlformats.org/officeDocument/2006/relationships/oleObject" Target="../embeddings/oleObject5.bin"/></Relationships>
</file>

<file path=ppt/charts/_rels/chart18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2-18%20v&#253;sledky%20-%20srovn&#225;n&#237;%20s%20ESPADem%20CEL&#221;%20SOUBOR.xlsx" TargetMode="External"/><Relationship Id="rId2" Type="http://schemas.microsoft.com/office/2011/relationships/chartColorStyle" Target="colors18.xml"/><Relationship Id="rId1" Type="http://schemas.microsoft.com/office/2011/relationships/chartStyle" Target="style18.xml"/></Relationships>
</file>

<file path=ppt/charts/_rels/chart19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2-14%20v&#253;sledky%20-%20jako%20srovn&#225;n&#237;%20s%20ESPADem%20ale%20cel&#253;%20soubor.xlsx" TargetMode="External"/><Relationship Id="rId2" Type="http://schemas.microsoft.com/office/2011/relationships/chartColorStyle" Target="colors19.xml"/><Relationship Id="rId1" Type="http://schemas.microsoft.com/office/2011/relationships/chartStyle" Target="style19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20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4.xml"/><Relationship Id="rId2" Type="http://schemas.microsoft.com/office/2011/relationships/chartColorStyle" Target="colors20.xml"/><Relationship Id="rId1" Type="http://schemas.microsoft.com/office/2011/relationships/chartStyle" Target="style20.xml"/><Relationship Id="rId4" Type="http://schemas.openxmlformats.org/officeDocument/2006/relationships/oleObject" Target="../embeddings/oleObject6.bin"/></Relationships>
</file>

<file path=ppt/charts/_rels/chart2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21.xml"/><Relationship Id="rId1" Type="http://schemas.microsoft.com/office/2011/relationships/chartStyle" Target="style21.xml"/></Relationships>
</file>

<file path=ppt/charts/_rels/chart22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5.xml"/><Relationship Id="rId2" Type="http://schemas.microsoft.com/office/2011/relationships/chartColorStyle" Target="colors22.xml"/><Relationship Id="rId1" Type="http://schemas.microsoft.com/office/2011/relationships/chartStyle" Target="style22.xml"/><Relationship Id="rId4" Type="http://schemas.openxmlformats.org/officeDocument/2006/relationships/oleObject" Target="../embeddings/oleObject7.bin"/></Relationships>
</file>

<file path=ppt/charts/_rels/chart23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6.xml"/><Relationship Id="rId2" Type="http://schemas.microsoft.com/office/2011/relationships/chartColorStyle" Target="colors23.xml"/><Relationship Id="rId1" Type="http://schemas.microsoft.com/office/2011/relationships/chartStyle" Target="style23.xml"/><Relationship Id="rId4" Type="http://schemas.openxmlformats.org/officeDocument/2006/relationships/oleObject" Target="../embeddings/oleObject8.bin"/></Relationships>
</file>

<file path=ppt/charts/_rels/chart24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2-18%20v&#253;sledky%20-%20srovn&#225;n&#237;%20s%20ESPADem%20CEL&#221;%20SOUBOR.xlsx" TargetMode="External"/><Relationship Id="rId2" Type="http://schemas.microsoft.com/office/2011/relationships/chartColorStyle" Target="colors24.xml"/><Relationship Id="rId1" Type="http://schemas.microsoft.com/office/2011/relationships/chartStyle" Target="style24.xml"/></Relationships>
</file>

<file path=ppt/charts/_rels/chart2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9.bin"/><Relationship Id="rId2" Type="http://schemas.microsoft.com/office/2011/relationships/chartColorStyle" Target="colors25.xml"/><Relationship Id="rId1" Type="http://schemas.microsoft.com/office/2011/relationships/chartStyle" Target="style25.xml"/></Relationships>
</file>

<file path=ppt/charts/_rels/chart26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26.xml"/><Relationship Id="rId1" Type="http://schemas.microsoft.com/office/2011/relationships/chartStyle" Target="style26.xml"/></Relationships>
</file>

<file path=ppt/charts/_rels/chart27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27.xml"/><Relationship Id="rId1" Type="http://schemas.microsoft.com/office/2011/relationships/chartStyle" Target="style27.xml"/></Relationships>
</file>

<file path=ppt/charts/_rels/chart28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28.xml"/><Relationship Id="rId1" Type="http://schemas.microsoft.com/office/2011/relationships/chartStyle" Target="style28.xml"/></Relationships>
</file>

<file path=ppt/charts/_rels/chart29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29.xml"/><Relationship Id="rId1" Type="http://schemas.microsoft.com/office/2011/relationships/chartStyle" Target="style29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30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0.xml"/><Relationship Id="rId1" Type="http://schemas.microsoft.com/office/2011/relationships/chartStyle" Target="style30.xml"/></Relationships>
</file>

<file path=ppt/charts/_rels/chart3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1.xml"/><Relationship Id="rId1" Type="http://schemas.microsoft.com/office/2011/relationships/chartStyle" Target="style31.xml"/></Relationships>
</file>

<file path=ppt/charts/_rels/chart32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2.xml"/><Relationship Id="rId1" Type="http://schemas.microsoft.com/office/2011/relationships/chartStyle" Target="style32.xml"/></Relationships>
</file>

<file path=ppt/charts/_rels/chart33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3.xml"/><Relationship Id="rId1" Type="http://schemas.microsoft.com/office/2011/relationships/chartStyle" Target="style33.xml"/></Relationships>
</file>

<file path=ppt/charts/_rels/chart34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4.xml"/><Relationship Id="rId1" Type="http://schemas.microsoft.com/office/2011/relationships/chartStyle" Target="style34.xml"/></Relationships>
</file>

<file path=ppt/charts/_rels/chart35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5.xml"/><Relationship Id="rId1" Type="http://schemas.microsoft.com/office/2011/relationships/chartStyle" Target="style35.xml"/></Relationships>
</file>

<file path=ppt/charts/_rels/chart36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6.xml"/><Relationship Id="rId1" Type="http://schemas.microsoft.com/office/2011/relationships/chartStyle" Target="style36.xml"/></Relationships>
</file>

<file path=ppt/charts/_rels/chart37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7.xml"/><Relationship Id="rId1" Type="http://schemas.microsoft.com/office/2011/relationships/chartStyle" Target="style37.xml"/></Relationships>
</file>

<file path=ppt/charts/_rels/chart38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8.xml"/><Relationship Id="rId1" Type="http://schemas.microsoft.com/office/2011/relationships/chartStyle" Target="style38.xml"/></Relationships>
</file>

<file path=ppt/charts/_rels/chart39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39.xml"/><Relationship Id="rId1" Type="http://schemas.microsoft.com/office/2011/relationships/chartStyle" Target="style39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4.xml"/><Relationship Id="rId1" Type="http://schemas.microsoft.com/office/2011/relationships/chartStyle" Target="style4.xml"/><Relationship Id="rId4" Type="http://schemas.openxmlformats.org/officeDocument/2006/relationships/chartUserShapes" Target="../drawings/drawing1.xml"/></Relationships>
</file>

<file path=ppt/charts/_rels/chart40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7.xml"/><Relationship Id="rId2" Type="http://schemas.microsoft.com/office/2011/relationships/chartColorStyle" Target="colors40.xml"/><Relationship Id="rId1" Type="http://schemas.microsoft.com/office/2011/relationships/chartStyle" Target="style40.xml"/><Relationship Id="rId4" Type="http://schemas.openxmlformats.org/officeDocument/2006/relationships/oleObject" Target="../embeddings/oleObject10.bin"/></Relationships>
</file>

<file path=ppt/charts/_rels/chart4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41.xml"/><Relationship Id="rId1" Type="http://schemas.microsoft.com/office/2011/relationships/chartStyle" Target="style41.xml"/></Relationships>
</file>

<file path=ppt/charts/_rels/chart42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42.xml"/><Relationship Id="rId1" Type="http://schemas.microsoft.com/office/2011/relationships/chartStyle" Target="style42.xml"/></Relationships>
</file>

<file path=ppt/charts/_rels/chart43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8.xml"/><Relationship Id="rId2" Type="http://schemas.microsoft.com/office/2011/relationships/chartColorStyle" Target="colors43.xml"/><Relationship Id="rId1" Type="http://schemas.microsoft.com/office/2011/relationships/chartStyle" Target="style43.xml"/><Relationship Id="rId4" Type="http://schemas.openxmlformats.org/officeDocument/2006/relationships/oleObject" Target="../embeddings/oleObject11.bin"/></Relationships>
</file>

<file path=ppt/charts/_rels/chart44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9.xml"/><Relationship Id="rId2" Type="http://schemas.microsoft.com/office/2011/relationships/chartColorStyle" Target="colors44.xml"/><Relationship Id="rId1" Type="http://schemas.microsoft.com/office/2011/relationships/chartStyle" Target="style44.xml"/><Relationship Id="rId4" Type="http://schemas.openxmlformats.org/officeDocument/2006/relationships/oleObject" Target="../embeddings/oleObject12.bin"/></Relationships>
</file>

<file path=ppt/charts/_rels/chart45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45.xml"/><Relationship Id="rId1" Type="http://schemas.microsoft.com/office/2011/relationships/chartStyle" Target="style45.xml"/></Relationships>
</file>

<file path=ppt/charts/_rels/chart46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46.xml"/><Relationship Id="rId1" Type="http://schemas.microsoft.com/office/2011/relationships/chartStyle" Target="style46.xml"/></Relationships>
</file>

<file path=ppt/charts/_rels/chart47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47.xml"/><Relationship Id="rId1" Type="http://schemas.microsoft.com/office/2011/relationships/chartStyle" Target="style47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oleObject" Target="file:///D:\+++%20texty%20+++\OSOBN&#205;%20+%20K&#352;EFT&#205;KY\2017-06%20&#218;st&#237;\2017-13-14%20v&#253;sledky%20-%20celkov&#233;.xlsx" TargetMode="External"/><Relationship Id="rId2" Type="http://schemas.microsoft.com/office/2011/relationships/chartColorStyle" Target="colors9.xml"/><Relationship Id="rId1" Type="http://schemas.microsoft.com/office/2011/relationships/chartStyle" Target="style9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dLbls>
          <c:dLblPos val="ctr"/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800" b="1"/>
      </a:pPr>
      <a:endParaRPr lang="cs-CZ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'[2017-13-14 výsledky - celkové.xlsx]popis souboru detail'!$U$177:$U$183</c:f>
          <c:strCache>
            <c:ptCount val="7"/>
            <c:pt idx="0">
              <c:v>12. Když se porovnáte s lidmi ve vašem věku, máte pro svou osobní potřebu víc, stejně anebo méně peněz než ostatní?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92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'[2017-13-14 výsledky - celkové.xlsx]popis souboru detail'!$V$177</c:f>
              <c:strCache>
                <c:ptCount val="1"/>
                <c:pt idx="0">
                  <c:v>mnohem méně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detail'!$W$176:$AC$176</c:f>
              <c:strCache>
                <c:ptCount val="7"/>
                <c:pt idx="0">
                  <c:v>Děčín</c:v>
                </c:pt>
                <c:pt idx="1">
                  <c:v>Chomutov</c:v>
                </c:pt>
                <c:pt idx="2">
                  <c:v>Litoměřice</c:v>
                </c:pt>
                <c:pt idx="3">
                  <c:v>Louny</c:v>
                </c:pt>
                <c:pt idx="4">
                  <c:v>Most</c:v>
                </c:pt>
                <c:pt idx="5">
                  <c:v>Teplice</c:v>
                </c:pt>
                <c:pt idx="6">
                  <c:v>Ústí nad Labem</c:v>
                </c:pt>
              </c:strCache>
            </c:strRef>
          </c:cat>
          <c:val>
            <c:numRef>
              <c:f>'[2017-13-14 výsledky - celkové.xlsx]popis souboru detail'!$W$177:$AC$177</c:f>
              <c:numCache>
                <c:formatCode>###0.0%</c:formatCode>
                <c:ptCount val="7"/>
                <c:pt idx="0">
                  <c:v>5.2744952727679623E-2</c:v>
                </c:pt>
                <c:pt idx="1">
                  <c:v>5.9362788085868853E-2</c:v>
                </c:pt>
                <c:pt idx="2">
                  <c:v>2.0808049069596001E-2</c:v>
                </c:pt>
                <c:pt idx="3">
                  <c:v>0</c:v>
                </c:pt>
                <c:pt idx="4">
                  <c:v>3.3307563685097984E-2</c:v>
                </c:pt>
                <c:pt idx="5">
                  <c:v>2.1065852861421253E-2</c:v>
                </c:pt>
                <c:pt idx="6">
                  <c:v>3.5094769422471916E-2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8F3-4C35-BA83-272C38E2088D}"/>
            </c:ext>
          </c:extLst>
        </c:ser>
        <c:ser>
          <c:idx val="1"/>
          <c:order val="1"/>
          <c:tx>
            <c:strRef>
              <c:f>'[2017-13-14 výsledky - celkové.xlsx]popis souboru detail'!$V$178</c:f>
              <c:strCache>
                <c:ptCount val="1"/>
                <c:pt idx="0">
                  <c:v>méně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detail'!$W$176:$AC$176</c:f>
              <c:strCache>
                <c:ptCount val="7"/>
                <c:pt idx="0">
                  <c:v>Děčín</c:v>
                </c:pt>
                <c:pt idx="1">
                  <c:v>Chomutov</c:v>
                </c:pt>
                <c:pt idx="2">
                  <c:v>Litoměřice</c:v>
                </c:pt>
                <c:pt idx="3">
                  <c:v>Louny</c:v>
                </c:pt>
                <c:pt idx="4">
                  <c:v>Most</c:v>
                </c:pt>
                <c:pt idx="5">
                  <c:v>Teplice</c:v>
                </c:pt>
                <c:pt idx="6">
                  <c:v>Ústí nad Labem</c:v>
                </c:pt>
              </c:strCache>
            </c:strRef>
          </c:cat>
          <c:val>
            <c:numRef>
              <c:f>'[2017-13-14 výsledky - celkové.xlsx]popis souboru detail'!$W$178:$AC$178</c:f>
              <c:numCache>
                <c:formatCode>###0.0%</c:formatCode>
                <c:ptCount val="7"/>
                <c:pt idx="0">
                  <c:v>0.10154858971100883</c:v>
                </c:pt>
                <c:pt idx="1">
                  <c:v>0.1166920823727314</c:v>
                </c:pt>
                <c:pt idx="2">
                  <c:v>8.1350059507230413E-2</c:v>
                </c:pt>
                <c:pt idx="3">
                  <c:v>5.5129756172287221E-2</c:v>
                </c:pt>
                <c:pt idx="4">
                  <c:v>8.0585539962654107E-2</c:v>
                </c:pt>
                <c:pt idx="5">
                  <c:v>9.9473717041972776E-2</c:v>
                </c:pt>
                <c:pt idx="6">
                  <c:v>9.5768311194124073E-2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28F3-4C35-BA83-272C38E2088D}"/>
            </c:ext>
          </c:extLst>
        </c:ser>
        <c:ser>
          <c:idx val="2"/>
          <c:order val="2"/>
          <c:tx>
            <c:strRef>
              <c:f>'[2017-13-14 výsledky - celkové.xlsx]popis souboru detail'!$V$179</c:f>
              <c:strCache>
                <c:ptCount val="1"/>
                <c:pt idx="0">
                  <c:v>trochu méně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detail'!$W$176:$AC$176</c:f>
              <c:strCache>
                <c:ptCount val="7"/>
                <c:pt idx="0">
                  <c:v>Děčín</c:v>
                </c:pt>
                <c:pt idx="1">
                  <c:v>Chomutov</c:v>
                </c:pt>
                <c:pt idx="2">
                  <c:v>Litoměřice</c:v>
                </c:pt>
                <c:pt idx="3">
                  <c:v>Louny</c:v>
                </c:pt>
                <c:pt idx="4">
                  <c:v>Most</c:v>
                </c:pt>
                <c:pt idx="5">
                  <c:v>Teplice</c:v>
                </c:pt>
                <c:pt idx="6">
                  <c:v>Ústí nad Labem</c:v>
                </c:pt>
              </c:strCache>
            </c:strRef>
          </c:cat>
          <c:val>
            <c:numRef>
              <c:f>'[2017-13-14 výsledky - celkové.xlsx]popis souboru detail'!$W$179:$AC$179</c:f>
              <c:numCache>
                <c:formatCode>###0.0%</c:formatCode>
                <c:ptCount val="7"/>
                <c:pt idx="0">
                  <c:v>0.16687883947868984</c:v>
                </c:pt>
                <c:pt idx="1">
                  <c:v>0.12593563803893715</c:v>
                </c:pt>
                <c:pt idx="2">
                  <c:v>0.1893915439933426</c:v>
                </c:pt>
                <c:pt idx="3">
                  <c:v>0.14872461111752255</c:v>
                </c:pt>
                <c:pt idx="4">
                  <c:v>0.22523525311965722</c:v>
                </c:pt>
                <c:pt idx="5">
                  <c:v>0.10061659190888063</c:v>
                </c:pt>
                <c:pt idx="6">
                  <c:v>0.16632092926946554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8F3-4C35-BA83-272C38E2088D}"/>
            </c:ext>
          </c:extLst>
        </c:ser>
        <c:ser>
          <c:idx val="3"/>
          <c:order val="3"/>
          <c:tx>
            <c:strRef>
              <c:f>'[2017-13-14 výsledky - celkové.xlsx]popis souboru detail'!$V$180</c:f>
              <c:strCache>
                <c:ptCount val="1"/>
                <c:pt idx="0">
                  <c:v>stejně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detail'!$W$176:$AC$176</c:f>
              <c:strCache>
                <c:ptCount val="7"/>
                <c:pt idx="0">
                  <c:v>Děčín</c:v>
                </c:pt>
                <c:pt idx="1">
                  <c:v>Chomutov</c:v>
                </c:pt>
                <c:pt idx="2">
                  <c:v>Litoměřice</c:v>
                </c:pt>
                <c:pt idx="3">
                  <c:v>Louny</c:v>
                </c:pt>
                <c:pt idx="4">
                  <c:v>Most</c:v>
                </c:pt>
                <c:pt idx="5">
                  <c:v>Teplice</c:v>
                </c:pt>
                <c:pt idx="6">
                  <c:v>Ústí nad Labem</c:v>
                </c:pt>
              </c:strCache>
            </c:strRef>
          </c:cat>
          <c:val>
            <c:numRef>
              <c:f>'[2017-13-14 výsledky - celkové.xlsx]popis souboru detail'!$W$180:$AC$180</c:f>
              <c:numCache>
                <c:formatCode>###0.0%</c:formatCode>
                <c:ptCount val="7"/>
                <c:pt idx="0">
                  <c:v>0.41367016685159419</c:v>
                </c:pt>
                <c:pt idx="1">
                  <c:v>0.43838313311068478</c:v>
                </c:pt>
                <c:pt idx="2">
                  <c:v>0.43952500480469858</c:v>
                </c:pt>
                <c:pt idx="3">
                  <c:v>0.40555709680715973</c:v>
                </c:pt>
                <c:pt idx="4">
                  <c:v>0.3659563059685651</c:v>
                </c:pt>
                <c:pt idx="5">
                  <c:v>0.42200838734106677</c:v>
                </c:pt>
                <c:pt idx="6">
                  <c:v>0.42261228482944913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28F3-4C35-BA83-272C38E2088D}"/>
            </c:ext>
          </c:extLst>
        </c:ser>
        <c:ser>
          <c:idx val="4"/>
          <c:order val="4"/>
          <c:tx>
            <c:strRef>
              <c:f>'[2017-13-14 výsledky - celkové.xlsx]popis souboru detail'!$V$181</c:f>
              <c:strCache>
                <c:ptCount val="1"/>
                <c:pt idx="0">
                  <c:v>trochu více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detail'!$W$176:$AC$176</c:f>
              <c:strCache>
                <c:ptCount val="7"/>
                <c:pt idx="0">
                  <c:v>Děčín</c:v>
                </c:pt>
                <c:pt idx="1">
                  <c:v>Chomutov</c:v>
                </c:pt>
                <c:pt idx="2">
                  <c:v>Litoměřice</c:v>
                </c:pt>
                <c:pt idx="3">
                  <c:v>Louny</c:v>
                </c:pt>
                <c:pt idx="4">
                  <c:v>Most</c:v>
                </c:pt>
                <c:pt idx="5">
                  <c:v>Teplice</c:v>
                </c:pt>
                <c:pt idx="6">
                  <c:v>Ústí nad Labem</c:v>
                </c:pt>
              </c:strCache>
            </c:strRef>
          </c:cat>
          <c:val>
            <c:numRef>
              <c:f>'[2017-13-14 výsledky - celkové.xlsx]popis souboru detail'!$W$181:$AC$181</c:f>
              <c:numCache>
                <c:formatCode>###0.0%</c:formatCode>
                <c:ptCount val="7"/>
                <c:pt idx="0">
                  <c:v>0.17465660738334277</c:v>
                </c:pt>
                <c:pt idx="1">
                  <c:v>0.18674319121593327</c:v>
                </c:pt>
                <c:pt idx="2">
                  <c:v>0.15253003818501248</c:v>
                </c:pt>
                <c:pt idx="3">
                  <c:v>0.20812998033122412</c:v>
                </c:pt>
                <c:pt idx="4">
                  <c:v>0.14614359472813152</c:v>
                </c:pt>
                <c:pt idx="5">
                  <c:v>0.21020698385994627</c:v>
                </c:pt>
                <c:pt idx="6">
                  <c:v>0.20648185833269675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28F3-4C35-BA83-272C38E2088D}"/>
            </c:ext>
          </c:extLst>
        </c:ser>
        <c:ser>
          <c:idx val="5"/>
          <c:order val="5"/>
          <c:tx>
            <c:strRef>
              <c:f>'[2017-13-14 výsledky - celkové.xlsx]popis souboru detail'!$V$182</c:f>
              <c:strCache>
                <c:ptCount val="1"/>
                <c:pt idx="0">
                  <c:v>více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detail'!$W$176:$AC$176</c:f>
              <c:strCache>
                <c:ptCount val="7"/>
                <c:pt idx="0">
                  <c:v>Děčín</c:v>
                </c:pt>
                <c:pt idx="1">
                  <c:v>Chomutov</c:v>
                </c:pt>
                <c:pt idx="2">
                  <c:v>Litoměřice</c:v>
                </c:pt>
                <c:pt idx="3">
                  <c:v>Louny</c:v>
                </c:pt>
                <c:pt idx="4">
                  <c:v>Most</c:v>
                </c:pt>
                <c:pt idx="5">
                  <c:v>Teplice</c:v>
                </c:pt>
                <c:pt idx="6">
                  <c:v>Ústí nad Labem</c:v>
                </c:pt>
              </c:strCache>
            </c:strRef>
          </c:cat>
          <c:val>
            <c:numRef>
              <c:f>'[2017-13-14 výsledky - celkové.xlsx]popis souboru detail'!$W$182:$AC$182</c:f>
              <c:numCache>
                <c:formatCode>###0.0%</c:formatCode>
                <c:ptCount val="7"/>
                <c:pt idx="0">
                  <c:v>3.7755891120004055E-2</c:v>
                </c:pt>
                <c:pt idx="1">
                  <c:v>3.3380297157621037E-2</c:v>
                </c:pt>
                <c:pt idx="2">
                  <c:v>7.8953351593607737E-2</c:v>
                </c:pt>
                <c:pt idx="3">
                  <c:v>0.1557721395403743</c:v>
                </c:pt>
                <c:pt idx="4">
                  <c:v>0.10564904488996932</c:v>
                </c:pt>
                <c:pt idx="5">
                  <c:v>0.12206340305927121</c:v>
                </c:pt>
                <c:pt idx="6">
                  <c:v>5.2038461939856041E-2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28F3-4C35-BA83-272C38E2088D}"/>
            </c:ext>
          </c:extLst>
        </c:ser>
        <c:ser>
          <c:idx val="6"/>
          <c:order val="6"/>
          <c:tx>
            <c:strRef>
              <c:f>'[2017-13-14 výsledky - celkové.xlsx]popis souboru detail'!$V$183</c:f>
              <c:strCache>
                <c:ptCount val="1"/>
                <c:pt idx="0">
                  <c:v>mnohem více</c:v>
                </c:pt>
              </c:strCache>
            </c:strRef>
          </c:tx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detail'!$W$176:$AC$176</c:f>
              <c:strCache>
                <c:ptCount val="7"/>
                <c:pt idx="0">
                  <c:v>Děčín</c:v>
                </c:pt>
                <c:pt idx="1">
                  <c:v>Chomutov</c:v>
                </c:pt>
                <c:pt idx="2">
                  <c:v>Litoměřice</c:v>
                </c:pt>
                <c:pt idx="3">
                  <c:v>Louny</c:v>
                </c:pt>
                <c:pt idx="4">
                  <c:v>Most</c:v>
                </c:pt>
                <c:pt idx="5">
                  <c:v>Teplice</c:v>
                </c:pt>
                <c:pt idx="6">
                  <c:v>Ústí nad Labem</c:v>
                </c:pt>
              </c:strCache>
            </c:strRef>
          </c:cat>
          <c:val>
            <c:numRef>
              <c:f>'[2017-13-14 výsledky - celkové.xlsx]popis souboru detail'!$W$183:$AC$183</c:f>
              <c:numCache>
                <c:formatCode>###0.0%</c:formatCode>
                <c:ptCount val="7"/>
                <c:pt idx="0">
                  <c:v>5.2744952727679623E-2</c:v>
                </c:pt>
                <c:pt idx="1">
                  <c:v>3.9502870018223835E-2</c:v>
                </c:pt>
                <c:pt idx="2">
                  <c:v>3.7441952846512985E-2</c:v>
                </c:pt>
                <c:pt idx="3">
                  <c:v>2.6686416031429933E-2</c:v>
                </c:pt>
                <c:pt idx="4">
                  <c:v>4.3122697645925231E-2</c:v>
                </c:pt>
                <c:pt idx="5">
                  <c:v>2.4565063927441951E-2</c:v>
                </c:pt>
                <c:pt idx="6">
                  <c:v>2.1683385011935209E-2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28F3-4C35-BA83-272C38E2088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95275480"/>
        <c:axId val="395269600"/>
      </c:barChart>
      <c:catAx>
        <c:axId val="3952754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69600"/>
        <c:crosses val="autoZero"/>
        <c:auto val="1"/>
        <c:lblAlgn val="ctr"/>
        <c:lblOffset val="100"/>
        <c:noMultiLvlLbl val="0"/>
      </c:catAx>
      <c:valAx>
        <c:axId val="39526960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754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celkové.xlsx]útrata'!$X$24</c:f>
              <c:strCache>
                <c:ptCount val="1"/>
                <c:pt idx="0">
                  <c:v>SOU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celkové.xlsx]útrata'!$P$25:$P$38</c:f>
              <c:strCache>
                <c:ptCount val="14"/>
                <c:pt idx="0">
                  <c:v>jídlo a nealko</c:v>
                </c:pt>
                <c:pt idx="1">
                  <c:v>spořím si</c:v>
                </c:pt>
                <c:pt idx="2">
                  <c:v>telefon a elektroniku</c:v>
                </c:pt>
                <c:pt idx="3">
                  <c:v>sport</c:v>
                </c:pt>
                <c:pt idx="4">
                  <c:v>kino, koncerty a vstupy</c:v>
                </c:pt>
                <c:pt idx="5">
                  <c:v>jiné věci a aktivity</c:v>
                </c:pt>
                <c:pt idx="6">
                  <c:v>alkohol</c:v>
                </c:pt>
                <c:pt idx="7">
                  <c:v>jiné koníčky</c:v>
                </c:pt>
                <c:pt idx="8">
                  <c:v>nákup her, herního času</c:v>
                </c:pt>
                <c:pt idx="9">
                  <c:v>cigarety</c:v>
                </c:pt>
                <c:pt idx="10">
                  <c:v>sladkosti</c:v>
                </c:pt>
                <c:pt idx="11">
                  <c:v>energy drinky</c:v>
                </c:pt>
                <c:pt idx="12">
                  <c:v>sázky (v hrách o peníze)</c:v>
                </c:pt>
                <c:pt idx="13">
                  <c:v>jiné drogy</c:v>
                </c:pt>
              </c:strCache>
            </c:strRef>
          </c:cat>
          <c:val>
            <c:numRef>
              <c:f>'[2017-13-14 výsledky - celkové.xlsx]útrata'!$X$25:$X$38</c:f>
              <c:numCache>
                <c:formatCode>###0</c:formatCode>
                <c:ptCount val="14"/>
                <c:pt idx="0">
                  <c:v>368.68054425594261</c:v>
                </c:pt>
                <c:pt idx="1">
                  <c:v>234.70848778523859</c:v>
                </c:pt>
                <c:pt idx="2">
                  <c:v>274.83232821764642</c:v>
                </c:pt>
                <c:pt idx="3">
                  <c:v>191.75304415639343</c:v>
                </c:pt>
                <c:pt idx="4">
                  <c:v>177.25380688892886</c:v>
                </c:pt>
                <c:pt idx="5">
                  <c:v>130.74726366441763</c:v>
                </c:pt>
                <c:pt idx="6">
                  <c:v>172.64135855253915</c:v>
                </c:pt>
                <c:pt idx="7">
                  <c:v>129.54653668362371</c:v>
                </c:pt>
                <c:pt idx="8">
                  <c:v>139.71266669224067</c:v>
                </c:pt>
                <c:pt idx="9">
                  <c:v>179.75196181742709</c:v>
                </c:pt>
                <c:pt idx="10">
                  <c:v>87.313856718724963</c:v>
                </c:pt>
                <c:pt idx="11">
                  <c:v>81.191450826482779</c:v>
                </c:pt>
                <c:pt idx="12">
                  <c:v>45.549022110401729</c:v>
                </c:pt>
                <c:pt idx="13">
                  <c:v>48.48385410247225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8B7F-47C1-B5E0-FD5818896B38}"/>
            </c:ext>
          </c:extLst>
        </c:ser>
        <c:ser>
          <c:idx val="1"/>
          <c:order val="1"/>
          <c:tx>
            <c:strRef>
              <c:f>'[2017-13-14 výsledky - celkové.xlsx]útrata'!$Y$24</c:f>
              <c:strCache>
                <c:ptCount val="1"/>
                <c:pt idx="0">
                  <c:v>SOŠ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celkové.xlsx]útrata'!$P$25:$P$38</c:f>
              <c:strCache>
                <c:ptCount val="14"/>
                <c:pt idx="0">
                  <c:v>jídlo a nealko</c:v>
                </c:pt>
                <c:pt idx="1">
                  <c:v>spořím si</c:v>
                </c:pt>
                <c:pt idx="2">
                  <c:v>telefon a elektroniku</c:v>
                </c:pt>
                <c:pt idx="3">
                  <c:v>sport</c:v>
                </c:pt>
                <c:pt idx="4">
                  <c:v>kino, koncerty a vstupy</c:v>
                </c:pt>
                <c:pt idx="5">
                  <c:v>jiné věci a aktivity</c:v>
                </c:pt>
                <c:pt idx="6">
                  <c:v>alkohol</c:v>
                </c:pt>
                <c:pt idx="7">
                  <c:v>jiné koníčky</c:v>
                </c:pt>
                <c:pt idx="8">
                  <c:v>nákup her, herního času</c:v>
                </c:pt>
                <c:pt idx="9">
                  <c:v>cigarety</c:v>
                </c:pt>
                <c:pt idx="10">
                  <c:v>sladkosti</c:v>
                </c:pt>
                <c:pt idx="11">
                  <c:v>energy drinky</c:v>
                </c:pt>
                <c:pt idx="12">
                  <c:v>sázky (v hrách o peníze)</c:v>
                </c:pt>
                <c:pt idx="13">
                  <c:v>jiné drogy</c:v>
                </c:pt>
              </c:strCache>
            </c:strRef>
          </c:cat>
          <c:val>
            <c:numRef>
              <c:f>'[2017-13-14 výsledky - celkové.xlsx]útrata'!$Y$25:$Y$38</c:f>
              <c:numCache>
                <c:formatCode>###0</c:formatCode>
                <c:ptCount val="14"/>
                <c:pt idx="0">
                  <c:v>411.58582787717029</c:v>
                </c:pt>
                <c:pt idx="1">
                  <c:v>327.0182717036684</c:v>
                </c:pt>
                <c:pt idx="2">
                  <c:v>217.36657783902538</c:v>
                </c:pt>
                <c:pt idx="3">
                  <c:v>185.64241732472402</c:v>
                </c:pt>
                <c:pt idx="4">
                  <c:v>196.82752947585607</c:v>
                </c:pt>
                <c:pt idx="5">
                  <c:v>170.81714655608221</c:v>
                </c:pt>
                <c:pt idx="6">
                  <c:v>146.1650857156155</c:v>
                </c:pt>
                <c:pt idx="7">
                  <c:v>165.79349801841522</c:v>
                </c:pt>
                <c:pt idx="8">
                  <c:v>174.67652682238142</c:v>
                </c:pt>
                <c:pt idx="9">
                  <c:v>105.23542146255113</c:v>
                </c:pt>
                <c:pt idx="10">
                  <c:v>97.596464219238356</c:v>
                </c:pt>
                <c:pt idx="11">
                  <c:v>57.047667923700317</c:v>
                </c:pt>
                <c:pt idx="12">
                  <c:v>23.381852317321783</c:v>
                </c:pt>
                <c:pt idx="13">
                  <c:v>19.773496037550139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8B7F-47C1-B5E0-FD5818896B38}"/>
            </c:ext>
          </c:extLst>
        </c:ser>
        <c:ser>
          <c:idx val="2"/>
          <c:order val="2"/>
          <c:tx>
            <c:strRef>
              <c:f>'[2017-13-14 výsledky - celkové.xlsx]útrata'!$Z$24</c:f>
              <c:strCache>
                <c:ptCount val="1"/>
                <c:pt idx="0">
                  <c:v>gymnázium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celkové.xlsx]útrata'!$P$25:$P$38</c:f>
              <c:strCache>
                <c:ptCount val="14"/>
                <c:pt idx="0">
                  <c:v>jídlo a nealko</c:v>
                </c:pt>
                <c:pt idx="1">
                  <c:v>spořím si</c:v>
                </c:pt>
                <c:pt idx="2">
                  <c:v>telefon a elektroniku</c:v>
                </c:pt>
                <c:pt idx="3">
                  <c:v>sport</c:v>
                </c:pt>
                <c:pt idx="4">
                  <c:v>kino, koncerty a vstupy</c:v>
                </c:pt>
                <c:pt idx="5">
                  <c:v>jiné věci a aktivity</c:v>
                </c:pt>
                <c:pt idx="6">
                  <c:v>alkohol</c:v>
                </c:pt>
                <c:pt idx="7">
                  <c:v>jiné koníčky</c:v>
                </c:pt>
                <c:pt idx="8">
                  <c:v>nákup her, herního času</c:v>
                </c:pt>
                <c:pt idx="9">
                  <c:v>cigarety</c:v>
                </c:pt>
                <c:pt idx="10">
                  <c:v>sladkosti</c:v>
                </c:pt>
                <c:pt idx="11">
                  <c:v>energy drinky</c:v>
                </c:pt>
                <c:pt idx="12">
                  <c:v>sázky (v hrách o peníze)</c:v>
                </c:pt>
                <c:pt idx="13">
                  <c:v>jiné drogy</c:v>
                </c:pt>
              </c:strCache>
            </c:strRef>
          </c:cat>
          <c:val>
            <c:numRef>
              <c:f>'[2017-13-14 výsledky - celkové.xlsx]útrata'!$Z$25:$Z$38</c:f>
              <c:numCache>
                <c:formatCode>###0</c:formatCode>
                <c:ptCount val="14"/>
                <c:pt idx="0">
                  <c:v>361.93484005550158</c:v>
                </c:pt>
                <c:pt idx="1">
                  <c:v>390.52821826623494</c:v>
                </c:pt>
                <c:pt idx="2">
                  <c:v>172.40853458569396</c:v>
                </c:pt>
                <c:pt idx="3">
                  <c:v>234.59759069258271</c:v>
                </c:pt>
                <c:pt idx="4">
                  <c:v>215.54323819129644</c:v>
                </c:pt>
                <c:pt idx="5">
                  <c:v>179.80611459416838</c:v>
                </c:pt>
                <c:pt idx="6">
                  <c:v>157.4678800659583</c:v>
                </c:pt>
                <c:pt idx="7">
                  <c:v>157.01770343490833</c:v>
                </c:pt>
                <c:pt idx="8">
                  <c:v>99.877492314699438</c:v>
                </c:pt>
                <c:pt idx="9">
                  <c:v>34.750679450770392</c:v>
                </c:pt>
                <c:pt idx="10">
                  <c:v>82.074661522732299</c:v>
                </c:pt>
                <c:pt idx="11">
                  <c:v>14.422811933400935</c:v>
                </c:pt>
                <c:pt idx="12">
                  <c:v>20.281728831626339</c:v>
                </c:pt>
                <c:pt idx="13">
                  <c:v>12.111904447130852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8B7F-47C1-B5E0-FD5818896B38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568280272"/>
        <c:axId val="568279488"/>
      </c:barChart>
      <c:catAx>
        <c:axId val="5682802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8279488"/>
        <c:crosses val="autoZero"/>
        <c:auto val="1"/>
        <c:lblAlgn val="ctr"/>
        <c:lblOffset val="100"/>
        <c:noMultiLvlLbl val="0"/>
      </c:catAx>
      <c:valAx>
        <c:axId val="56827948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828027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900"/>
      </a:pPr>
      <a:endParaRPr lang="cs-CZ"/>
    </a:p>
  </c:txPr>
  <c:externalData r:id="rId3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celkové.xlsx]útrata'!$R$24</c:f>
              <c:strCache>
                <c:ptCount val="1"/>
                <c:pt idx="0">
                  <c:v>muž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celkové.xlsx]útrata'!$P$25:$P$38</c:f>
              <c:strCache>
                <c:ptCount val="14"/>
                <c:pt idx="0">
                  <c:v>jídlo a nealko</c:v>
                </c:pt>
                <c:pt idx="1">
                  <c:v>spořím si</c:v>
                </c:pt>
                <c:pt idx="2">
                  <c:v>telefon a elektroniku</c:v>
                </c:pt>
                <c:pt idx="3">
                  <c:v>sport</c:v>
                </c:pt>
                <c:pt idx="4">
                  <c:v>kino, koncerty a vstupy</c:v>
                </c:pt>
                <c:pt idx="5">
                  <c:v>jiné věci a aktivity</c:v>
                </c:pt>
                <c:pt idx="6">
                  <c:v>alkohol</c:v>
                </c:pt>
                <c:pt idx="7">
                  <c:v>jiné koníčky</c:v>
                </c:pt>
                <c:pt idx="8">
                  <c:v>nákup her, herního času</c:v>
                </c:pt>
                <c:pt idx="9">
                  <c:v>cigarety</c:v>
                </c:pt>
                <c:pt idx="10">
                  <c:v>sladkosti</c:v>
                </c:pt>
                <c:pt idx="11">
                  <c:v>energy drinky</c:v>
                </c:pt>
                <c:pt idx="12">
                  <c:v>sázky (v hrách o peníze)</c:v>
                </c:pt>
                <c:pt idx="13">
                  <c:v>jiné drogy</c:v>
                </c:pt>
              </c:strCache>
            </c:strRef>
          </c:cat>
          <c:val>
            <c:numRef>
              <c:f>'[2017-13-14 výsledky - celkové.xlsx]útrata'!$R$25:$R$38</c:f>
              <c:numCache>
                <c:formatCode>###0</c:formatCode>
                <c:ptCount val="14"/>
                <c:pt idx="0">
                  <c:v>352.41309981912377</c:v>
                </c:pt>
                <c:pt idx="1">
                  <c:v>331.11132047513252</c:v>
                </c:pt>
                <c:pt idx="2">
                  <c:v>214.50182921564937</c:v>
                </c:pt>
                <c:pt idx="3">
                  <c:v>243.59683468222499</c:v>
                </c:pt>
                <c:pt idx="4">
                  <c:v>178.09784878591799</c:v>
                </c:pt>
                <c:pt idx="5">
                  <c:v>142.50754746002883</c:v>
                </c:pt>
                <c:pt idx="6">
                  <c:v>200.62153776245162</c:v>
                </c:pt>
                <c:pt idx="7">
                  <c:v>164.74642616403469</c:v>
                </c:pt>
                <c:pt idx="8">
                  <c:v>226.42555562894739</c:v>
                </c:pt>
                <c:pt idx="9">
                  <c:v>126.18839867739598</c:v>
                </c:pt>
                <c:pt idx="10">
                  <c:v>82.023657638292292</c:v>
                </c:pt>
                <c:pt idx="11">
                  <c:v>75.705321587922953</c:v>
                </c:pt>
                <c:pt idx="12">
                  <c:v>47.919646780170915</c:v>
                </c:pt>
                <c:pt idx="13">
                  <c:v>42.231973709929342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DE24-4C48-98A0-A1F4576BDE36}"/>
            </c:ext>
          </c:extLst>
        </c:ser>
        <c:ser>
          <c:idx val="1"/>
          <c:order val="1"/>
          <c:tx>
            <c:strRef>
              <c:f>'[2017-13-14 výsledky - celkové.xlsx]útrata'!$S$24</c:f>
              <c:strCache>
                <c:ptCount val="1"/>
                <c:pt idx="0">
                  <c:v>žena</c:v>
                </c:pt>
              </c:strCache>
            </c:strRef>
          </c:tx>
          <c:spPr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celkové.xlsx]útrata'!$P$25:$P$38</c:f>
              <c:strCache>
                <c:ptCount val="14"/>
                <c:pt idx="0">
                  <c:v>jídlo a nealko</c:v>
                </c:pt>
                <c:pt idx="1">
                  <c:v>spořím si</c:v>
                </c:pt>
                <c:pt idx="2">
                  <c:v>telefon a elektroniku</c:v>
                </c:pt>
                <c:pt idx="3">
                  <c:v>sport</c:v>
                </c:pt>
                <c:pt idx="4">
                  <c:v>kino, koncerty a vstupy</c:v>
                </c:pt>
                <c:pt idx="5">
                  <c:v>jiné věci a aktivity</c:v>
                </c:pt>
                <c:pt idx="6">
                  <c:v>alkohol</c:v>
                </c:pt>
                <c:pt idx="7">
                  <c:v>jiné koníčky</c:v>
                </c:pt>
                <c:pt idx="8">
                  <c:v>nákup her, herního času</c:v>
                </c:pt>
                <c:pt idx="9">
                  <c:v>cigarety</c:v>
                </c:pt>
                <c:pt idx="10">
                  <c:v>sladkosti</c:v>
                </c:pt>
                <c:pt idx="11">
                  <c:v>energy drinky</c:v>
                </c:pt>
                <c:pt idx="12">
                  <c:v>sázky (v hrách o peníze)</c:v>
                </c:pt>
                <c:pt idx="13">
                  <c:v>jiné drogy</c:v>
                </c:pt>
              </c:strCache>
            </c:strRef>
          </c:cat>
          <c:val>
            <c:numRef>
              <c:f>'[2017-13-14 výsledky - celkové.xlsx]útrata'!$S$25:$S$38</c:f>
              <c:numCache>
                <c:formatCode>###0</c:formatCode>
                <c:ptCount val="14"/>
                <c:pt idx="0">
                  <c:v>430.57712401274932</c:v>
                </c:pt>
                <c:pt idx="1">
                  <c:v>293.26858324642461</c:v>
                </c:pt>
                <c:pt idx="2">
                  <c:v>235.4536380054916</c:v>
                </c:pt>
                <c:pt idx="3">
                  <c:v>145.2038473035648</c:v>
                </c:pt>
                <c:pt idx="4">
                  <c:v>214.23923067976369</c:v>
                </c:pt>
                <c:pt idx="5">
                  <c:v>182.74999606400837</c:v>
                </c:pt>
                <c:pt idx="6">
                  <c:v>105.73199118030209</c:v>
                </c:pt>
                <c:pt idx="7">
                  <c:v>141.04415872651492</c:v>
                </c:pt>
                <c:pt idx="8">
                  <c:v>63.449114710124789</c:v>
                </c:pt>
                <c:pt idx="9">
                  <c:v>95.641990320356413</c:v>
                </c:pt>
                <c:pt idx="10">
                  <c:v>102.08303876728777</c:v>
                </c:pt>
                <c:pt idx="11">
                  <c:v>31.586097746242327</c:v>
                </c:pt>
                <c:pt idx="12">
                  <c:v>7.5360993715697528</c:v>
                </c:pt>
                <c:pt idx="13">
                  <c:v>8.250622847849078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DE24-4C48-98A0-A1F4576BDE3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579819712"/>
        <c:axId val="579821280"/>
      </c:barChart>
      <c:catAx>
        <c:axId val="5798197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9821280"/>
        <c:crosses val="autoZero"/>
        <c:auto val="1"/>
        <c:lblAlgn val="ctr"/>
        <c:lblOffset val="100"/>
        <c:noMultiLvlLbl val="0"/>
      </c:catAx>
      <c:valAx>
        <c:axId val="5798212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981971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cs-CZ"/>
    </a:p>
  </c:txPr>
  <c:externalData r:id="rId4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strRef>
          <c:f>'[2017-13-14 výsledky - celkové.xlsx]volnočasové aktivity'!$P$2</c:f>
          <c:strCache>
            <c:ptCount val="1"/>
            <c:pt idx="0">
              <c:v>Jak často (pokud vůbec) se věnujete následujícím činnostem?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>
        <c:manualLayout>
          <c:layoutTarget val="inner"/>
          <c:xMode val="edge"/>
          <c:yMode val="edge"/>
          <c:x val="0.12952120193608893"/>
          <c:y val="9.0882417807463881E-2"/>
          <c:w val="0.85289286680891507"/>
          <c:h val="0.4311610210391697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'[2017-13-14 výsledky - celkové.xlsx]volnočasové aktivity'!$S$4</c:f>
              <c:strCache>
                <c:ptCount val="1"/>
                <c:pt idx="0">
                  <c:v>párkrát za rok</c:v>
                </c:pt>
              </c:strCache>
            </c:strRef>
          </c:tx>
          <c:spPr>
            <a:solidFill>
              <a:schemeClr val="accent2">
                <a:tint val="58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celkové.xlsx]volnočasové aktivity'!$P$5:$P$16</c:f>
              <c:strCache>
                <c:ptCount val="12"/>
                <c:pt idx="0">
                  <c:v>Chatuji s kamarády pomocí internetu</c:v>
                </c:pt>
                <c:pt idx="1">
                  <c:v>Surfuji na internetu (hry, muzika aj.)</c:v>
                </c:pt>
                <c:pt idx="2">
                  <c:v>Chodím s přáteli do nákupních center, po ulici, do parku atd. jen tak pro zábavu</c:v>
                </c:pt>
                <c:pt idx="3">
                  <c:v>Sportuji sám nebo s přáteli (jízda na kole, fotbal atd.)</c:v>
                </c:pt>
                <c:pt idx="4">
                  <c:v>Hraji počítačové hry (nebo hry na mobilu apod.)</c:v>
                </c:pt>
                <c:pt idx="5">
                  <c:v>Vytvářím/spravuji si profil(y) na sociálních sítích</c:v>
                </c:pt>
                <c:pt idx="6">
                  <c:v>Čtu pro zábavu knihy (nepočítej školní učebnice)</c:v>
                </c:pt>
                <c:pt idx="7">
                  <c:v>Účastním se organizovaných sportovních aktivit</c:v>
                </c:pt>
                <c:pt idx="8">
                  <c:v>Jiné koníčky (hra na hudební nástroj, zpěv, kreslení, psaní)</c:v>
                </c:pt>
                <c:pt idx="9">
                  <c:v>Hledám si nové kamarády na internetu</c:v>
                </c:pt>
                <c:pt idx="10">
                  <c:v>Chodím do programů nebo klubů pro mládež</c:v>
                </c:pt>
                <c:pt idx="11">
                  <c:v>Hraji na automatech (takových, kde se dají vyhrát peníze)</c:v>
                </c:pt>
              </c:strCache>
            </c:strRef>
          </c:cat>
          <c:val>
            <c:numRef>
              <c:f>'[2017-13-14 výsledky - celkové.xlsx]volnočasové aktivity'!$S$5:$S$16</c:f>
              <c:numCache>
                <c:formatCode>###0.0%</c:formatCode>
                <c:ptCount val="12"/>
                <c:pt idx="0">
                  <c:v>3.1732749523155308E-2</c:v>
                </c:pt>
                <c:pt idx="1">
                  <c:v>3.2013354067459546E-2</c:v>
                </c:pt>
                <c:pt idx="2">
                  <c:v>0.15295962672084976</c:v>
                </c:pt>
                <c:pt idx="3">
                  <c:v>0.21416840076935847</c:v>
                </c:pt>
                <c:pt idx="4">
                  <c:v>0.16958457483007053</c:v>
                </c:pt>
                <c:pt idx="5">
                  <c:v>0.30875286886087794</c:v>
                </c:pt>
                <c:pt idx="6">
                  <c:v>0.23023971012123001</c:v>
                </c:pt>
                <c:pt idx="7">
                  <c:v>0.3058776788508869</c:v>
                </c:pt>
                <c:pt idx="8">
                  <c:v>0.1309233855284021</c:v>
                </c:pt>
                <c:pt idx="9">
                  <c:v>0.20992707325604687</c:v>
                </c:pt>
                <c:pt idx="10">
                  <c:v>0.11772963354175753</c:v>
                </c:pt>
                <c:pt idx="11">
                  <c:v>2.9343413470160017E-2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2D0-4942-B730-5D272051B04A}"/>
            </c:ext>
          </c:extLst>
        </c:ser>
        <c:ser>
          <c:idx val="1"/>
          <c:order val="1"/>
          <c:tx>
            <c:strRef>
              <c:f>'[2017-13-14 výsledky - celkové.xlsx]volnočasové aktivity'!$T$4</c:f>
              <c:strCache>
                <c:ptCount val="1"/>
                <c:pt idx="0">
                  <c:v>jednou či dvakrát za měsíc</c:v>
                </c:pt>
              </c:strCache>
            </c:strRef>
          </c:tx>
          <c:spPr>
            <a:solidFill>
              <a:schemeClr val="accent2">
                <a:tint val="86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celkové.xlsx]volnočasové aktivity'!$P$5:$P$16</c:f>
              <c:strCache>
                <c:ptCount val="12"/>
                <c:pt idx="0">
                  <c:v>Chatuji s kamarády pomocí internetu</c:v>
                </c:pt>
                <c:pt idx="1">
                  <c:v>Surfuji na internetu (hry, muzika aj.)</c:v>
                </c:pt>
                <c:pt idx="2">
                  <c:v>Chodím s přáteli do nákupních center, po ulici, do parku atd. jen tak pro zábavu</c:v>
                </c:pt>
                <c:pt idx="3">
                  <c:v>Sportuji sám nebo s přáteli (jízda na kole, fotbal atd.)</c:v>
                </c:pt>
                <c:pt idx="4">
                  <c:v>Hraji počítačové hry (nebo hry na mobilu apod.)</c:v>
                </c:pt>
                <c:pt idx="5">
                  <c:v>Vytvářím/spravuji si profil(y) na sociálních sítích</c:v>
                </c:pt>
                <c:pt idx="6">
                  <c:v>Čtu pro zábavu knihy (nepočítej školní učebnice)</c:v>
                </c:pt>
                <c:pt idx="7">
                  <c:v>Účastním se organizovaných sportovních aktivit</c:v>
                </c:pt>
                <c:pt idx="8">
                  <c:v>Jiné koníčky (hra na hudební nástroj, zpěv, kreslení, psaní)</c:v>
                </c:pt>
                <c:pt idx="9">
                  <c:v>Hledám si nové kamarády na internetu</c:v>
                </c:pt>
                <c:pt idx="10">
                  <c:v>Chodím do programů nebo klubů pro mládež</c:v>
                </c:pt>
                <c:pt idx="11">
                  <c:v>Hraji na automatech (takových, kde se dají vyhrát peníze)</c:v>
                </c:pt>
              </c:strCache>
            </c:strRef>
          </c:cat>
          <c:val>
            <c:numRef>
              <c:f>'[2017-13-14 výsledky - celkové.xlsx]volnočasové aktivity'!$T$5:$T$16</c:f>
              <c:numCache>
                <c:formatCode>###0.0%</c:formatCode>
                <c:ptCount val="12"/>
                <c:pt idx="0">
                  <c:v>3.0799337815701381E-2</c:v>
                </c:pt>
                <c:pt idx="1">
                  <c:v>4.7890894385715421E-2</c:v>
                </c:pt>
                <c:pt idx="2">
                  <c:v>0.22614540185893406</c:v>
                </c:pt>
                <c:pt idx="3">
                  <c:v>0.17819682523444516</c:v>
                </c:pt>
                <c:pt idx="4">
                  <c:v>0.10430878324598376</c:v>
                </c:pt>
                <c:pt idx="5">
                  <c:v>0.11717914239497798</c:v>
                </c:pt>
                <c:pt idx="6">
                  <c:v>0.20171633377438017</c:v>
                </c:pt>
                <c:pt idx="7">
                  <c:v>0.11017606932862323</c:v>
                </c:pt>
                <c:pt idx="8">
                  <c:v>0.13053751849167414</c:v>
                </c:pt>
                <c:pt idx="9">
                  <c:v>9.8395054649341715E-2</c:v>
                </c:pt>
                <c:pt idx="10">
                  <c:v>6.5138485632769028E-2</c:v>
                </c:pt>
                <c:pt idx="11">
                  <c:v>3.8868624929937635E-3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52D0-4942-B730-5D272051B04A}"/>
            </c:ext>
          </c:extLst>
        </c:ser>
        <c:ser>
          <c:idx val="2"/>
          <c:order val="2"/>
          <c:tx>
            <c:strRef>
              <c:f>'[2017-13-14 výsledky - celkové.xlsx]volnočasové aktivity'!$U$4</c:f>
              <c:strCache>
                <c:ptCount val="1"/>
                <c:pt idx="0">
                  <c:v>aspoň jednou za týden</c:v>
                </c:pt>
              </c:strCache>
            </c:strRef>
          </c:tx>
          <c:spPr>
            <a:solidFill>
              <a:schemeClr val="accent2">
                <a:shade val="86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celkové.xlsx]volnočasové aktivity'!$P$5:$P$16</c:f>
              <c:strCache>
                <c:ptCount val="12"/>
                <c:pt idx="0">
                  <c:v>Chatuji s kamarády pomocí internetu</c:v>
                </c:pt>
                <c:pt idx="1">
                  <c:v>Surfuji na internetu (hry, muzika aj.)</c:v>
                </c:pt>
                <c:pt idx="2">
                  <c:v>Chodím s přáteli do nákupních center, po ulici, do parku atd. jen tak pro zábavu</c:v>
                </c:pt>
                <c:pt idx="3">
                  <c:v>Sportuji sám nebo s přáteli (jízda na kole, fotbal atd.)</c:v>
                </c:pt>
                <c:pt idx="4">
                  <c:v>Hraji počítačové hry (nebo hry na mobilu apod.)</c:v>
                </c:pt>
                <c:pt idx="5">
                  <c:v>Vytvářím/spravuji si profil(y) na sociálních sítích</c:v>
                </c:pt>
                <c:pt idx="6">
                  <c:v>Čtu pro zábavu knihy (nepočítej školní učebnice)</c:v>
                </c:pt>
                <c:pt idx="7">
                  <c:v>Účastním se organizovaných sportovních aktivit</c:v>
                </c:pt>
                <c:pt idx="8">
                  <c:v>Jiné koníčky (hra na hudební nástroj, zpěv, kreslení, psaní)</c:v>
                </c:pt>
                <c:pt idx="9">
                  <c:v>Hledám si nové kamarády na internetu</c:v>
                </c:pt>
                <c:pt idx="10">
                  <c:v>Chodím do programů nebo klubů pro mládež</c:v>
                </c:pt>
                <c:pt idx="11">
                  <c:v>Hraji na automatech (takových, kde se dají vyhrát peníze)</c:v>
                </c:pt>
              </c:strCache>
            </c:strRef>
          </c:cat>
          <c:val>
            <c:numRef>
              <c:f>'[2017-13-14 výsledky - celkové.xlsx]volnočasové aktivity'!$U$5:$U$16</c:f>
              <c:numCache>
                <c:formatCode>###0.0%</c:formatCode>
                <c:ptCount val="12"/>
                <c:pt idx="0">
                  <c:v>8.4603255074954392E-2</c:v>
                </c:pt>
                <c:pt idx="1">
                  <c:v>0.10798731906524131</c:v>
                </c:pt>
                <c:pt idx="2">
                  <c:v>0.33028276311840815</c:v>
                </c:pt>
                <c:pt idx="3">
                  <c:v>0.25842984071178499</c:v>
                </c:pt>
                <c:pt idx="4">
                  <c:v>0.22832258355850343</c:v>
                </c:pt>
                <c:pt idx="5">
                  <c:v>0.11124546003343636</c:v>
                </c:pt>
                <c:pt idx="6">
                  <c:v>0.11883791607427506</c:v>
                </c:pt>
                <c:pt idx="7">
                  <c:v>0.13167961574475801</c:v>
                </c:pt>
                <c:pt idx="8">
                  <c:v>0.16800326985527825</c:v>
                </c:pt>
                <c:pt idx="9">
                  <c:v>6.0935699816974366E-2</c:v>
                </c:pt>
                <c:pt idx="10">
                  <c:v>7.9589865177424543E-2</c:v>
                </c:pt>
                <c:pt idx="11">
                  <c:v>7.1827993501912164E-3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52D0-4942-B730-5D272051B04A}"/>
            </c:ext>
          </c:extLst>
        </c:ser>
        <c:ser>
          <c:idx val="3"/>
          <c:order val="3"/>
          <c:tx>
            <c:strRef>
              <c:f>'[2017-13-14 výsledky - celkové.xlsx]volnočasové aktivity'!$V$4</c:f>
              <c:strCache>
                <c:ptCount val="1"/>
                <c:pt idx="0">
                  <c:v>téměř denně</c:v>
                </c:pt>
              </c:strCache>
            </c:strRef>
          </c:tx>
          <c:spPr>
            <a:solidFill>
              <a:schemeClr val="accent2">
                <a:shade val="58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600" b="1" i="0" u="none" strike="noStrike" kern="1200" baseline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celkové.xlsx]volnočasové aktivity'!$P$5:$P$16</c:f>
              <c:strCache>
                <c:ptCount val="12"/>
                <c:pt idx="0">
                  <c:v>Chatuji s kamarády pomocí internetu</c:v>
                </c:pt>
                <c:pt idx="1">
                  <c:v>Surfuji na internetu (hry, muzika aj.)</c:v>
                </c:pt>
                <c:pt idx="2">
                  <c:v>Chodím s přáteli do nákupních center, po ulici, do parku atd. jen tak pro zábavu</c:v>
                </c:pt>
                <c:pt idx="3">
                  <c:v>Sportuji sám nebo s přáteli (jízda na kole, fotbal atd.)</c:v>
                </c:pt>
                <c:pt idx="4">
                  <c:v>Hraji počítačové hry (nebo hry na mobilu apod.)</c:v>
                </c:pt>
                <c:pt idx="5">
                  <c:v>Vytvářím/spravuji si profil(y) na sociálních sítích</c:v>
                </c:pt>
                <c:pt idx="6">
                  <c:v>Čtu pro zábavu knihy (nepočítej školní učebnice)</c:v>
                </c:pt>
                <c:pt idx="7">
                  <c:v>Účastním se organizovaných sportovních aktivit</c:v>
                </c:pt>
                <c:pt idx="8">
                  <c:v>Jiné koníčky (hra na hudební nástroj, zpěv, kreslení, psaní)</c:v>
                </c:pt>
                <c:pt idx="9">
                  <c:v>Hledám si nové kamarády na internetu</c:v>
                </c:pt>
                <c:pt idx="10">
                  <c:v>Chodím do programů nebo klubů pro mládež</c:v>
                </c:pt>
                <c:pt idx="11">
                  <c:v>Hraji na automatech (takových, kde se dají vyhrát peníze)</c:v>
                </c:pt>
              </c:strCache>
            </c:strRef>
          </c:cat>
          <c:val>
            <c:numRef>
              <c:f>'[2017-13-14 výsledky - celkové.xlsx]volnočasové aktivity'!$V$5:$V$16</c:f>
              <c:numCache>
                <c:formatCode>###0.0%</c:formatCode>
                <c:ptCount val="12"/>
                <c:pt idx="0">
                  <c:v>0.82977362504210139</c:v>
                </c:pt>
                <c:pt idx="1">
                  <c:v>0.78701304912526804</c:v>
                </c:pt>
                <c:pt idx="2">
                  <c:v>0.22104581963522271</c:v>
                </c:pt>
                <c:pt idx="3">
                  <c:v>0.2566050173049455</c:v>
                </c:pt>
                <c:pt idx="4">
                  <c:v>0.36383363741300689</c:v>
                </c:pt>
                <c:pt idx="5">
                  <c:v>0.12385406307495364</c:v>
                </c:pt>
                <c:pt idx="6">
                  <c:v>9.2910256570701094E-2</c:v>
                </c:pt>
                <c:pt idx="7">
                  <c:v>5.8709025275493293E-2</c:v>
                </c:pt>
                <c:pt idx="8">
                  <c:v>0.17555302428882308</c:v>
                </c:pt>
                <c:pt idx="9">
                  <c:v>6.0317427395837911E-2</c:v>
                </c:pt>
                <c:pt idx="10">
                  <c:v>2.3356086171592919E-2</c:v>
                </c:pt>
                <c:pt idx="11">
                  <c:v>5.7561079326374351E-3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52D0-4942-B730-5D272051B04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95272344"/>
        <c:axId val="395268424"/>
      </c:barChart>
      <c:catAx>
        <c:axId val="3952723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68424"/>
        <c:crosses val="autoZero"/>
        <c:auto val="1"/>
        <c:lblAlgn val="ctr"/>
        <c:lblOffset val="100"/>
        <c:noMultiLvlLbl val="0"/>
      </c:catAx>
      <c:valAx>
        <c:axId val="395268424"/>
        <c:scaling>
          <c:orientation val="minMax"/>
          <c:max val="1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##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7234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cs-CZ"/>
    </a:p>
  </c:txPr>
  <c:externalData r:id="rId3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autoTitleDeleted val="1"/>
    <c:plotArea>
      <c:layout>
        <c:manualLayout>
          <c:layoutTarget val="inner"/>
          <c:xMode val="edge"/>
          <c:yMode val="edge"/>
          <c:x val="5.7072581157007626E-2"/>
          <c:y val="4.9457258965124554E-2"/>
          <c:w val="0.92394109809975067"/>
          <c:h val="0.7705081823975197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0.63540074132698632</c:v>
                </c:pt>
                <c:pt idx="1">
                  <c:v>0.66275526563908982</c:v>
                </c:pt>
                <c:pt idx="2">
                  <c:v>0.60555020301769324</c:v>
                </c:pt>
                <c:pt idx="3">
                  <c:v>0.71501701616859303</c:v>
                </c:pt>
                <c:pt idx="4">
                  <c:v>0.65015645922170417</c:v>
                </c:pt>
                <c:pt idx="5">
                  <c:v>0.48656048215699937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177C-4ED0-844E-F43BCC07A6FA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0.46377417105724505</c:v>
                </c:pt>
                <c:pt idx="1">
                  <c:v>0.48867785434360639</c:v>
                </c:pt>
                <c:pt idx="2">
                  <c:v>0.43714331180038618</c:v>
                </c:pt>
                <c:pt idx="3">
                  <c:v>0.54652635720899068</c:v>
                </c:pt>
                <c:pt idx="4">
                  <c:v>0.46846651678426976</c:v>
                </c:pt>
                <c:pt idx="5">
                  <c:v>0.343552376920991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177C-4ED0-844E-F43BCC07A6FA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0.33999700704416408</c:v>
                </c:pt>
                <c:pt idx="1">
                  <c:v>0.35625885688467773</c:v>
                </c:pt>
                <c:pt idx="2">
                  <c:v>0.32261436858106884</c:v>
                </c:pt>
                <c:pt idx="3">
                  <c:v>0.45027093327583129</c:v>
                </c:pt>
                <c:pt idx="4">
                  <c:v>0.35321176445582608</c:v>
                </c:pt>
                <c:pt idx="5">
                  <c:v>0.16333554747386225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177C-4ED0-844E-F43BCC07A6FA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572110784"/>
        <c:axId val="572110000"/>
      </c:barChart>
      <c:catAx>
        <c:axId val="5721107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2110000"/>
        <c:crosses val="autoZero"/>
        <c:auto val="1"/>
        <c:lblAlgn val="ctr"/>
        <c:lblOffset val="100"/>
        <c:noMultiLvlLbl val="0"/>
      </c:catAx>
      <c:valAx>
        <c:axId val="57211000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21107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000"/>
      </a:pPr>
      <a:endParaRPr lang="cs-CZ"/>
    </a:p>
  </c:txPr>
  <c:externalData r:id="rId3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Kouření </a:t>
            </a:r>
            <a:r>
              <a:rPr lang="cs-CZ" dirty="0"/>
              <a:t>v posledních 30 dnech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výsledky!$C$37</c:f>
              <c:strCache>
                <c:ptCount val="1"/>
                <c:pt idx="0">
                  <c:v>méně než 1 cigaretu za týden</c:v>
                </c:pt>
              </c:strCache>
            </c:strRef>
          </c:tx>
          <c:spPr>
            <a:solidFill>
              <a:schemeClr val="accent2">
                <a:tint val="5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výsledky!$D$35:$F$35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výsledky!$D$37:$F$37</c:f>
              <c:numCache>
                <c:formatCode>0.0%</c:formatCode>
                <c:ptCount val="3"/>
                <c:pt idx="0">
                  <c:v>3.0577459543221653E-2</c:v>
                </c:pt>
                <c:pt idx="1">
                  <c:v>3.1552872058670779E-2</c:v>
                </c:pt>
                <c:pt idx="2">
                  <c:v>3.103799143794982E-2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1EAF-4F18-8D2C-5050A70BFA84}"/>
            </c:ext>
          </c:extLst>
        </c:ser>
        <c:ser>
          <c:idx val="1"/>
          <c:order val="1"/>
          <c:tx>
            <c:strRef>
              <c:f>výsledky!$C$38</c:f>
              <c:strCache>
                <c:ptCount val="1"/>
                <c:pt idx="0">
                  <c:v>kouřil/a, ale ne denně</c:v>
                </c:pt>
              </c:strCache>
            </c:strRef>
          </c:tx>
          <c:spPr>
            <a:solidFill>
              <a:schemeClr val="accent2">
                <a:tint val="7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výsledky!$D$35:$F$35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výsledky!$D$38:$F$38</c:f>
              <c:numCache>
                <c:formatCode>0.0%</c:formatCode>
                <c:ptCount val="3"/>
                <c:pt idx="0">
                  <c:v>5.925653466507267E-2</c:v>
                </c:pt>
                <c:pt idx="1">
                  <c:v>0.12123849144053372</c:v>
                </c:pt>
                <c:pt idx="2">
                  <c:v>8.8520735749909651E-2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1EAF-4F18-8D2C-5050A70BFA84}"/>
            </c:ext>
          </c:extLst>
        </c:ser>
        <c:ser>
          <c:idx val="2"/>
          <c:order val="2"/>
          <c:tx>
            <c:strRef>
              <c:f>výsledky!$C$39</c:f>
              <c:strCache>
                <c:ptCount val="1"/>
                <c:pt idx="0">
                  <c:v>1-5 cigaret denně</c:v>
                </c:pt>
              </c:strCache>
            </c:strRef>
          </c:tx>
          <c:spPr>
            <a:solidFill>
              <a:schemeClr val="accent2">
                <a:tint val="9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výsledky!$D$35:$F$35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výsledky!$D$39:$F$39</c:f>
              <c:numCache>
                <c:formatCode>0.0%</c:formatCode>
                <c:ptCount val="3"/>
                <c:pt idx="0">
                  <c:v>4.9689273977709794E-2</c:v>
                </c:pt>
                <c:pt idx="1">
                  <c:v>6.0473500372904561E-2</c:v>
                </c:pt>
                <c:pt idx="2">
                  <c:v>5.4780945589767101E-2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1EAF-4F18-8D2C-5050A70BFA84}"/>
            </c:ext>
          </c:extLst>
        </c:ser>
        <c:ser>
          <c:idx val="3"/>
          <c:order val="3"/>
          <c:tx>
            <c:strRef>
              <c:f>výsledky!$C$40</c:f>
              <c:strCache>
                <c:ptCount val="1"/>
                <c:pt idx="0">
                  <c:v>6-10 cigaret denně</c:v>
                </c:pt>
              </c:strCache>
            </c:strRef>
          </c:tx>
          <c:spPr>
            <a:solidFill>
              <a:schemeClr val="accent2">
                <a:shade val="9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výsledky!$D$35:$F$35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výsledky!$D$40:$F$40</c:f>
              <c:numCache>
                <c:formatCode>0.0%</c:formatCode>
                <c:ptCount val="3"/>
                <c:pt idx="0">
                  <c:v>0.10436895276360851</c:v>
                </c:pt>
                <c:pt idx="1">
                  <c:v>6.617299068443562E-2</c:v>
                </c:pt>
                <c:pt idx="2">
                  <c:v>8.6335086569885811E-2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1EAF-4F18-8D2C-5050A70BFA84}"/>
            </c:ext>
          </c:extLst>
        </c:ser>
        <c:ser>
          <c:idx val="4"/>
          <c:order val="4"/>
          <c:tx>
            <c:strRef>
              <c:f>výsledky!$C$41</c:f>
              <c:strCache>
                <c:ptCount val="1"/>
                <c:pt idx="0">
                  <c:v>11-20 cigaret denně</c:v>
                </c:pt>
              </c:strCache>
            </c:strRef>
          </c:tx>
          <c:spPr>
            <a:solidFill>
              <a:schemeClr val="accent2">
                <a:shade val="7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výsledky!$D$35:$F$35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výsledky!$D$41:$F$41</c:f>
              <c:numCache>
                <c:formatCode>0.0%</c:formatCode>
                <c:ptCount val="3"/>
                <c:pt idx="0">
                  <c:v>5.5808163818752095E-2</c:v>
                </c:pt>
                <c:pt idx="1">
                  <c:v>2.2235229737129075E-2</c:v>
                </c:pt>
                <c:pt idx="2">
                  <c:v>3.9957017048219835E-2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1EAF-4F18-8D2C-5050A70BFA84}"/>
            </c:ext>
          </c:extLst>
        </c:ser>
        <c:ser>
          <c:idx val="5"/>
          <c:order val="5"/>
          <c:tx>
            <c:strRef>
              <c:f>výsledky!$C$42</c:f>
              <c:strCache>
                <c:ptCount val="1"/>
                <c:pt idx="0">
                  <c:v>více než 20 cigaret denně</c:v>
                </c:pt>
              </c:strCache>
            </c:strRef>
          </c:tx>
          <c:spPr>
            <a:solidFill>
              <a:schemeClr val="accent2">
                <a:shade val="5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0" i="0" u="none" strike="noStrike" kern="1200" baseline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výsledky!$D$35:$F$35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výsledky!$D$42:$F$42</c:f>
              <c:numCache>
                <c:formatCode>0.0%</c:formatCode>
                <c:ptCount val="3"/>
                <c:pt idx="0">
                  <c:v>3.4944662364209823E-2</c:v>
                </c:pt>
                <c:pt idx="1">
                  <c:v>2.5549083399538854E-2</c:v>
                </c:pt>
                <c:pt idx="2">
                  <c:v>3.0508627646450417E-2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1EAF-4F18-8D2C-5050A70BFA84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395274304"/>
        <c:axId val="395276656"/>
      </c:barChart>
      <c:catAx>
        <c:axId val="3952743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76656"/>
        <c:crosses val="autoZero"/>
        <c:auto val="1"/>
        <c:lblAlgn val="ctr"/>
        <c:lblOffset val="100"/>
        <c:noMultiLvlLbl val="0"/>
      </c:catAx>
      <c:valAx>
        <c:axId val="3952766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7430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3.2765824856303909E-2"/>
          <c:y val="0.82322173874152205"/>
          <c:w val="0.94042344977506609"/>
          <c:h val="0.16469300596776884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800"/>
      </a:pPr>
      <a:endParaRPr lang="cs-CZ"/>
    </a:p>
  </c:txPr>
  <c:externalData r:id="rId3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0.58643635469393163</c:v>
                </c:pt>
                <c:pt idx="1">
                  <c:v>0.6138721809772919</c:v>
                </c:pt>
                <c:pt idx="2">
                  <c:v>0.55632942125154539</c:v>
                </c:pt>
                <c:pt idx="3">
                  <c:v>0.64308002772716677</c:v>
                </c:pt>
                <c:pt idx="4">
                  <c:v>0.62476110908030835</c:v>
                </c:pt>
                <c:pt idx="5">
                  <c:v>0.41018958626871371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F03-49FB-9B3A-705BED5CC653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0.41642895761200421</c:v>
                </c:pt>
                <c:pt idx="1">
                  <c:v>0.47410143918118819</c:v>
                </c:pt>
                <c:pt idx="2">
                  <c:v>0.3555698559050397</c:v>
                </c:pt>
                <c:pt idx="3">
                  <c:v>0.46553713842007738</c:v>
                </c:pt>
                <c:pt idx="4">
                  <c:v>0.44706051544796027</c:v>
                </c:pt>
                <c:pt idx="5">
                  <c:v>0.2784692365487535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BF03-49FB-9B3A-705BED5CC653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0.25586227321450722</c:v>
                </c:pt>
                <c:pt idx="1">
                  <c:v>0.3444330391432982</c:v>
                </c:pt>
                <c:pt idx="2">
                  <c:v>0.1628495075851121</c:v>
                </c:pt>
                <c:pt idx="3">
                  <c:v>0.34964560367145142</c:v>
                </c:pt>
                <c:pt idx="4">
                  <c:v>0.26866344995349473</c:v>
                </c:pt>
                <c:pt idx="5">
                  <c:v>0.10373367721605223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BF03-49FB-9B3A-705BED5CC653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566525840"/>
        <c:axId val="566516040"/>
      </c:barChart>
      <c:catAx>
        <c:axId val="5665258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6516040"/>
        <c:crosses val="autoZero"/>
        <c:auto val="1"/>
        <c:lblAlgn val="ctr"/>
        <c:lblOffset val="100"/>
        <c:noMultiLvlLbl val="0"/>
      </c:catAx>
      <c:valAx>
        <c:axId val="5665160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65258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000"/>
      </a:pPr>
      <a:endParaRPr lang="cs-CZ"/>
    </a:p>
  </c:txPr>
  <c:externalData r:id="rId4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0.93522952283728389</c:v>
                </c:pt>
                <c:pt idx="1">
                  <c:v>0.93215890597047013</c:v>
                </c:pt>
                <c:pt idx="2">
                  <c:v>0.93865868679923203</c:v>
                </c:pt>
                <c:pt idx="3">
                  <c:v>0.94261461585561357</c:v>
                </c:pt>
                <c:pt idx="4">
                  <c:v>0.91944457925047085</c:v>
                </c:pt>
                <c:pt idx="5">
                  <c:v>0.96526638081892102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E93E-4707-9B67-EC25876F0EBA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4"/>
              <c:layout>
                <c:manualLayout>
                  <c:x val="2.2045855379187098E-3"/>
                  <c:y val="1.854857407836772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E93E-4707-9B67-EC25876F0EBA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>
                <c:manualLayout>
                  <c:x val="1.1022927689594194E-2"/>
                  <c:y val="2.7822861117551587E-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E93E-4707-9B67-EC25876F0EBA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0.88174611635031175</c:v>
                </c:pt>
                <c:pt idx="1">
                  <c:v>0.87940843482385933</c:v>
                </c:pt>
                <c:pt idx="2">
                  <c:v>0.88435512589908039</c:v>
                </c:pt>
                <c:pt idx="3">
                  <c:v>0.85227970011805465</c:v>
                </c:pt>
                <c:pt idx="4">
                  <c:v>0.87890116595955581</c:v>
                </c:pt>
                <c:pt idx="5">
                  <c:v>0.92815086625674814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E93E-4707-9B67-EC25876F0EBA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0.71376125774289256</c:v>
                </c:pt>
                <c:pt idx="1">
                  <c:v>0.69355925221233916</c:v>
                </c:pt>
                <c:pt idx="2">
                  <c:v>0.73598103755830135</c:v>
                </c:pt>
                <c:pt idx="3">
                  <c:v>0.72772798452385923</c:v>
                </c:pt>
                <c:pt idx="4">
                  <c:v>0.68225986160696728</c:v>
                </c:pt>
                <c:pt idx="5">
                  <c:v>0.77026535179770839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E93E-4707-9B67-EC25876F0EBA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574835776"/>
        <c:axId val="574833032"/>
      </c:barChart>
      <c:catAx>
        <c:axId val="57483577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4833032"/>
        <c:crosses val="autoZero"/>
        <c:auto val="1"/>
        <c:lblAlgn val="ctr"/>
        <c:lblOffset val="100"/>
        <c:noMultiLvlLbl val="0"/>
      </c:catAx>
      <c:valAx>
        <c:axId val="574833032"/>
        <c:scaling>
          <c:orientation val="minMax"/>
          <c:max val="1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483577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000"/>
      </a:pPr>
      <a:endParaRPr lang="cs-CZ"/>
    </a:p>
  </c:txPr>
  <c:externalData r:id="rId4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výsledky!$C$47</c:f>
          <c:strCache>
            <c:ptCount val="1"/>
            <c:pt idx="0">
              <c:v>alkohol během posledních 30 dnů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výsledky!$C$53</c:f>
              <c:strCache>
                <c:ptCount val="1"/>
                <c:pt idx="0">
                  <c:v>1-2krát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výsledky!$D$51:$F$51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výsledky!$D$53:$F$53</c:f>
              <c:numCache>
                <c:formatCode>0.0%</c:formatCode>
                <c:ptCount val="3"/>
                <c:pt idx="0">
                  <c:v>0.27519319896075872</c:v>
                </c:pt>
                <c:pt idx="1">
                  <c:v>0.35348443714388739</c:v>
                </c:pt>
                <c:pt idx="2">
                  <c:v>0.31235158175274347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007A-4241-8039-69933543B0E4}"/>
            </c:ext>
          </c:extLst>
        </c:ser>
        <c:ser>
          <c:idx val="1"/>
          <c:order val="1"/>
          <c:tx>
            <c:strRef>
              <c:f>výsledky!$C$54</c:f>
              <c:strCache>
                <c:ptCount val="1"/>
                <c:pt idx="0">
                  <c:v>3-5krát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výsledky!$D$51:$F$51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výsledky!$D$54:$F$54</c:f>
              <c:numCache>
                <c:formatCode>0.0%</c:formatCode>
                <c:ptCount val="3"/>
                <c:pt idx="0">
                  <c:v>0.13988866369872871</c:v>
                </c:pt>
                <c:pt idx="1">
                  <c:v>0.15684030430975821</c:v>
                </c:pt>
                <c:pt idx="2">
                  <c:v>0.14793420704935778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007A-4241-8039-69933543B0E4}"/>
            </c:ext>
          </c:extLst>
        </c:ser>
        <c:ser>
          <c:idx val="2"/>
          <c:order val="2"/>
          <c:tx>
            <c:strRef>
              <c:f>výsledky!$C$55</c:f>
              <c:strCache>
                <c:ptCount val="1"/>
                <c:pt idx="0">
                  <c:v>6-9krát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výsledky!$D$51:$F$51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výsledky!$D$55:$F$55</c:f>
              <c:numCache>
                <c:formatCode>0.0%</c:formatCode>
                <c:ptCount val="3"/>
                <c:pt idx="0">
                  <c:v>0.11546172925644431</c:v>
                </c:pt>
                <c:pt idx="1">
                  <c:v>0.1110842825970504</c:v>
                </c:pt>
                <c:pt idx="2">
                  <c:v>0.11338411696679283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007A-4241-8039-69933543B0E4}"/>
            </c:ext>
          </c:extLst>
        </c:ser>
        <c:ser>
          <c:idx val="3"/>
          <c:order val="3"/>
          <c:tx>
            <c:strRef>
              <c:f>výsledky!$C$56</c:f>
              <c:strCache>
                <c:ptCount val="1"/>
                <c:pt idx="0">
                  <c:v>10-19krát</c:v>
                </c:pt>
              </c:strCache>
            </c:strRef>
          </c:tx>
          <c:spPr>
            <a:solidFill>
              <a:schemeClr val="accent4">
                <a:lumMod val="40000"/>
                <a:lumOff val="6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výsledky!$D$51:$F$51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výsledky!$D$56:$F$56</c:f>
              <c:numCache>
                <c:formatCode>0.0%</c:formatCode>
                <c:ptCount val="3"/>
                <c:pt idx="0">
                  <c:v>0.11005700151907</c:v>
                </c:pt>
                <c:pt idx="1">
                  <c:v>8.5975169962966808E-2</c:v>
                </c:pt>
                <c:pt idx="2">
                  <c:v>9.8627345582338363E-2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007A-4241-8039-69933543B0E4}"/>
            </c:ext>
          </c:extLst>
        </c:ser>
        <c:ser>
          <c:idx val="4"/>
          <c:order val="4"/>
          <c:tx>
            <c:strRef>
              <c:f>výsledky!$C$57</c:f>
              <c:strCache>
                <c:ptCount val="1"/>
                <c:pt idx="0">
                  <c:v>20-39krát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výsledky!$D$51:$F$51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výsledky!$D$57:$F$57</c:f>
              <c:numCache>
                <c:formatCode>0.0%</c:formatCode>
                <c:ptCount val="3"/>
                <c:pt idx="0">
                  <c:v>1.2480206194450966E-2</c:v>
                </c:pt>
                <c:pt idx="1">
                  <c:v>1.0105029884141685E-2</c:v>
                </c:pt>
                <c:pt idx="2">
                  <c:v>1.1352906223405752E-2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007A-4241-8039-69933543B0E4}"/>
            </c:ext>
          </c:extLst>
        </c:ser>
        <c:ser>
          <c:idx val="5"/>
          <c:order val="5"/>
          <c:tx>
            <c:strRef>
              <c:f>výsledky!$C$58</c:f>
              <c:strCache>
                <c:ptCount val="1"/>
                <c:pt idx="0">
                  <c:v>40 a vícekrát</c:v>
                </c:pt>
              </c:strCache>
            </c:strRef>
          </c:tx>
          <c:spPr>
            <a:solidFill>
              <a:schemeClr val="accent2">
                <a:lumMod val="7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>
                <c:manualLayout>
                  <c:x val="0"/>
                  <c:y val="-4.5174245330867988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7-007A-4241-8039-69933543B0E4}"/>
                </c:ext>
                <c:ext xmlns:c15="http://schemas.microsoft.com/office/drawing/2012/chart" uri="{CE6537A1-D6FC-4f65-9D91-7224C49458BB}">
                  <c15:layout>
                    <c:manualLayout>
                      <c:w val="5.8165497752899878E-2"/>
                      <c:h val="4.4209238295217286E-2"/>
                    </c:manualLayout>
                  </c15:layout>
                </c:ext>
              </c:extLst>
            </c:dLbl>
            <c:dLbl>
              <c:idx val="1"/>
              <c:layout>
                <c:manualLayout>
                  <c:x val="-3.0898006774449376E-3"/>
                  <c:y val="-3.4907433860598885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8-007A-4241-8039-69933543B0E4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1.5449003387224404E-3"/>
                  <c:y val="-4.1067569247763412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6-007A-4241-8039-69933543B0E4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výsledky!$D$51:$F$51</c:f>
              <c:strCache>
                <c:ptCount val="3"/>
                <c:pt idx="0">
                  <c:v>muž</c:v>
                </c:pt>
                <c:pt idx="1">
                  <c:v>žena</c:v>
                </c:pt>
                <c:pt idx="2">
                  <c:v>celkem</c:v>
                </c:pt>
              </c:strCache>
            </c:strRef>
          </c:cat>
          <c:val>
            <c:numRef>
              <c:f>výsledky!$D$58:$F$58</c:f>
              <c:numCache>
                <c:formatCode>0.0%</c:formatCode>
                <c:ptCount val="3"/>
                <c:pt idx="0">
                  <c:v>4.0246024446218012E-2</c:v>
                </c:pt>
                <c:pt idx="1">
                  <c:v>1.9206712054228491E-2</c:v>
                </c:pt>
                <c:pt idx="2">
                  <c:v>3.0260401001189652E-2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007A-4241-8039-69933543B0E4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395264504"/>
        <c:axId val="395266072"/>
      </c:barChart>
      <c:catAx>
        <c:axId val="3952645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66072"/>
        <c:crosses val="autoZero"/>
        <c:auto val="1"/>
        <c:lblAlgn val="ctr"/>
        <c:lblOffset val="100"/>
        <c:noMultiLvlLbl val="0"/>
      </c:catAx>
      <c:valAx>
        <c:axId val="39526607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6450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výsledky!$B$82</c:f>
          <c:strCache>
            <c:ptCount val="1"/>
            <c:pt idx="0">
              <c:v>Konzumace alkoholu v restauraci, baru nebo na diskotéce podle pohlaví a druhu nápoje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výsledky!$C$88</c:f>
              <c:strCache>
                <c:ptCount val="1"/>
                <c:pt idx="0">
                  <c:v>pivo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výsledky!$D$84:$F$85</c:f>
              <c:multiLvlStrCache>
                <c:ptCount val="3"/>
                <c:lvl>
                  <c:pt idx="0">
                    <c:v>muž</c:v>
                  </c:pt>
                  <c:pt idx="1">
                    <c:v>žena</c:v>
                  </c:pt>
                </c:lvl>
                <c:lvl>
                  <c:pt idx="0">
                    <c:v>pohlaví</c:v>
                  </c:pt>
                  <c:pt idx="2">
                    <c:v>celkem</c:v>
                  </c:pt>
                </c:lvl>
              </c:multiLvlStrCache>
            </c:multiLvlStrRef>
          </c:cat>
          <c:val>
            <c:numRef>
              <c:f>výsledky!$D$88:$F$88</c:f>
              <c:numCache>
                <c:formatCode>0%</c:formatCode>
                <c:ptCount val="3"/>
                <c:pt idx="0">
                  <c:v>0.4794057977297122</c:v>
                </c:pt>
                <c:pt idx="1">
                  <c:v>0.28999257890658187</c:v>
                </c:pt>
                <c:pt idx="2">
                  <c:v>0.39119696651007219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4F4A-4A1D-AF51-A0F9B6531975}"/>
            </c:ext>
          </c:extLst>
        </c:ser>
        <c:ser>
          <c:idx val="1"/>
          <c:order val="1"/>
          <c:tx>
            <c:strRef>
              <c:f>výsledky!$C$89</c:f>
              <c:strCache>
                <c:ptCount val="1"/>
                <c:pt idx="0">
                  <c:v>cider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výsledky!$D$84:$F$85</c:f>
              <c:multiLvlStrCache>
                <c:ptCount val="3"/>
                <c:lvl>
                  <c:pt idx="0">
                    <c:v>muž</c:v>
                  </c:pt>
                  <c:pt idx="1">
                    <c:v>žena</c:v>
                  </c:pt>
                </c:lvl>
                <c:lvl>
                  <c:pt idx="0">
                    <c:v>pohlaví</c:v>
                  </c:pt>
                  <c:pt idx="2">
                    <c:v>celkem</c:v>
                  </c:pt>
                </c:lvl>
              </c:multiLvlStrCache>
            </c:multiLvlStrRef>
          </c:cat>
          <c:val>
            <c:numRef>
              <c:f>výsledky!$D$89:$F$89</c:f>
              <c:numCache>
                <c:formatCode>0%</c:formatCode>
                <c:ptCount val="3"/>
                <c:pt idx="0">
                  <c:v>9.7590617598338938E-2</c:v>
                </c:pt>
                <c:pt idx="1">
                  <c:v>0.10885438518812512</c:v>
                </c:pt>
                <c:pt idx="2">
                  <c:v>0.1028361003603024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4F4A-4A1D-AF51-A0F9B6531975}"/>
            </c:ext>
          </c:extLst>
        </c:ser>
        <c:ser>
          <c:idx val="2"/>
          <c:order val="2"/>
          <c:tx>
            <c:strRef>
              <c:f>výsledky!$C$90</c:f>
              <c:strCache>
                <c:ptCount val="1"/>
                <c:pt idx="0">
                  <c:v>alkopops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výsledky!$D$84:$F$85</c:f>
              <c:multiLvlStrCache>
                <c:ptCount val="3"/>
                <c:lvl>
                  <c:pt idx="0">
                    <c:v>muž</c:v>
                  </c:pt>
                  <c:pt idx="1">
                    <c:v>žena</c:v>
                  </c:pt>
                </c:lvl>
                <c:lvl>
                  <c:pt idx="0">
                    <c:v>pohlaví</c:v>
                  </c:pt>
                  <c:pt idx="2">
                    <c:v>celkem</c:v>
                  </c:pt>
                </c:lvl>
              </c:multiLvlStrCache>
            </c:multiLvlStrRef>
          </c:cat>
          <c:val>
            <c:numRef>
              <c:f>výsledky!$D$90:$F$90</c:f>
              <c:numCache>
                <c:formatCode>0%</c:formatCode>
                <c:ptCount val="3"/>
                <c:pt idx="0">
                  <c:v>5.7236780899213038E-2</c:v>
                </c:pt>
                <c:pt idx="1">
                  <c:v>0.17985781923470348</c:v>
                </c:pt>
                <c:pt idx="2">
                  <c:v>0.11434081271767002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4F4A-4A1D-AF51-A0F9B6531975}"/>
            </c:ext>
          </c:extLst>
        </c:ser>
        <c:ser>
          <c:idx val="3"/>
          <c:order val="3"/>
          <c:tx>
            <c:strRef>
              <c:f>výsledky!$C$91</c:f>
              <c:strCache>
                <c:ptCount val="1"/>
                <c:pt idx="0">
                  <c:v>víno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výsledky!$D$84:$F$85</c:f>
              <c:multiLvlStrCache>
                <c:ptCount val="3"/>
                <c:lvl>
                  <c:pt idx="0">
                    <c:v>muž</c:v>
                  </c:pt>
                  <c:pt idx="1">
                    <c:v>žena</c:v>
                  </c:pt>
                </c:lvl>
                <c:lvl>
                  <c:pt idx="0">
                    <c:v>pohlaví</c:v>
                  </c:pt>
                  <c:pt idx="2">
                    <c:v>celkem</c:v>
                  </c:pt>
                </c:lvl>
              </c:multiLvlStrCache>
            </c:multiLvlStrRef>
          </c:cat>
          <c:val>
            <c:numRef>
              <c:f>výsledky!$D$91:$F$91</c:f>
              <c:numCache>
                <c:formatCode>0%</c:formatCode>
                <c:ptCount val="3"/>
                <c:pt idx="0">
                  <c:v>0.19339430266015201</c:v>
                </c:pt>
                <c:pt idx="1">
                  <c:v>0.26236053784082247</c:v>
                </c:pt>
                <c:pt idx="2">
                  <c:v>0.22551154894688771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4F4A-4A1D-AF51-A0F9B6531975}"/>
            </c:ext>
          </c:extLst>
        </c:ser>
        <c:ser>
          <c:idx val="4"/>
          <c:order val="4"/>
          <c:tx>
            <c:strRef>
              <c:f>výsledky!$C$92</c:f>
              <c:strCache>
                <c:ptCount val="1"/>
                <c:pt idx="0">
                  <c:v>destiláty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výsledky!$D$84:$F$85</c:f>
              <c:multiLvlStrCache>
                <c:ptCount val="3"/>
                <c:lvl>
                  <c:pt idx="0">
                    <c:v>muž</c:v>
                  </c:pt>
                  <c:pt idx="1">
                    <c:v>žena</c:v>
                  </c:pt>
                </c:lvl>
                <c:lvl>
                  <c:pt idx="0">
                    <c:v>pohlaví</c:v>
                  </c:pt>
                  <c:pt idx="2">
                    <c:v>celkem</c:v>
                  </c:pt>
                </c:lvl>
              </c:multiLvlStrCache>
            </c:multiLvlStrRef>
          </c:cat>
          <c:val>
            <c:numRef>
              <c:f>výsledky!$D$92:$F$92</c:f>
              <c:numCache>
                <c:formatCode>0%</c:formatCode>
                <c:ptCount val="3"/>
                <c:pt idx="0">
                  <c:v>0.57223203380630372</c:v>
                </c:pt>
                <c:pt idx="1">
                  <c:v>0.62621684515808651</c:v>
                </c:pt>
                <c:pt idx="2">
                  <c:v>0.59737250257897312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4F4A-4A1D-AF51-A0F9B6531975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5257056"/>
        <c:axId val="396949792"/>
      </c:barChart>
      <c:catAx>
        <c:axId val="3952570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49792"/>
        <c:crosses val="autoZero"/>
        <c:auto val="1"/>
        <c:lblAlgn val="ctr"/>
        <c:lblOffset val="100"/>
        <c:noMultiLvlLbl val="0"/>
      </c:catAx>
      <c:valAx>
        <c:axId val="3969497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5705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400"/>
      </a:pPr>
      <a:endParaRPr lang="cs-CZ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'[2017-13-14 výsledky - celkové.xlsx]popis souboru škol'!$M$18</c:f>
          <c:strCache>
            <c:ptCount val="1"/>
            <c:pt idx="0">
              <c:v>počet škol podle okresu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6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>
        <c:manualLayout>
          <c:layoutTarget val="inner"/>
          <c:xMode val="edge"/>
          <c:yMode val="edge"/>
          <c:x val="0.21479473819481765"/>
          <c:y val="0.37018226888305639"/>
          <c:w val="0.44775968285863377"/>
          <c:h val="0.52394101778944302"/>
        </c:manualLayout>
      </c:layout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901B-49A5-B0EC-750CB6ABD92F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901B-49A5-B0EC-750CB6ABD92F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901B-49A5-B0EC-750CB6ABD92F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901B-49A5-B0EC-750CB6ABD92F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9-901B-49A5-B0EC-750CB6ABD92F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B-901B-49A5-B0EC-750CB6ABD92F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D-901B-49A5-B0EC-750CB6ABD92F}"/>
              </c:ext>
            </c:extLst>
          </c:dPt>
          <c:dLbls>
            <c:dLbl>
              <c:idx val="3"/>
              <c:layout>
                <c:manualLayout>
                  <c:x val="4.4240189599641655E-2"/>
                  <c:y val="0"/>
                </c:manualLayout>
              </c:layout>
              <c:dLblPos val="bestFit"/>
              <c:showLegendKey val="0"/>
              <c:showVal val="1"/>
              <c:showCatName val="1"/>
              <c:showSerName val="0"/>
              <c:showPercent val="0"/>
              <c:showBubbleSize val="0"/>
              <c:separator>
</c:separator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7-901B-49A5-B0EC-750CB6ABD92F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6"/>
              <c:layout>
                <c:manualLayout>
                  <c:x val="7.2866194634703896E-2"/>
                  <c:y val="3.5756499518042315E-2"/>
                </c:manualLayout>
              </c:layout>
              <c:dLblPos val="bestFit"/>
              <c:showLegendKey val="0"/>
              <c:showVal val="1"/>
              <c:showCatName val="1"/>
              <c:showSerName val="0"/>
              <c:showPercent val="0"/>
              <c:showBubbleSize val="0"/>
              <c:separator>
</c:separator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D-901B-49A5-B0EC-750CB6ABD92F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1"/>
            <c:showSerName val="0"/>
            <c:showPercent val="0"/>
            <c:showBubbleSize val="0"/>
            <c:separator>
</c:separator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 xmlns:c16r2="http://schemas.microsoft.com/office/drawing/2015/06/chart"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'[2017-13-14 výsledky - celkové.xlsx]popis souboru škol'!$M$21:$S$21</c:f>
              <c:strCache>
                <c:ptCount val="7"/>
                <c:pt idx="0">
                  <c:v>Děčín</c:v>
                </c:pt>
                <c:pt idx="1">
                  <c:v>Chomutov</c:v>
                </c:pt>
                <c:pt idx="2">
                  <c:v>Litoměřice</c:v>
                </c:pt>
                <c:pt idx="3">
                  <c:v>Louny</c:v>
                </c:pt>
                <c:pt idx="4">
                  <c:v>Most</c:v>
                </c:pt>
                <c:pt idx="5">
                  <c:v>Teplice</c:v>
                </c:pt>
                <c:pt idx="6">
                  <c:v>Ústí nad Labem</c:v>
                </c:pt>
              </c:strCache>
            </c:strRef>
          </c:cat>
          <c:val>
            <c:numRef>
              <c:f>'[2017-13-14 výsledky - celkové.xlsx]popis souboru škol'!$M$22:$S$22</c:f>
              <c:numCache>
                <c:formatCode>###0</c:formatCode>
                <c:ptCount val="7"/>
                <c:pt idx="0">
                  <c:v>2</c:v>
                </c:pt>
                <c:pt idx="1">
                  <c:v>3</c:v>
                </c:pt>
                <c:pt idx="2">
                  <c:v>4</c:v>
                </c:pt>
                <c:pt idx="3">
                  <c:v>1</c:v>
                </c:pt>
                <c:pt idx="4">
                  <c:v>2</c:v>
                </c:pt>
                <c:pt idx="5">
                  <c:v>3</c:v>
                </c:pt>
                <c:pt idx="6">
                  <c:v>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E-901B-49A5-B0EC-750CB6ABD92F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800"/>
      </a:pPr>
      <a:endParaRPr lang="cs-CZ"/>
    </a:p>
  </c:txPr>
  <c:externalData r:id="rId3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0.63195516983702693</c:v>
                </c:pt>
                <c:pt idx="1">
                  <c:v>0.63597857294930049</c:v>
                </c:pt>
                <c:pt idx="2">
                  <c:v>0.6275054404541659</c:v>
                </c:pt>
                <c:pt idx="3">
                  <c:v>0.71885278518668005</c:v>
                </c:pt>
                <c:pt idx="4">
                  <c:v>0.60105316356453131</c:v>
                </c:pt>
                <c:pt idx="5">
                  <c:v>0.59045625375115141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1F98-466A-BD0C-541581F62703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0.44692105511901087</c:v>
                </c:pt>
                <c:pt idx="1">
                  <c:v>0.4667656970088393</c:v>
                </c:pt>
                <c:pt idx="2">
                  <c:v>0.42511033614842508</c:v>
                </c:pt>
                <c:pt idx="3">
                  <c:v>0.48173580650425446</c:v>
                </c:pt>
                <c:pt idx="4">
                  <c:v>0.42727455239158374</c:v>
                </c:pt>
                <c:pt idx="5">
                  <c:v>0.44815397755469233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1F98-466A-BD0C-541581F62703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0.17464960242737665</c:v>
                </c:pt>
                <c:pt idx="1">
                  <c:v>0.16954104950284507</c:v>
                </c:pt>
                <c:pt idx="2">
                  <c:v>0.18012251968452017</c:v>
                </c:pt>
                <c:pt idx="3">
                  <c:v>0.18389952203289875</c:v>
                </c:pt>
                <c:pt idx="4">
                  <c:v>0.18623772050256121</c:v>
                </c:pt>
                <c:pt idx="5">
                  <c:v>0.13343215310565817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1F98-466A-BD0C-541581F62703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569904864"/>
        <c:axId val="569905256"/>
      </c:barChart>
      <c:catAx>
        <c:axId val="5699048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9905256"/>
        <c:crosses val="autoZero"/>
        <c:auto val="1"/>
        <c:lblAlgn val="ctr"/>
        <c:lblOffset val="100"/>
        <c:noMultiLvlLbl val="0"/>
      </c:catAx>
      <c:valAx>
        <c:axId val="5699052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990486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000"/>
      </a:pPr>
      <a:endParaRPr lang="cs-CZ"/>
    </a:p>
  </c:txPr>
  <c:externalData r:id="rId4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závislosti!$B$11</c:f>
          <c:strCache>
            <c:ptCount val="1"/>
            <c:pt idx="0">
              <c:v>CAGE kategorie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6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závislosti!$C$12</c:f>
              <c:strCache>
                <c:ptCount val="1"/>
                <c:pt idx="0">
                  <c:v>ohrožení</c:v>
                </c:pt>
              </c:strCache>
            </c:strRef>
          </c:tx>
          <c:spPr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závislosti!$D$2:$M$3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závislosti!$D$12:$M$12</c:f>
              <c:numCache>
                <c:formatCode>0.0%</c:formatCode>
                <c:ptCount val="10"/>
                <c:pt idx="0">
                  <c:v>0.18947008791497652</c:v>
                </c:pt>
                <c:pt idx="1">
                  <c:v>0.17395978301059933</c:v>
                </c:pt>
                <c:pt idx="2">
                  <c:v>0.2069338033968797</c:v>
                </c:pt>
                <c:pt idx="3">
                  <c:v>0.22052255621903652</c:v>
                </c:pt>
                <c:pt idx="4">
                  <c:v>0.1937832506363947</c:v>
                </c:pt>
                <c:pt idx="5">
                  <c:v>0.15412672873652494</c:v>
                </c:pt>
                <c:pt idx="6">
                  <c:v>0.17584671596433041</c:v>
                </c:pt>
                <c:pt idx="7">
                  <c:v>0.27330303709708509</c:v>
                </c:pt>
                <c:pt idx="8">
                  <c:v>0.14900253250435883</c:v>
                </c:pt>
                <c:pt idx="9">
                  <c:v>0.17110928183508911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9BEE-4A50-9491-4E1304D739F2}"/>
            </c:ext>
          </c:extLst>
        </c:ser>
        <c:ser>
          <c:idx val="1"/>
          <c:order val="1"/>
          <c:tx>
            <c:strRef>
              <c:f>závislosti!$C$13</c:f>
              <c:strCache>
                <c:ptCount val="1"/>
                <c:pt idx="0">
                  <c:v>podezření na závislost</c:v>
                </c:pt>
              </c:strCache>
            </c:strRef>
          </c:tx>
          <c:spPr>
            <a:solidFill>
              <a:srgbClr val="F09456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závislosti!$D$2:$M$3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závislosti!$D$13:$M$13</c:f>
              <c:numCache>
                <c:formatCode>0.0%</c:formatCode>
                <c:ptCount val="10"/>
                <c:pt idx="0">
                  <c:v>6.3549088878703947E-2</c:v>
                </c:pt>
                <c:pt idx="1">
                  <c:v>7.89164348343116E-2</c:v>
                </c:pt>
                <c:pt idx="2">
                  <c:v>4.6246336989862517E-2</c:v>
                </c:pt>
                <c:pt idx="3">
                  <c:v>7.567446657521304E-2</c:v>
                </c:pt>
                <c:pt idx="4">
                  <c:v>5.1168976652305596E-2</c:v>
                </c:pt>
                <c:pt idx="5">
                  <c:v>6.7924920433926034E-2</c:v>
                </c:pt>
                <c:pt idx="6">
                  <c:v>5.4914650394537204E-2</c:v>
                </c:pt>
                <c:pt idx="7">
                  <c:v>7.5851215734398139E-2</c:v>
                </c:pt>
                <c:pt idx="8">
                  <c:v>6.2784581011001095E-2</c:v>
                </c:pt>
                <c:pt idx="9">
                  <c:v>4.8007510470077751E-2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9BEE-4A50-9491-4E1304D739F2}"/>
            </c:ext>
          </c:extLst>
        </c:ser>
        <c:ser>
          <c:idx val="2"/>
          <c:order val="2"/>
          <c:tx>
            <c:strRef>
              <c:f>závislosti!$C$14</c:f>
              <c:strCache>
                <c:ptCount val="1"/>
                <c:pt idx="0">
                  <c:v>závislost</c:v>
                </c:pt>
              </c:strCache>
            </c:strRef>
          </c:tx>
          <c:spPr>
            <a:solidFill>
              <a:srgbClr val="F35719"/>
            </a:solidFill>
            <a:ln>
              <a:noFill/>
            </a:ln>
            <a:effectLst/>
          </c:spPr>
          <c:invertIfNegative val="0"/>
          <c:dLbls>
            <c:dLbl>
              <c:idx val="0"/>
              <c:layout>
                <c:manualLayout>
                  <c:x val="0"/>
                  <c:y val="-6.3492063492063489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0"/>
                  <c:y val="-6.3492063492063558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0"/>
                  <c:y val="-6.3492063492063489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>
                <c:manualLayout>
                  <c:x val="0"/>
                  <c:y val="-6.3492063492063558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>
                <c:manualLayout>
                  <c:x val="0"/>
                  <c:y val="-6.3492063492063558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6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>
                <c:manualLayout>
                  <c:x val="0"/>
                  <c:y val="-6.3492063492063489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7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6"/>
              <c:layout>
                <c:manualLayout>
                  <c:x val="0"/>
                  <c:y val="-6.3492063492063558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8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7"/>
              <c:layout>
                <c:manualLayout>
                  <c:x val="0"/>
                  <c:y val="-6.3492063492063489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9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8"/>
              <c:layout>
                <c:manualLayout>
                  <c:x val="0"/>
                  <c:y val="-6.3492063492063558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A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9"/>
              <c:layout>
                <c:manualLayout>
                  <c:x val="0"/>
                  <c:y val="-6.3492063492063489E-2"/>
                </c:manualLayout>
              </c:layout>
              <c:dLblPos val="ctr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B-9BEE-4A50-9491-4E1304D739F2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závislosti!$D$2:$M$3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závislosti!$D$14:$M$14</c:f>
              <c:numCache>
                <c:formatCode>0.0%</c:formatCode>
                <c:ptCount val="10"/>
                <c:pt idx="0">
                  <c:v>3.4185348148974372E-2</c:v>
                </c:pt>
                <c:pt idx="1">
                  <c:v>4.2652662780416413E-2</c:v>
                </c:pt>
                <c:pt idx="2">
                  <c:v>2.4651636559749921E-2</c:v>
                </c:pt>
                <c:pt idx="3">
                  <c:v>2.259243674933804E-2</c:v>
                </c:pt>
                <c:pt idx="4">
                  <c:v>4.5123970952067549E-2</c:v>
                </c:pt>
                <c:pt idx="5">
                  <c:v>5.1177876687209925E-2</c:v>
                </c:pt>
                <c:pt idx="6">
                  <c:v>1.2181775779222744E-2</c:v>
                </c:pt>
                <c:pt idx="7">
                  <c:v>4.3362419142673907E-2</c:v>
                </c:pt>
                <c:pt idx="8">
                  <c:v>2.7468542899062993E-2</c:v>
                </c:pt>
                <c:pt idx="9">
                  <c:v>3.7777026207352703E-2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C-9BEE-4A50-9491-4E1304D739F2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396959984"/>
        <c:axId val="396960376"/>
      </c:barChart>
      <c:catAx>
        <c:axId val="3969599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60376"/>
        <c:crosses val="autoZero"/>
        <c:auto val="1"/>
        <c:lblAlgn val="ctr"/>
        <c:lblOffset val="100"/>
        <c:noMultiLvlLbl val="0"/>
      </c:catAx>
      <c:valAx>
        <c:axId val="39696037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599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800"/>
      </a:pPr>
      <a:endParaRPr lang="cs-CZ"/>
    </a:p>
  </c:txPr>
  <c:externalData r:id="rId3">
    <c:autoUpdate val="0"/>
  </c:externalData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223961440303833"/>
          <c:y val="2.2516744157600029E-2"/>
          <c:w val="0.73854239994194271"/>
          <c:h val="0.97509801854837541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'[2017-12-18 výsledky - srovnání s ESPADem CELÝ SOUBOR.xlsx]graf 12'!$D$3</c:f>
              <c:strCache>
                <c:ptCount val="1"/>
                <c:pt idx="0">
                  <c:v>gymnázium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'[2017-12-18 výsledky - srovnání s ESPADem CELÝ SOUBOR.xlsx]graf 12'!$C$4:$C$12</c:f>
              <c:strCache>
                <c:ptCount val="9"/>
                <c:pt idx="0">
                  <c:v>kouření 
v posledních 30 dnech</c:v>
                </c:pt>
                <c:pt idx="1">
                  <c:v>denní kuřáci</c:v>
                </c:pt>
                <c:pt idx="2">
                  <c:v>silní kuřáci
více než 10 cigaret denně</c:v>
                </c:pt>
                <c:pt idx="3">
                  <c:v>alkohol
v posledních 30 dnech</c:v>
                </c:pt>
                <c:pt idx="4">
                  <c:v>časté pití 
nadměrných dávek</c:v>
                </c:pt>
                <c:pt idx="5">
                  <c:v>opilost 
v posledních 30 dnech</c:v>
                </c:pt>
                <c:pt idx="6">
                  <c:v>jakákoliv ilegální 
droga v životě</c:v>
                </c:pt>
                <c:pt idx="7">
                  <c:v>konopné drogy v životě</c:v>
                </c:pt>
                <c:pt idx="8">
                  <c:v>jakákoliv ilegální droga 
kromě konopných v životě</c:v>
                </c:pt>
              </c:strCache>
            </c:strRef>
          </c:cat>
          <c:val>
            <c:numRef>
              <c:f>'[2017-12-18 výsledky - srovnání s ESPADem CELÝ SOUBOR.xlsx]graf 12'!$D$4:$D$12</c:f>
              <c:numCache>
                <c:formatCode>0.0</c:formatCode>
                <c:ptCount val="9"/>
                <c:pt idx="0">
                  <c:v>16.333554747386238</c:v>
                </c:pt>
                <c:pt idx="1">
                  <c:v>4.7641527111430975</c:v>
                </c:pt>
                <c:pt idx="2">
                  <c:v>0.68380152728538135</c:v>
                </c:pt>
                <c:pt idx="3">
                  <c:v>77.02653517977086</c:v>
                </c:pt>
                <c:pt idx="4">
                  <c:v>13.529851231038826</c:v>
                </c:pt>
                <c:pt idx="5">
                  <c:v>13.343215310565826</c:v>
                </c:pt>
                <c:pt idx="6">
                  <c:v>33.635765280132347</c:v>
                </c:pt>
                <c:pt idx="7">
                  <c:v>31.736894105068302</c:v>
                </c:pt>
                <c:pt idx="8">
                  <c:v>8.0539933985295651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C390-4A54-BCE4-16D09C1CE710}"/>
            </c:ext>
          </c:extLst>
        </c:ser>
        <c:ser>
          <c:idx val="1"/>
          <c:order val="1"/>
          <c:tx>
            <c:strRef>
              <c:f>'[2017-12-18 výsledky - srovnání s ESPADem CELÝ SOUBOR.xlsx]graf 12'!$E$3</c:f>
              <c:strCache>
                <c:ptCount val="1"/>
                <c:pt idx="0">
                  <c:v>SOŠ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'[2017-12-18 výsledky - srovnání s ESPADem CELÝ SOUBOR.xlsx]graf 12'!$C$4:$C$12</c:f>
              <c:strCache>
                <c:ptCount val="9"/>
                <c:pt idx="0">
                  <c:v>kouření 
v posledních 30 dnech</c:v>
                </c:pt>
                <c:pt idx="1">
                  <c:v>denní kuřáci</c:v>
                </c:pt>
                <c:pt idx="2">
                  <c:v>silní kuřáci
více než 10 cigaret denně</c:v>
                </c:pt>
                <c:pt idx="3">
                  <c:v>alkohol
v posledních 30 dnech</c:v>
                </c:pt>
                <c:pt idx="4">
                  <c:v>časté pití 
nadměrných dávek</c:v>
                </c:pt>
                <c:pt idx="5">
                  <c:v>opilost 
v posledních 30 dnech</c:v>
                </c:pt>
                <c:pt idx="6">
                  <c:v>jakákoliv ilegální 
droga v životě</c:v>
                </c:pt>
                <c:pt idx="7">
                  <c:v>konopné drogy v životě</c:v>
                </c:pt>
                <c:pt idx="8">
                  <c:v>jakákoliv ilegální droga 
kromě konopných v životě</c:v>
                </c:pt>
              </c:strCache>
            </c:strRef>
          </c:cat>
          <c:val>
            <c:numRef>
              <c:f>'[2017-12-18 výsledky - srovnání s ESPADem CELÝ SOUBOR.xlsx]graf 12'!$E$4:$E$12</c:f>
              <c:numCache>
                <c:formatCode>0.0</c:formatCode>
                <c:ptCount val="9"/>
                <c:pt idx="0">
                  <c:v>35.32117644558258</c:v>
                </c:pt>
                <c:pt idx="1">
                  <c:v>18.946244299823327</c:v>
                </c:pt>
                <c:pt idx="2">
                  <c:v>5.6680386155764682</c:v>
                </c:pt>
                <c:pt idx="3">
                  <c:v>68.225986160696607</c:v>
                </c:pt>
                <c:pt idx="4">
                  <c:v>20.877091156732916</c:v>
                </c:pt>
                <c:pt idx="5">
                  <c:v>18.623772050256111</c:v>
                </c:pt>
                <c:pt idx="6">
                  <c:v>43.22604959142086</c:v>
                </c:pt>
                <c:pt idx="7">
                  <c:v>39.709709999367874</c:v>
                </c:pt>
                <c:pt idx="8">
                  <c:v>16.833116467667843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C390-4A54-BCE4-16D09C1CE710}"/>
            </c:ext>
          </c:extLst>
        </c:ser>
        <c:ser>
          <c:idx val="2"/>
          <c:order val="2"/>
          <c:tx>
            <c:strRef>
              <c:f>'[2017-12-18 výsledky - srovnání s ESPADem CELÝ SOUBOR.xlsx]graf 12'!$F$3</c:f>
              <c:strCache>
                <c:ptCount val="1"/>
                <c:pt idx="0">
                  <c:v>SOU</c:v>
                </c:pt>
              </c:strCache>
            </c:strRef>
          </c:tx>
          <c:spPr>
            <a:solidFill>
              <a:srgbClr val="ED7D3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'[2017-12-18 výsledky - srovnání s ESPADem CELÝ SOUBOR.xlsx]graf 12'!$C$4:$C$12</c:f>
              <c:strCache>
                <c:ptCount val="9"/>
                <c:pt idx="0">
                  <c:v>kouření 
v posledních 30 dnech</c:v>
                </c:pt>
                <c:pt idx="1">
                  <c:v>denní kuřáci</c:v>
                </c:pt>
                <c:pt idx="2">
                  <c:v>silní kuřáci
více než 10 cigaret denně</c:v>
                </c:pt>
                <c:pt idx="3">
                  <c:v>alkohol
v posledních 30 dnech</c:v>
                </c:pt>
                <c:pt idx="4">
                  <c:v>časté pití 
nadměrných dávek</c:v>
                </c:pt>
                <c:pt idx="5">
                  <c:v>opilost 
v posledních 30 dnech</c:v>
                </c:pt>
                <c:pt idx="6">
                  <c:v>jakákoliv ilegální 
droga v životě</c:v>
                </c:pt>
                <c:pt idx="7">
                  <c:v>konopné drogy v životě</c:v>
                </c:pt>
                <c:pt idx="8">
                  <c:v>jakákoliv ilegální droga 
kromě konopných v životě</c:v>
                </c:pt>
              </c:strCache>
            </c:strRef>
          </c:cat>
          <c:val>
            <c:numRef>
              <c:f>'[2017-12-18 výsledky - srovnání s ESPADem CELÝ SOUBOR.xlsx]graf 12'!$F$4:$F$12</c:f>
              <c:numCache>
                <c:formatCode>0.0</c:formatCode>
                <c:ptCount val="9"/>
                <c:pt idx="0">
                  <c:v>45.027093327583223</c:v>
                </c:pt>
                <c:pt idx="1">
                  <c:v>36.754303134763596</c:v>
                </c:pt>
                <c:pt idx="2">
                  <c:v>14.070079798432907</c:v>
                </c:pt>
                <c:pt idx="3">
                  <c:v>72.772798452385885</c:v>
                </c:pt>
                <c:pt idx="4">
                  <c:v>30.21184832551651</c:v>
                </c:pt>
                <c:pt idx="5">
                  <c:v>18.389952203289873</c:v>
                </c:pt>
                <c:pt idx="6">
                  <c:v>48.579432579851947</c:v>
                </c:pt>
                <c:pt idx="7">
                  <c:v>46.323884976315981</c:v>
                </c:pt>
                <c:pt idx="8">
                  <c:v>17.947788988594006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C390-4A54-BCE4-16D09C1CE710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192"/>
        <c:overlap val="-50"/>
        <c:axId val="569868408"/>
        <c:axId val="569863704"/>
      </c:barChart>
      <c:catAx>
        <c:axId val="569868408"/>
        <c:scaling>
          <c:orientation val="maxMin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9863704"/>
        <c:crosses val="autoZero"/>
        <c:auto val="1"/>
        <c:lblAlgn val="ctr"/>
        <c:lblOffset val="100"/>
        <c:noMultiLvlLbl val="0"/>
      </c:catAx>
      <c:valAx>
        <c:axId val="569863704"/>
        <c:scaling>
          <c:orientation val="minMax"/>
        </c:scaling>
        <c:delete val="0"/>
        <c:axPos val="t"/>
        <c:numFmt formatCode="General" sourceLinked="0"/>
        <c:majorTickMark val="out"/>
        <c:minorTickMark val="none"/>
        <c:tickLblPos val="high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986840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79266156246598218"/>
          <c:y val="0.5217039617223701"/>
          <c:w val="0.16537377272285411"/>
          <c:h val="0.1763901847420287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 b="0"/>
      </a:pPr>
      <a:endParaRPr lang="cs-CZ"/>
    </a:p>
  </c:txPr>
  <c:externalData r:id="rId4">
    <c:autoUpdate val="0"/>
  </c:externalData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9.0474454582066127E-2"/>
          <c:y val="3.9751234103255893E-2"/>
          <c:w val="0.88527510450082625"/>
          <c:h val="0.6143415343758721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'[2017-12-18 výsledky - srovnání s ESPADem CELÝ SOUBOR.xlsx]výsledky'!$D$103</c:f>
              <c:strCache>
                <c:ptCount val="1"/>
                <c:pt idx="0">
                  <c:v>muž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1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'[2017-12-18 výsledky - srovnání s ESPADem CELÝ SOUBOR.xlsx]výsledky'!$C$104:$C$117</c:f>
              <c:strCache>
                <c:ptCount val="13"/>
                <c:pt idx="0">
                  <c:v>jakákoliv ilegální</c:v>
                </c:pt>
                <c:pt idx="1">
                  <c:v>konopné drogy</c:v>
                </c:pt>
                <c:pt idx="2">
                  <c:v>léky na uklidnění</c:v>
                </c:pt>
                <c:pt idx="3">
                  <c:v>jakákoliv ilegální bez konopí</c:v>
                </c:pt>
                <c:pt idx="4">
                  <c:v>extáze</c:v>
                </c:pt>
                <c:pt idx="5">
                  <c:v>těkavé látky</c:v>
                </c:pt>
                <c:pt idx="6">
                  <c:v>halucinogeny</c:v>
                </c:pt>
                <c:pt idx="7">
                  <c:v>amfetaminy</c:v>
                </c:pt>
                <c:pt idx="8">
                  <c:v>pervitin</c:v>
                </c:pt>
                <c:pt idx="9">
                  <c:v>kokain</c:v>
                </c:pt>
                <c:pt idx="10">
                  <c:v>anabolické steroidy</c:v>
                </c:pt>
                <c:pt idx="11">
                  <c:v>opiáty</c:v>
                </c:pt>
                <c:pt idx="12">
                  <c:v>drogy injekčně</c:v>
                </c:pt>
              </c:strCache>
              <c:extLst xmlns:c16r2="http://schemas.microsoft.com/office/drawing/2015/06/chart"/>
            </c:strRef>
          </c:cat>
          <c:val>
            <c:numRef>
              <c:f>'[2017-12-18 výsledky - srovnání s ESPADem CELÝ SOUBOR.xlsx]výsledky'!$D$104:$D$117</c:f>
              <c:numCache>
                <c:formatCode>0.0%</c:formatCode>
                <c:ptCount val="13"/>
                <c:pt idx="0">
                  <c:v>0.48901884629550602</c:v>
                </c:pt>
                <c:pt idx="1">
                  <c:v>0.46012302841959979</c:v>
                </c:pt>
                <c:pt idx="2">
                  <c:v>0.14117391164976442</c:v>
                </c:pt>
                <c:pt idx="3">
                  <c:v>0.18646798024952513</c:v>
                </c:pt>
                <c:pt idx="4">
                  <c:v>7.5136695197285844E-2</c:v>
                </c:pt>
                <c:pt idx="5">
                  <c:v>4.901739938334905E-2</c:v>
                </c:pt>
                <c:pt idx="6">
                  <c:v>6.176709752218186E-2</c:v>
                </c:pt>
                <c:pt idx="7">
                  <c:v>4.2250804163159225E-2</c:v>
                </c:pt>
                <c:pt idx="8">
                  <c:v>2.2948869067377302E-2</c:v>
                </c:pt>
                <c:pt idx="9">
                  <c:v>2.2156200907106124E-2</c:v>
                </c:pt>
                <c:pt idx="10">
                  <c:v>1.1261954054279301E-2</c:v>
                </c:pt>
                <c:pt idx="11">
                  <c:v>8.4542433147438579E-3</c:v>
                </c:pt>
                <c:pt idx="12">
                  <c:v>4.1111763378759271E-3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327D-49B5-A67A-A53ADFB2EB01}"/>
            </c:ext>
          </c:extLst>
        </c:ser>
        <c:ser>
          <c:idx val="1"/>
          <c:order val="1"/>
          <c:tx>
            <c:strRef>
              <c:f>'[2017-12-18 výsledky - srovnání s ESPADem CELÝ SOUBOR.xlsx]výsledky'!$E$103</c:f>
              <c:strCache>
                <c:ptCount val="1"/>
                <c:pt idx="0">
                  <c:v>žena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1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'[2017-12-18 výsledky - srovnání s ESPADem CELÝ SOUBOR.xlsx]výsledky'!$C$104:$C$117</c:f>
              <c:strCache>
                <c:ptCount val="13"/>
                <c:pt idx="0">
                  <c:v>jakákoliv ilegální</c:v>
                </c:pt>
                <c:pt idx="1">
                  <c:v>konopné drogy</c:v>
                </c:pt>
                <c:pt idx="2">
                  <c:v>léky na uklidnění</c:v>
                </c:pt>
                <c:pt idx="3">
                  <c:v>jakákoliv ilegální bez konopí</c:v>
                </c:pt>
                <c:pt idx="4">
                  <c:v>extáze</c:v>
                </c:pt>
                <c:pt idx="5">
                  <c:v>těkavé látky</c:v>
                </c:pt>
                <c:pt idx="6">
                  <c:v>halucinogeny</c:v>
                </c:pt>
                <c:pt idx="7">
                  <c:v>amfetaminy</c:v>
                </c:pt>
                <c:pt idx="8">
                  <c:v>pervitin</c:v>
                </c:pt>
                <c:pt idx="9">
                  <c:v>kokain</c:v>
                </c:pt>
                <c:pt idx="10">
                  <c:v>anabolické steroidy</c:v>
                </c:pt>
                <c:pt idx="11">
                  <c:v>opiáty</c:v>
                </c:pt>
                <c:pt idx="12">
                  <c:v>drogy injekčně</c:v>
                </c:pt>
              </c:strCache>
              <c:extLst xmlns:c16r2="http://schemas.microsoft.com/office/drawing/2015/06/chart"/>
            </c:strRef>
          </c:cat>
          <c:val>
            <c:numRef>
              <c:f>'[2017-12-18 výsledky - srovnání s ESPADem CELÝ SOUBOR.xlsx]výsledky'!$E$104:$E$117</c:f>
              <c:numCache>
                <c:formatCode>0.0%</c:formatCode>
                <c:ptCount val="13"/>
                <c:pt idx="0">
                  <c:v>0.36083425922930007</c:v>
                </c:pt>
                <c:pt idx="1">
                  <c:v>0.33125543742967956</c:v>
                </c:pt>
                <c:pt idx="2">
                  <c:v>0.29623438332849344</c:v>
                </c:pt>
                <c:pt idx="3">
                  <c:v>0.11735630433572142</c:v>
                </c:pt>
                <c:pt idx="4">
                  <c:v>6.4774563688636086E-2</c:v>
                </c:pt>
                <c:pt idx="5">
                  <c:v>8.2395223574659393E-2</c:v>
                </c:pt>
                <c:pt idx="6">
                  <c:v>4.3654469751013759E-2</c:v>
                </c:pt>
                <c:pt idx="7">
                  <c:v>1.3527831249784966E-2</c:v>
                </c:pt>
                <c:pt idx="8">
                  <c:v>5.8035619595438008E-3</c:v>
                </c:pt>
                <c:pt idx="9">
                  <c:v>4.5240591703719626E-3</c:v>
                </c:pt>
                <c:pt idx="10">
                  <c:v>1.4714225949659956E-2</c:v>
                </c:pt>
                <c:pt idx="11">
                  <c:v>7.1109715901841878E-3</c:v>
                </c:pt>
                <c:pt idx="12">
                  <c:v>2.6108083534643559E-3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327D-49B5-A67A-A53ADFB2EB01}"/>
            </c:ext>
          </c:extLst>
        </c:ser>
        <c:ser>
          <c:idx val="2"/>
          <c:order val="2"/>
          <c:tx>
            <c:strRef>
              <c:f>'[2017-12-18 výsledky - srovnání s ESPADem CELÝ SOUBOR.xlsx]výsledky'!$F$102</c:f>
              <c:strCache>
                <c:ptCount val="1"/>
                <c:pt idx="0">
                  <c:v>celkem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1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'[2017-12-18 výsledky - srovnání s ESPADem CELÝ SOUBOR.xlsx]výsledky'!$C$104:$C$117</c:f>
              <c:strCache>
                <c:ptCount val="13"/>
                <c:pt idx="0">
                  <c:v>jakákoliv ilegální</c:v>
                </c:pt>
                <c:pt idx="1">
                  <c:v>konopné drogy</c:v>
                </c:pt>
                <c:pt idx="2">
                  <c:v>léky na uklidnění</c:v>
                </c:pt>
                <c:pt idx="3">
                  <c:v>jakákoliv ilegální bez konopí</c:v>
                </c:pt>
                <c:pt idx="4">
                  <c:v>extáze</c:v>
                </c:pt>
                <c:pt idx="5">
                  <c:v>těkavé látky</c:v>
                </c:pt>
                <c:pt idx="6">
                  <c:v>halucinogeny</c:v>
                </c:pt>
                <c:pt idx="7">
                  <c:v>amfetaminy</c:v>
                </c:pt>
                <c:pt idx="8">
                  <c:v>pervitin</c:v>
                </c:pt>
                <c:pt idx="9">
                  <c:v>kokain</c:v>
                </c:pt>
                <c:pt idx="10">
                  <c:v>anabolické steroidy</c:v>
                </c:pt>
                <c:pt idx="11">
                  <c:v>opiáty</c:v>
                </c:pt>
                <c:pt idx="12">
                  <c:v>drogy injekčně</c:v>
                </c:pt>
              </c:strCache>
              <c:extLst xmlns:c16r2="http://schemas.microsoft.com/office/drawing/2015/06/chart"/>
            </c:strRef>
          </c:cat>
          <c:val>
            <c:numRef>
              <c:f>'[2017-12-18 výsledky - srovnání s ESPADem CELÝ SOUBOR.xlsx]výsledky'!$F$104:$F$117</c:f>
              <c:numCache>
                <c:formatCode>0.0%</c:formatCode>
                <c:ptCount val="13"/>
                <c:pt idx="0">
                  <c:v>0.4282055473433381</c:v>
                </c:pt>
                <c:pt idx="1">
                  <c:v>0.39907897363237604</c:v>
                </c:pt>
                <c:pt idx="2">
                  <c:v>0.21475035114891403</c:v>
                </c:pt>
                <c:pt idx="3">
                  <c:v>0.15368003667046662</c:v>
                </c:pt>
                <c:pt idx="4">
                  <c:v>7.020837922815315E-2</c:v>
                </c:pt>
                <c:pt idx="5">
                  <c:v>6.4887667041456057E-2</c:v>
                </c:pt>
                <c:pt idx="6">
                  <c:v>5.3143072556387928E-2</c:v>
                </c:pt>
                <c:pt idx="7">
                  <c:v>2.8538723201512576E-2</c:v>
                </c:pt>
                <c:pt idx="8">
                  <c:v>1.4789980280846819E-2</c:v>
                </c:pt>
                <c:pt idx="9">
                  <c:v>1.3845647519792208E-2</c:v>
                </c:pt>
                <c:pt idx="10">
                  <c:v>1.2893103363943908E-2</c:v>
                </c:pt>
                <c:pt idx="11">
                  <c:v>7.8085675718856358E-3</c:v>
                </c:pt>
                <c:pt idx="12">
                  <c:v>3.3985781043659167E-3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327D-49B5-A67A-A53ADFB2EB01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571665568"/>
        <c:axId val="571662432"/>
      </c:barChart>
      <c:catAx>
        <c:axId val="5716655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1662432"/>
        <c:crosses val="autoZero"/>
        <c:auto val="1"/>
        <c:lblAlgn val="ctr"/>
        <c:lblOffset val="100"/>
        <c:noMultiLvlLbl val="0"/>
      </c:catAx>
      <c:valAx>
        <c:axId val="57166243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166556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000"/>
      </a:pPr>
      <a:endParaRPr lang="cs-CZ"/>
    </a:p>
  </c:txPr>
  <c:externalData r:id="rId4">
    <c:autoUpdate val="0"/>
  </c:externalData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'graf 13'!$B$20</c:f>
          <c:strCache>
            <c:ptCount val="1"/>
            <c:pt idx="0">
              <c:v>Subjektivně vnímaná dostupnost návykových látek, v %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'graf 13'!$C$20</c:f>
              <c:strCache>
                <c:ptCount val="1"/>
                <c:pt idx="0">
                  <c:v>celkem snadné nebo velmi snadné</c:v>
                </c:pt>
              </c:strCache>
            </c:strRef>
          </c:tx>
          <c:spPr>
            <a:solidFill>
              <a:srgbClr val="8EBB45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'graf 13'!$B$21:$B$32</c:f>
              <c:strCache>
                <c:ptCount val="12"/>
                <c:pt idx="0">
                  <c:v>cigarety</c:v>
                </c:pt>
                <c:pt idx="1">
                  <c:v>pivo</c:v>
                </c:pt>
                <c:pt idx="2">
                  <c:v>cider</c:v>
                </c:pt>
                <c:pt idx="3">
                  <c:v>alkopops</c:v>
                </c:pt>
                <c:pt idx="4">
                  <c:v>víno</c:v>
                </c:pt>
                <c:pt idx="5">
                  <c:v>destiláty</c:v>
                </c:pt>
                <c:pt idx="7">
                  <c:v>konopí</c:v>
                </c:pt>
                <c:pt idx="8">
                  <c:v>sedativa</c:v>
                </c:pt>
                <c:pt idx="9">
                  <c:v>extáze</c:v>
                </c:pt>
                <c:pt idx="10">
                  <c:v>pervitin</c:v>
                </c:pt>
                <c:pt idx="11">
                  <c:v>kokain</c:v>
                </c:pt>
              </c:strCache>
            </c:strRef>
          </c:cat>
          <c:val>
            <c:numRef>
              <c:f>'graf 13'!$C$21:$C$32</c:f>
              <c:numCache>
                <c:formatCode>0.0</c:formatCode>
                <c:ptCount val="12"/>
                <c:pt idx="0">
                  <c:v>84.801418708471687</c:v>
                </c:pt>
                <c:pt idx="1">
                  <c:v>88.32210114081505</c:v>
                </c:pt>
                <c:pt idx="2">
                  <c:v>79.597351215378737</c:v>
                </c:pt>
                <c:pt idx="3">
                  <c:v>85.593215147575563</c:v>
                </c:pt>
                <c:pt idx="4">
                  <c:v>80.665887765619189</c:v>
                </c:pt>
                <c:pt idx="5">
                  <c:v>72.995723071096478</c:v>
                </c:pt>
                <c:pt idx="7">
                  <c:v>54.382663213588636</c:v>
                </c:pt>
                <c:pt idx="8">
                  <c:v>48.378319558696553</c:v>
                </c:pt>
                <c:pt idx="9">
                  <c:v>32.469389694229136</c:v>
                </c:pt>
                <c:pt idx="10">
                  <c:v>15.834834781618634</c:v>
                </c:pt>
                <c:pt idx="11">
                  <c:v>13.35705124356129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0EB3-4FD1-B1B5-BFA45A2A81F0}"/>
            </c:ext>
          </c:extLst>
        </c:ser>
        <c:ser>
          <c:idx val="1"/>
          <c:order val="1"/>
          <c:tx>
            <c:strRef>
              <c:f>'graf 13'!$D$20</c:f>
              <c:strCache>
                <c:ptCount val="1"/>
                <c:pt idx="0">
                  <c:v>celkem obtížné nebo nemožné</c:v>
                </c:pt>
              </c:strCache>
            </c:strRef>
          </c:tx>
          <c:spPr>
            <a:solidFill>
              <a:srgbClr val="FE920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'graf 13'!$B$21:$B$32</c:f>
              <c:strCache>
                <c:ptCount val="12"/>
                <c:pt idx="0">
                  <c:v>cigarety</c:v>
                </c:pt>
                <c:pt idx="1">
                  <c:v>pivo</c:v>
                </c:pt>
                <c:pt idx="2">
                  <c:v>cider</c:v>
                </c:pt>
                <c:pt idx="3">
                  <c:v>alkopops</c:v>
                </c:pt>
                <c:pt idx="4">
                  <c:v>víno</c:v>
                </c:pt>
                <c:pt idx="5">
                  <c:v>destiláty</c:v>
                </c:pt>
                <c:pt idx="7">
                  <c:v>konopí</c:v>
                </c:pt>
                <c:pt idx="8">
                  <c:v>sedativa</c:v>
                </c:pt>
                <c:pt idx="9">
                  <c:v>extáze</c:v>
                </c:pt>
                <c:pt idx="10">
                  <c:v>pervitin</c:v>
                </c:pt>
                <c:pt idx="11">
                  <c:v>kokain</c:v>
                </c:pt>
              </c:strCache>
            </c:strRef>
          </c:cat>
          <c:val>
            <c:numRef>
              <c:f>'graf 13'!$D$21:$D$32</c:f>
              <c:numCache>
                <c:formatCode>0.0</c:formatCode>
                <c:ptCount val="12"/>
                <c:pt idx="0">
                  <c:v>6.169862470246402</c:v>
                </c:pt>
                <c:pt idx="1">
                  <c:v>6.2526308383133262</c:v>
                </c:pt>
                <c:pt idx="2">
                  <c:v>9.2626096018574948</c:v>
                </c:pt>
                <c:pt idx="3">
                  <c:v>7.4643192791715602</c:v>
                </c:pt>
                <c:pt idx="4">
                  <c:v>12.445884803005528</c:v>
                </c:pt>
                <c:pt idx="5">
                  <c:v>20.516118915801197</c:v>
                </c:pt>
                <c:pt idx="7">
                  <c:v>29.671934434766399</c:v>
                </c:pt>
                <c:pt idx="8">
                  <c:v>36.200723313844271</c:v>
                </c:pt>
                <c:pt idx="9">
                  <c:v>47.510363408699035</c:v>
                </c:pt>
                <c:pt idx="10">
                  <c:v>59.189620308414469</c:v>
                </c:pt>
                <c:pt idx="11">
                  <c:v>61.804486873270307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0EB3-4FD1-B1B5-BFA45A2A81F0}"/>
            </c:ext>
          </c:extLst>
        </c:ser>
        <c:ser>
          <c:idx val="2"/>
          <c:order val="2"/>
          <c:tx>
            <c:strRef>
              <c:f>'graf 13'!$E$20</c:f>
              <c:strCache>
                <c:ptCount val="1"/>
                <c:pt idx="0">
                  <c:v>nevím</c:v>
                </c:pt>
              </c:strCache>
            </c:strRef>
          </c:tx>
          <c:spPr>
            <a:solidFill>
              <a:srgbClr val="6E8BE8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1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'graf 13'!$B$21:$B$32</c:f>
              <c:strCache>
                <c:ptCount val="12"/>
                <c:pt idx="0">
                  <c:v>cigarety</c:v>
                </c:pt>
                <c:pt idx="1">
                  <c:v>pivo</c:v>
                </c:pt>
                <c:pt idx="2">
                  <c:v>cider</c:v>
                </c:pt>
                <c:pt idx="3">
                  <c:v>alkopops</c:v>
                </c:pt>
                <c:pt idx="4">
                  <c:v>víno</c:v>
                </c:pt>
                <c:pt idx="5">
                  <c:v>destiláty</c:v>
                </c:pt>
                <c:pt idx="7">
                  <c:v>konopí</c:v>
                </c:pt>
                <c:pt idx="8">
                  <c:v>sedativa</c:v>
                </c:pt>
                <c:pt idx="9">
                  <c:v>extáze</c:v>
                </c:pt>
                <c:pt idx="10">
                  <c:v>pervitin</c:v>
                </c:pt>
                <c:pt idx="11">
                  <c:v>kokain</c:v>
                </c:pt>
              </c:strCache>
            </c:strRef>
          </c:cat>
          <c:val>
            <c:numRef>
              <c:f>'graf 13'!$E$21:$E$32</c:f>
              <c:numCache>
                <c:formatCode>0.0</c:formatCode>
                <c:ptCount val="12"/>
                <c:pt idx="0">
                  <c:v>9.0287188212818084</c:v>
                </c:pt>
                <c:pt idx="1">
                  <c:v>5.4252680208715303</c:v>
                </c:pt>
                <c:pt idx="2">
                  <c:v>11.140039182763612</c:v>
                </c:pt>
                <c:pt idx="3">
                  <c:v>6.9424655732527647</c:v>
                </c:pt>
                <c:pt idx="4">
                  <c:v>6.8882274313751797</c:v>
                </c:pt>
                <c:pt idx="5">
                  <c:v>6.4881580131022494</c:v>
                </c:pt>
                <c:pt idx="7">
                  <c:v>15.945402351644555</c:v>
                </c:pt>
                <c:pt idx="8">
                  <c:v>15.420957127458745</c:v>
                </c:pt>
                <c:pt idx="9">
                  <c:v>20.020246897071424</c:v>
                </c:pt>
                <c:pt idx="10">
                  <c:v>24.975544909966622</c:v>
                </c:pt>
                <c:pt idx="11">
                  <c:v>24.838461883168161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0EB3-4FD1-B1B5-BFA45A2A81F0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45"/>
        <c:overlap val="100"/>
        <c:axId val="396951360"/>
        <c:axId val="396952928"/>
      </c:barChart>
      <c:catAx>
        <c:axId val="39695136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52928"/>
        <c:crosses val="autoZero"/>
        <c:auto val="1"/>
        <c:lblAlgn val="ctr"/>
        <c:lblOffset val="100"/>
        <c:noMultiLvlLbl val="0"/>
      </c:catAx>
      <c:valAx>
        <c:axId val="396952928"/>
        <c:scaling>
          <c:orientation val="minMax"/>
        </c:scaling>
        <c:delete val="1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crossAx val="39695136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200"/>
      </a:pPr>
      <a:endParaRPr lang="cs-CZ"/>
    </a:p>
  </c:txPr>
  <c:externalData r:id="rId3">
    <c:autoUpdate val="0"/>
  </c:externalData>
</c:chartSpace>
</file>

<file path=ppt/charts/chart2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0.39907897363237876</c:v>
                </c:pt>
                <c:pt idx="1">
                  <c:v>0.46012302841960201</c:v>
                </c:pt>
                <c:pt idx="2">
                  <c:v>0.33125543742968033</c:v>
                </c:pt>
                <c:pt idx="3">
                  <c:v>0.46323884976315877</c:v>
                </c:pt>
                <c:pt idx="4">
                  <c:v>0.39709709999367915</c:v>
                </c:pt>
                <c:pt idx="5">
                  <c:v>0.3173689410506827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70B2-4AC8-9F35-6FC1D2994492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0.27683220826430172</c:v>
                </c:pt>
                <c:pt idx="1">
                  <c:v>0.31692488456306295</c:v>
                </c:pt>
                <c:pt idx="2">
                  <c:v>0.23356157179088632</c:v>
                </c:pt>
                <c:pt idx="3">
                  <c:v>0.3133947982321737</c:v>
                </c:pt>
                <c:pt idx="4">
                  <c:v>0.28517443299154271</c:v>
                </c:pt>
                <c:pt idx="5">
                  <c:v>0.20850566826705208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70B2-4AC8-9F35-6FC1D2994492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0.13481351244223505</c:v>
                </c:pt>
                <c:pt idx="1">
                  <c:v>0.1470557016770638</c:v>
                </c:pt>
                <c:pt idx="2">
                  <c:v>0.1218530244193527</c:v>
                </c:pt>
                <c:pt idx="3">
                  <c:v>0.17413539644122161</c:v>
                </c:pt>
                <c:pt idx="4">
                  <c:v>0.13864680721306313</c:v>
                </c:pt>
                <c:pt idx="5">
                  <c:v>7.278726408598761E-2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70B2-4AC8-9F35-6FC1D2994492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566494480"/>
        <c:axId val="566492520"/>
      </c:barChart>
      <c:catAx>
        <c:axId val="5664944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6492520"/>
        <c:crosses val="autoZero"/>
        <c:auto val="1"/>
        <c:lblAlgn val="ctr"/>
        <c:lblOffset val="100"/>
        <c:noMultiLvlLbl val="0"/>
      </c:catAx>
      <c:valAx>
        <c:axId val="5664925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64944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200"/>
      </a:pPr>
      <a:endParaRPr lang="cs-CZ"/>
    </a:p>
  </c:txPr>
  <c:externalData r:id="rId3">
    <c:autoUpdate val="0"/>
  </c:externalData>
</c:chartSpace>
</file>

<file path=ppt/charts/chart2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závislosti!$B$15</c:f>
          <c:strCache>
            <c:ptCount val="1"/>
            <c:pt idx="0">
              <c:v>CAST kategorie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6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závislosti!$C$16</c:f>
              <c:strCache>
                <c:ptCount val="1"/>
                <c:pt idx="0">
                  <c:v>nízké riziko závislosti</c:v>
                </c:pt>
              </c:strCache>
            </c:strRef>
          </c:tx>
          <c:spPr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závislosti!$D$2:$M$3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závislosti!$D$16:$M$16</c:f>
              <c:numCache>
                <c:formatCode>0.0%</c:formatCode>
                <c:ptCount val="10"/>
                <c:pt idx="0">
                  <c:v>7.4152299936760438E-2</c:v>
                </c:pt>
                <c:pt idx="1">
                  <c:v>7.9266283252639749E-2</c:v>
                </c:pt>
                <c:pt idx="2">
                  <c:v>6.8387851077676934E-2</c:v>
                </c:pt>
                <c:pt idx="3">
                  <c:v>6.6060028473853491E-2</c:v>
                </c:pt>
                <c:pt idx="4">
                  <c:v>8.6945275192108623E-2</c:v>
                </c:pt>
                <c:pt idx="5">
                  <c:v>8.0002388204813146E-2</c:v>
                </c:pt>
                <c:pt idx="6">
                  <c:v>5.8852494905357787E-2</c:v>
                </c:pt>
                <c:pt idx="7">
                  <c:v>9.3753749316987017E-2</c:v>
                </c:pt>
                <c:pt idx="8">
                  <c:v>7.8416128782699726E-2</c:v>
                </c:pt>
                <c:pt idx="9">
                  <c:v>3.4670685402598142E-2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C520-4930-8E10-D566E0E5EA24}"/>
            </c:ext>
          </c:extLst>
        </c:ser>
        <c:ser>
          <c:idx val="1"/>
          <c:order val="1"/>
          <c:tx>
            <c:strRef>
              <c:f>závislosti!$C$17</c:f>
              <c:strCache>
                <c:ptCount val="1"/>
                <c:pt idx="0">
                  <c:v>vysoké riziko závislosti</c:v>
                </c:pt>
              </c:strCache>
            </c:strRef>
          </c:tx>
          <c:spPr>
            <a:solidFill>
              <a:srgbClr val="F67F5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závislosti!$D$2:$M$3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závislosti!$D$17:$M$17</c:f>
              <c:numCache>
                <c:formatCode>0.0%</c:formatCode>
                <c:ptCount val="10"/>
                <c:pt idx="0">
                  <c:v>3.8202847213201857E-2</c:v>
                </c:pt>
                <c:pt idx="1">
                  <c:v>4.8045945895807102E-2</c:v>
                </c:pt>
                <c:pt idx="2">
                  <c:v>2.7107770153679333E-2</c:v>
                </c:pt>
                <c:pt idx="3">
                  <c:v>4.2966430285115619E-2</c:v>
                </c:pt>
                <c:pt idx="4">
                  <c:v>4.6834442171919476E-2</c:v>
                </c:pt>
                <c:pt idx="5">
                  <c:v>2.6574521773825254E-2</c:v>
                </c:pt>
                <c:pt idx="6">
                  <c:v>3.1321914278366829E-2</c:v>
                </c:pt>
                <c:pt idx="7">
                  <c:v>4.7266290500678154E-2</c:v>
                </c:pt>
                <c:pt idx="8">
                  <c:v>4.1150313729508427E-2</c:v>
                </c:pt>
                <c:pt idx="9">
                  <c:v>1.7478971918738258E-2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C520-4930-8E10-D566E0E5EA24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396961944"/>
        <c:axId val="396963120"/>
      </c:barChart>
      <c:catAx>
        <c:axId val="3969619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63120"/>
        <c:crosses val="autoZero"/>
        <c:auto val="1"/>
        <c:lblAlgn val="ctr"/>
        <c:lblOffset val="100"/>
        <c:noMultiLvlLbl val="0"/>
      </c:catAx>
      <c:valAx>
        <c:axId val="3969631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6194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800"/>
      </a:pPr>
      <a:endParaRPr lang="cs-CZ"/>
    </a:p>
  </c:txPr>
  <c:externalData r:id="rId3">
    <c:autoUpdate val="0"/>
  </c:externalData>
</c:chartSpace>
</file>

<file path=ppt/charts/chart2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Extáze</a:t>
            </a:r>
            <a:endParaRPr lang="cs-CZ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8,9%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7.0480581769924416E-2</c:v>
                </c:pt>
                <c:pt idx="1">
                  <c:v>7.5496218638703427E-2</c:v>
                </c:pt>
                <c:pt idx="2">
                  <c:v>6.491549654920338E-2</c:v>
                </c:pt>
                <c:pt idx="3">
                  <c:v>8.8380126394222103E-2</c:v>
                </c:pt>
                <c:pt idx="4">
                  <c:v>7.3261809119960955E-2</c:v>
                </c:pt>
                <c:pt idx="5">
                  <c:v>3.8089434761075722E-2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7109-4C85-8D68-3A6C826B31B3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4,0%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4.1829181772061269E-2</c:v>
                </c:pt>
                <c:pt idx="1">
                  <c:v>4.920595454581584E-2</c:v>
                </c:pt>
                <c:pt idx="2">
                  <c:v>3.363908052540035E-2</c:v>
                </c:pt>
                <c:pt idx="3">
                  <c:v>4.0881519036777128E-2</c:v>
                </c:pt>
                <c:pt idx="4">
                  <c:v>4.9467535457431294E-2</c:v>
                </c:pt>
                <c:pt idx="5">
                  <c:v>2.4464144678021636E-2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7109-4C85-8D68-3A6C826B31B3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2,2%</a:t>
                    </a:r>
                    <a:endParaRPr lang="en-US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1,7%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0,7%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1.8773619784681027E-2</c:v>
                </c:pt>
                <c:pt idx="1">
                  <c:v>2.2669310338946137E-2</c:v>
                </c:pt>
                <c:pt idx="2">
                  <c:v>1.4433408713443507E-2</c:v>
                </c:pt>
                <c:pt idx="3">
                  <c:v>2.9434664573535448E-2</c:v>
                </c:pt>
                <c:pt idx="4">
                  <c:v>1.7573678134831027E-2</c:v>
                </c:pt>
                <c:pt idx="5">
                  <c:v>7.5375965290929116E-3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7109-4C85-8D68-3A6C826B31B3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6962728"/>
        <c:axId val="396964296"/>
      </c:barChart>
      <c:catAx>
        <c:axId val="3969627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64296"/>
        <c:crosses val="autoZero"/>
        <c:auto val="1"/>
        <c:lblAlgn val="ctr"/>
        <c:lblOffset val="100"/>
        <c:noMultiLvlLbl val="0"/>
      </c:catAx>
      <c:valAx>
        <c:axId val="3969642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6272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2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Amfetaminy</a:t>
            </a:r>
            <a:endParaRPr lang="cs-CZ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3,9%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2.8726865377556459E-2</c:v>
                </c:pt>
                <c:pt idx="1">
                  <c:v>4.2492535904745811E-2</c:v>
                </c:pt>
                <c:pt idx="2">
                  <c:v>1.3560351021083895E-2</c:v>
                </c:pt>
                <c:pt idx="3">
                  <c:v>2.1994426292647525E-2</c:v>
                </c:pt>
                <c:pt idx="4">
                  <c:v>3.9605972902562243E-2</c:v>
                </c:pt>
                <c:pt idx="5">
                  <c:v>1.1069215355575679E-2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F80E-4A6A-B1FE-F219B45DB4D3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1.3249881609875419E-2</c:v>
                </c:pt>
                <c:pt idx="1">
                  <c:v>1.0587844977884486E-2</c:v>
                </c:pt>
                <c:pt idx="2">
                  <c:v>1.6181232999123819E-2</c:v>
                </c:pt>
                <c:pt idx="3">
                  <c:v>1.1655867836450286E-2</c:v>
                </c:pt>
                <c:pt idx="4">
                  <c:v>1.7119512131744129E-2</c:v>
                </c:pt>
                <c:pt idx="5">
                  <c:v>5.9711477857473817E-3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F80E-4A6A-B1FE-F219B45DB4D3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0,4%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1.0241116859929813E-2</c:v>
                </c:pt>
                <c:pt idx="1">
                  <c:v>6.9135361217383283E-3</c:v>
                </c:pt>
                <c:pt idx="2">
                  <c:v>1.3889902734252857E-2</c:v>
                </c:pt>
                <c:pt idx="3">
                  <c:v>4.7492115879550819E-3</c:v>
                </c:pt>
                <c:pt idx="4">
                  <c:v>1.5597356316580036E-2</c:v>
                </c:pt>
                <c:pt idx="5">
                  <c:v>4.4939114685801588E-3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F80E-4A6A-B1FE-F219B45DB4D3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6963904"/>
        <c:axId val="396964688"/>
      </c:barChart>
      <c:catAx>
        <c:axId val="3969639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64688"/>
        <c:crosses val="autoZero"/>
        <c:auto val="1"/>
        <c:lblAlgn val="ctr"/>
        <c:lblOffset val="100"/>
        <c:noMultiLvlLbl val="0"/>
      </c:catAx>
      <c:valAx>
        <c:axId val="39696468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696390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2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Pervitin</a:t>
            </a:r>
            <a:endParaRPr lang="cs-CZ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1.4936423191075342E-2</c:v>
                </c:pt>
                <c:pt idx="1">
                  <c:v>2.3008641796252408E-2</c:v>
                </c:pt>
                <c:pt idx="2">
                  <c:v>5.9888422429069128E-3</c:v>
                </c:pt>
                <c:pt idx="3">
                  <c:v>3.3219112783134171E-2</c:v>
                </c:pt>
                <c:pt idx="4">
                  <c:v>9.3925367077922987E-3</c:v>
                </c:pt>
                <c:pt idx="5">
                  <c:v>3.01243438129825E-3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064E-40DC-95F0-1FF3CB282554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8.9873628962427923E-3</c:v>
                </c:pt>
                <c:pt idx="1">
                  <c:v>1.2189477798769834E-2</c:v>
                </c:pt>
                <c:pt idx="2">
                  <c:v>5.4247058283335078E-3</c:v>
                </c:pt>
                <c:pt idx="3">
                  <c:v>1.6350993768664994E-2</c:v>
                </c:pt>
                <c:pt idx="4">
                  <c:v>8.1143709406986883E-3</c:v>
                </c:pt>
                <c:pt idx="5">
                  <c:v>1.2871156849302095E-3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064E-40DC-95F0-1FF3CB282554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5.520303251984807E-3</c:v>
                </c:pt>
                <c:pt idx="1">
                  <c:v>7.9999482881249646E-3</c:v>
                </c:pt>
                <c:pt idx="2">
                  <c:v>2.7785256593138453E-3</c:v>
                </c:pt>
                <c:pt idx="3">
                  <c:v>1.8733465034437985E-2</c:v>
                </c:pt>
                <c:pt idx="4">
                  <c:v>0</c:v>
                </c:pt>
                <c:pt idx="5">
                  <c:v>1.2914560316354769E-3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064E-40DC-95F0-1FF3CB282554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09909752"/>
        <c:axId val="309911712"/>
      </c:barChart>
      <c:catAx>
        <c:axId val="3099097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11712"/>
        <c:crosses val="autoZero"/>
        <c:auto val="1"/>
        <c:lblAlgn val="ctr"/>
        <c:lblOffset val="100"/>
        <c:noMultiLvlLbl val="0"/>
      </c:catAx>
      <c:valAx>
        <c:axId val="309911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97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'[2017-13-14 výsledky - celkové.xlsx]popis souboru detail'!$U$95</c:f>
          <c:strCache>
            <c:ptCount val="1"/>
            <c:pt idx="0">
              <c:v>pohlaví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8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ADA9-4DE1-8F15-16B7AF2272B9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ADA9-4DE1-8F15-16B7AF2272B9}"/>
              </c:ext>
            </c:extLst>
          </c:dPt>
          <c:dLbls>
            <c:dLbl>
              <c:idx val="0"/>
              <c:layout/>
              <c:tx>
                <c:rich>
                  <a:bodyPr/>
                  <a:lstStyle/>
                  <a:p>
                    <a:fld id="{FBB3A675-3F65-4926-9B99-194841B5ACFA}" type="CATEGORYNAME">
                      <a:rPr lang="en-US"/>
                      <a:pPr/>
                      <a:t>[NÁZEV KATEGORIE]</a:t>
                    </a:fld>
                    <a:r>
                      <a:rPr lang="en-US" baseline="0" dirty="0"/>
                      <a:t>
</a:t>
                    </a:r>
                    <a:r>
                      <a:rPr lang="en-US" baseline="0" dirty="0" smtClean="0"/>
                      <a:t>516</a:t>
                    </a:r>
                    <a:r>
                      <a:rPr lang="en-US" baseline="0" dirty="0"/>
                      <a:t>
</a:t>
                    </a:r>
                    <a:r>
                      <a:rPr lang="en-US" baseline="0" dirty="0" smtClean="0"/>
                      <a:t>49%</a:t>
                    </a:r>
                  </a:p>
                </c:rich>
              </c:tx>
              <c:dLblPos val="ctr"/>
              <c:showLegendKey val="0"/>
              <c:showVal val="1"/>
              <c:showCatName val="1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>
                  <c15:layout>
                    <c:manualLayout>
                      <c:w val="0.19017416416027619"/>
                      <c:h val="0.31026972800325142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baseline="0" dirty="0" err="1" smtClean="0"/>
                      <a:t>žena</a:t>
                    </a:r>
                    <a:r>
                      <a:rPr lang="en-US" baseline="0" dirty="0" smtClean="0"/>
                      <a:t>
531
51%</a:t>
                    </a:r>
                    <a:endParaRPr lang="en-US" dirty="0"/>
                  </a:p>
                </c:rich>
              </c:tx>
              <c:dLblPos val="ctr"/>
              <c:showLegendKey val="0"/>
              <c:showVal val="1"/>
              <c:showCatName val="1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1"/>
            <c:showSerName val="0"/>
            <c:showPercent val="1"/>
            <c:showBubbleSize val="0"/>
            <c:separator>
</c:separator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 xmlns:c16r2="http://schemas.microsoft.com/office/drawing/2015/06/chart"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'[2017-13-14 výsledky - celkové.xlsx]popis souboru detail'!$V$5:$V$6</c:f>
              <c:strCache>
                <c:ptCount val="2"/>
                <c:pt idx="0">
                  <c:v>muž</c:v>
                </c:pt>
                <c:pt idx="1">
                  <c:v>žena</c:v>
                </c:pt>
              </c:strCache>
            </c:strRef>
          </c:cat>
          <c:val>
            <c:numRef>
              <c:f>'[2017-13-14 výsledky - celkové.xlsx]popis souboru detail'!$W$5:$W$6</c:f>
              <c:numCache>
                <c:formatCode>###0</c:formatCode>
                <c:ptCount val="2"/>
                <c:pt idx="0">
                  <c:v>505</c:v>
                </c:pt>
                <c:pt idx="1">
                  <c:v>514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ADA9-4DE1-8F15-16B7AF2272B9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2400"/>
      </a:pPr>
      <a:endParaRPr lang="cs-CZ"/>
    </a:p>
  </c:txPr>
  <c:externalData r:id="rId3">
    <c:autoUpdate val="0"/>
  </c:externalData>
</c:chartSpace>
</file>

<file path=ppt/charts/chart3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Halucinogeny – LSD, lysohlávky</a:t>
            </a:r>
            <a:endParaRPr lang="cs-CZ" dirty="0"/>
          </a:p>
        </c:rich>
      </c:tx>
      <c:layout>
        <c:manualLayout>
          <c:xMode val="edge"/>
          <c:yMode val="edge"/>
          <c:x val="0.23228834640184085"/>
          <c:y val="1.1594202898550725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5,3%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2,4%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5.3510023579146714E-2</c:v>
                </c:pt>
                <c:pt idx="1">
                  <c:v>6.2117147893652226E-2</c:v>
                </c:pt>
                <c:pt idx="2">
                  <c:v>4.3978669303081086E-2</c:v>
                </c:pt>
                <c:pt idx="3">
                  <c:v>6.3810411885669202E-2</c:v>
                </c:pt>
                <c:pt idx="4">
                  <c:v>5.931405163031437E-2</c:v>
                </c:pt>
                <c:pt idx="5">
                  <c:v>2.4532537812702496E-2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6863-477D-A429-FEC7E0FAF640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2,1%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3.0261893686626209E-2</c:v>
                </c:pt>
                <c:pt idx="1">
                  <c:v>3.8849816607358416E-2</c:v>
                </c:pt>
                <c:pt idx="2">
                  <c:v>2.0824897483454827E-2</c:v>
                </c:pt>
                <c:pt idx="3">
                  <c:v>3.5004233919584772E-2</c:v>
                </c:pt>
                <c:pt idx="4">
                  <c:v>3.1241238627486709E-2</c:v>
                </c:pt>
                <c:pt idx="5">
                  <c:v>2.1560445410926655E-2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6863-477D-A429-FEC7E0FAF640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1,3%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0,7%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1.4874174489301761E-2</c:v>
                </c:pt>
                <c:pt idx="1">
                  <c:v>1.6086641994044307E-2</c:v>
                </c:pt>
                <c:pt idx="2">
                  <c:v>1.3539876315491087E-2</c:v>
                </c:pt>
                <c:pt idx="3">
                  <c:v>1.6724157785667562E-2</c:v>
                </c:pt>
                <c:pt idx="4">
                  <c:v>1.6852558905546686E-2</c:v>
                </c:pt>
                <c:pt idx="5">
                  <c:v>7.6701494682901404E-3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6863-477D-A429-FEC7E0FAF640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09903480"/>
        <c:axId val="309905440"/>
      </c:barChart>
      <c:catAx>
        <c:axId val="3099034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5440"/>
        <c:crosses val="autoZero"/>
        <c:auto val="1"/>
        <c:lblAlgn val="ctr"/>
        <c:lblOffset val="100"/>
        <c:noMultiLvlLbl val="0"/>
      </c:catAx>
      <c:valAx>
        <c:axId val="3099054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34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Těkavé </a:t>
            </a:r>
            <a:r>
              <a:rPr lang="cs-CZ" dirty="0"/>
              <a:t>látky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8,2%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2,9%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6,7%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6.5086784905501516E-2</c:v>
                </c:pt>
                <c:pt idx="1">
                  <c:v>4.919039062036084E-2</c:v>
                </c:pt>
                <c:pt idx="2">
                  <c:v>8.2735672552313511E-2</c:v>
                </c:pt>
                <c:pt idx="3">
                  <c:v>2.9551349036549508E-2</c:v>
                </c:pt>
                <c:pt idx="4">
                  <c:v>8.4139516738233888E-2</c:v>
                </c:pt>
                <c:pt idx="5">
                  <c:v>6.7640324709891689E-2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9F00-49DE-9D51-E7D94A1C43A4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5,3%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3.8229710250246338E-2</c:v>
                </c:pt>
                <c:pt idx="1">
                  <c:v>2.8692112421272516E-2</c:v>
                </c:pt>
                <c:pt idx="2">
                  <c:v>4.8943604188114574E-2</c:v>
                </c:pt>
                <c:pt idx="3">
                  <c:v>8.2445466900816101E-3</c:v>
                </c:pt>
                <c:pt idx="4">
                  <c:v>4.8264199696614656E-2</c:v>
                </c:pt>
                <c:pt idx="5">
                  <c:v>5.3579078053746426E-2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9F00-49DE-9D51-E7D94A1C43A4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2,3%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1.9086353681046598E-2</c:v>
                </c:pt>
                <c:pt idx="1">
                  <c:v>1.5080970088532679E-2</c:v>
                </c:pt>
                <c:pt idx="2">
                  <c:v>2.3555602729714412E-2</c:v>
                </c:pt>
                <c:pt idx="3">
                  <c:v>8.2445466900816101E-3</c:v>
                </c:pt>
                <c:pt idx="4">
                  <c:v>2.5709599848453692E-2</c:v>
                </c:pt>
                <c:pt idx="5">
                  <c:v>1.7267968521766458E-2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9F00-49DE-9D51-E7D94A1C43A4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09913280"/>
        <c:axId val="309901128"/>
      </c:barChart>
      <c:catAx>
        <c:axId val="3099132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1128"/>
        <c:crosses val="autoZero"/>
        <c:auto val="1"/>
        <c:lblAlgn val="ctr"/>
        <c:lblOffset val="100"/>
        <c:noMultiLvlLbl val="0"/>
      </c:catAx>
      <c:valAx>
        <c:axId val="3099011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132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Léky </a:t>
            </a:r>
            <a:r>
              <a:rPr lang="cs-CZ" dirty="0"/>
              <a:t>na uklidnění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29,6%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18,1%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0.21474892346692623</c:v>
                </c:pt>
                <c:pt idx="1">
                  <c:v>0.14110202482609552</c:v>
                </c:pt>
                <c:pt idx="2">
                  <c:v>0.29683534985754928</c:v>
                </c:pt>
                <c:pt idx="3">
                  <c:v>0.18036574595228883</c:v>
                </c:pt>
                <c:pt idx="4">
                  <c:v>0.24036581607304591</c:v>
                </c:pt>
                <c:pt idx="5">
                  <c:v>0.19986282696200008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9FEB-43C4-8C20-902D8DF4CD3B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0.11764489260556255</c:v>
                </c:pt>
                <c:pt idx="1">
                  <c:v>7.1704262332715332E-2</c:v>
                </c:pt>
                <c:pt idx="2">
                  <c:v>0.16885006532603641</c:v>
                </c:pt>
                <c:pt idx="3">
                  <c:v>9.6705156375302123E-2</c:v>
                </c:pt>
                <c:pt idx="4">
                  <c:v>0.14454572735765497</c:v>
                </c:pt>
                <c:pt idx="5">
                  <c:v>7.98923719467525E-2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9FEB-43C4-8C20-902D8DF4CD3B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8,9%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3,5%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6.4599946135916991E-2</c:v>
                </c:pt>
                <c:pt idx="1">
                  <c:v>4.2081783860253207E-2</c:v>
                </c:pt>
                <c:pt idx="2">
                  <c:v>8.9698565415298609E-2</c:v>
                </c:pt>
                <c:pt idx="3">
                  <c:v>7.4877708055556269E-2</c:v>
                </c:pt>
                <c:pt idx="4">
                  <c:v>7.0246385474785122E-2</c:v>
                </c:pt>
                <c:pt idx="5">
                  <c:v>3.5806806664664868E-2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9FEB-43C4-8C20-902D8DF4CD3B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09901912"/>
        <c:axId val="309902696"/>
      </c:barChart>
      <c:catAx>
        <c:axId val="3099019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2696"/>
        <c:crosses val="autoZero"/>
        <c:auto val="1"/>
        <c:lblAlgn val="ctr"/>
        <c:lblOffset val="100"/>
        <c:noMultiLvlLbl val="0"/>
      </c:catAx>
      <c:valAx>
        <c:axId val="3099026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191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Léky </a:t>
            </a:r>
            <a:r>
              <a:rPr lang="cs-CZ" dirty="0"/>
              <a:t>na spaní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48,6%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35,1%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63,2%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40,1%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52,6%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50,1%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0.48488324551250994</c:v>
                </c:pt>
                <c:pt idx="1">
                  <c:v>0.35225547972610055</c:v>
                </c:pt>
                <c:pt idx="2">
                  <c:v>0.63045140052979465</c:v>
                </c:pt>
                <c:pt idx="3">
                  <c:v>0.40547021808568662</c:v>
                </c:pt>
                <c:pt idx="4">
                  <c:v>0.52446655256378916</c:v>
                </c:pt>
                <c:pt idx="5">
                  <c:v>0.49657082077967601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92EA-4137-A066-EAFD982006C4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35,8%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20,6%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52,3%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30,1%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39,5%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34,1%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0.35652306230292696</c:v>
                </c:pt>
                <c:pt idx="1">
                  <c:v>0.20707437532275338</c:v>
                </c:pt>
                <c:pt idx="2">
                  <c:v>0.52055334287400057</c:v>
                </c:pt>
                <c:pt idx="3">
                  <c:v>0.3058577684216145</c:v>
                </c:pt>
                <c:pt idx="4">
                  <c:v>0.39268138613417902</c:v>
                </c:pt>
                <c:pt idx="5">
                  <c:v>0.33633779862315855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92EA-4137-A066-EAFD982006C4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25%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39,7%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22,5%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28,1%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20,7%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0.24910478216825163</c:v>
                </c:pt>
                <c:pt idx="1">
                  <c:v>0.11537396067491461</c:v>
                </c:pt>
                <c:pt idx="2">
                  <c:v>0.39588361719048537</c:v>
                </c:pt>
                <c:pt idx="3">
                  <c:v>0.23047622079195915</c:v>
                </c:pt>
                <c:pt idx="4">
                  <c:v>0.2777579209174908</c:v>
                </c:pt>
                <c:pt idx="5">
                  <c:v>0.20341643091404524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92EA-4137-A066-EAFD982006C4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09903088"/>
        <c:axId val="309904264"/>
      </c:barChart>
      <c:catAx>
        <c:axId val="3099030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4264"/>
        <c:crosses val="autoZero"/>
        <c:auto val="1"/>
        <c:lblAlgn val="ctr"/>
        <c:lblOffset val="100"/>
        <c:noMultiLvlLbl val="0"/>
      </c:catAx>
      <c:valAx>
        <c:axId val="3099042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30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Opiáty</a:t>
            </a:r>
            <a:endParaRPr lang="cs-CZ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1"/>
              <c:layout>
                <c:manualLayout>
                  <c:x val="1.671891327063741E-2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B419-473F-89B2-51333A3F1A97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0,7%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7.8770286828556482E-3</c:v>
                </c:pt>
                <c:pt idx="1">
                  <c:v>8.4227772468729607E-3</c:v>
                </c:pt>
                <c:pt idx="2">
                  <c:v>7.2835623700836273E-3</c:v>
                </c:pt>
                <c:pt idx="3">
                  <c:v>1.1542632719601971E-2</c:v>
                </c:pt>
                <c:pt idx="4">
                  <c:v>5.9399822023854538E-3</c:v>
                </c:pt>
                <c:pt idx="5">
                  <c:v>7.6978478307757692E-3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419-473F-89B2-51333A3F1A97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1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B419-473F-89B2-51333A3F1A97}"/>
                </c:ext>
                <c:ext xmlns:c15="http://schemas.microsoft.com/office/drawing/2012/chart" uri="{CE6537A1-D6FC-4f65-9D91-7224C49458BB}"/>
              </c:extLst>
            </c:dLbl>
            <c:dLbl>
              <c:idx val="3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B419-473F-89B2-51333A3F1A97}"/>
                </c:ext>
                <c:ext xmlns:c15="http://schemas.microsoft.com/office/drawing/2012/chart" uri="{CE6537A1-D6FC-4f65-9D91-7224C49458BB}"/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0,6%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5.5731872839390809E-3</c:v>
                </c:pt>
                <c:pt idx="1">
                  <c:v>8.4227772468729607E-3</c:v>
                </c:pt>
                <c:pt idx="2">
                  <c:v>2.4744422579035508E-3</c:v>
                </c:pt>
                <c:pt idx="3">
                  <c:v>6.9364006694722247E-3</c:v>
                </c:pt>
                <c:pt idx="4">
                  <c:v>4.40590477145504E-3</c:v>
                </c:pt>
                <c:pt idx="5">
                  <c:v>6.6053667839850849E-3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B419-473F-89B2-51333A3F1A97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3"/>
              <c:layout>
                <c:manualLayout>
                  <c:x val="-1.3932427725531174E-2"/>
                  <c:y val="7.6077446840884021E-8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6-B419-473F-89B2-51333A3F1A97}"/>
                </c:ext>
                <c:ext xmlns:c15="http://schemas.microsoft.com/office/drawing/2012/chart" uri="{CE6537A1-D6FC-4f65-9D91-7224C49458BB}">
                  <c15:layout>
                    <c:manualLayout>
                      <c:w val="5.2455590386624867E-2"/>
                      <c:h val="4.1603864734299507E-2"/>
                    </c:manualLayout>
                  </c15:layout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2.9335414326397569E-3</c:v>
                </c:pt>
                <c:pt idx="1">
                  <c:v>4.9492062183498255E-3</c:v>
                </c:pt>
                <c:pt idx="2">
                  <c:v>7.4163617254286796E-4</c:v>
                </c:pt>
                <c:pt idx="3">
                  <c:v>6.9364006694722247E-3</c:v>
                </c:pt>
                <c:pt idx="4">
                  <c:v>8.7899598123962963E-4</c:v>
                </c:pt>
                <c:pt idx="5">
                  <c:v>2.6023992941541256E-3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B419-473F-89B2-51333A3F1A97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09906616"/>
        <c:axId val="309905832"/>
      </c:barChart>
      <c:catAx>
        <c:axId val="3099066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5832"/>
        <c:crosses val="autoZero"/>
        <c:auto val="1"/>
        <c:lblAlgn val="ctr"/>
        <c:lblOffset val="100"/>
        <c:noMultiLvlLbl val="0"/>
      </c:catAx>
      <c:valAx>
        <c:axId val="30990583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66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Kokain</a:t>
            </a:r>
            <a:endParaRPr lang="cs-CZ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0,5%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2,9%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1.3886627831131837E-2</c:v>
                </c:pt>
                <c:pt idx="1">
                  <c:v>2.2275951389103748E-2</c:v>
                </c:pt>
                <c:pt idx="2">
                  <c:v>4.4149485275085509E-3</c:v>
                </c:pt>
                <c:pt idx="3">
                  <c:v>2.8434049285533631E-2</c:v>
                </c:pt>
                <c:pt idx="4">
                  <c:v>8.328219933261001E-3</c:v>
                </c:pt>
                <c:pt idx="5">
                  <c:v>6.8826679616018046E-3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8B28-4558-B77B-5A9F671F03DC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0,1%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7.9799313817045837E-3</c:v>
                </c:pt>
                <c:pt idx="1">
                  <c:v>1.4046129799808937E-2</c:v>
                </c:pt>
                <c:pt idx="2">
                  <c:v>1.1310971924649654E-3</c:v>
                </c:pt>
                <c:pt idx="3">
                  <c:v>2.1943611372254909E-2</c:v>
                </c:pt>
                <c:pt idx="4">
                  <c:v>1.5013633137942154E-3</c:v>
                </c:pt>
                <c:pt idx="5">
                  <c:v>4.1147129810611823E-3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8B28-4558-B77B-5A9F671F03DC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0,1%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3.0605043880575658E-4</c:v>
                </c:pt>
                <c:pt idx="1">
                  <c:v>5.7712762310385528E-4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1.503963239828744E-3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8B28-4558-B77B-5A9F671F03DC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09907400"/>
        <c:axId val="309908184"/>
      </c:barChart>
      <c:catAx>
        <c:axId val="30990740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8184"/>
        <c:crosses val="autoZero"/>
        <c:auto val="1"/>
        <c:lblAlgn val="ctr"/>
        <c:lblOffset val="100"/>
        <c:noMultiLvlLbl val="0"/>
      </c:catAx>
      <c:valAx>
        <c:axId val="3099081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740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Drogy </a:t>
            </a:r>
            <a:r>
              <a:rPr lang="cs-CZ" dirty="0"/>
              <a:t>injekčně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4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2B3D-4916-8DDF-BB7BEE593603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3.4240858431332046E-3</c:v>
                </c:pt>
                <c:pt idx="1">
                  <c:v>4.0770046677822656E-3</c:v>
                </c:pt>
                <c:pt idx="2">
                  <c:v>2.6976570781530973E-3</c:v>
                </c:pt>
                <c:pt idx="3">
                  <c:v>1.1086337822919649E-2</c:v>
                </c:pt>
                <c:pt idx="4">
                  <c:v>0</c:v>
                </c:pt>
                <c:pt idx="5">
                  <c:v>1.0943559619076134E-3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B3D-4916-8DDF-BB7BEE593603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2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2B3D-4916-8DDF-BB7BEE593603}"/>
                </c:ext>
                <c:ext xmlns:c15="http://schemas.microsoft.com/office/drawing/2012/chart" uri="{CE6537A1-D6FC-4f65-9D91-7224C49458BB}"/>
              </c:extLst>
            </c:dLbl>
            <c:dLbl>
              <c:idx val="4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7-2B3D-4916-8DDF-BB7BEE593603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2.1471407844570038E-3</c:v>
                </c:pt>
                <c:pt idx="1">
                  <c:v>4.0770046677822656E-3</c:v>
                </c:pt>
                <c:pt idx="2">
                  <c:v>0</c:v>
                </c:pt>
                <c:pt idx="3">
                  <c:v>6.6621959621311466E-3</c:v>
                </c:pt>
                <c:pt idx="4">
                  <c:v>0</c:v>
                </c:pt>
                <c:pt idx="5">
                  <c:v>1.0943559619076134E-3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2B3D-4916-8DDF-BB7BEE593603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2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2B3D-4916-8DDF-BB7BEE593603}"/>
                </c:ext>
                <c:ext xmlns:c15="http://schemas.microsoft.com/office/drawing/2012/chart" uri="{CE6537A1-D6FC-4f65-9D91-7224C49458BB}"/>
              </c:extLst>
            </c:dLbl>
            <c:dLbl>
              <c:idx val="4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6-2B3D-4916-8DDF-BB7BEE593603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2.1471407844570038E-3</c:v>
                </c:pt>
                <c:pt idx="1">
                  <c:v>4.0770046677822656E-3</c:v>
                </c:pt>
                <c:pt idx="2">
                  <c:v>0</c:v>
                </c:pt>
                <c:pt idx="3">
                  <c:v>6.6621959621311466E-3</c:v>
                </c:pt>
                <c:pt idx="4">
                  <c:v>0</c:v>
                </c:pt>
                <c:pt idx="5">
                  <c:v>1.0943559619076134E-3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B3D-4916-8DDF-BB7BEE593603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09908576"/>
        <c:axId val="309907792"/>
      </c:barChart>
      <c:catAx>
        <c:axId val="30990857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7792"/>
        <c:crosses val="autoZero"/>
        <c:auto val="1"/>
        <c:lblAlgn val="ctr"/>
        <c:lblOffset val="100"/>
        <c:noMultiLvlLbl val="0"/>
      </c:catAx>
      <c:valAx>
        <c:axId val="3099077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0857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Alkohol </a:t>
            </a:r>
            <a:r>
              <a:rPr lang="cs-CZ" dirty="0"/>
              <a:t>spolu s léky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16,0%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17,8%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0.14608323372080004</c:v>
                </c:pt>
                <c:pt idx="1">
                  <c:v>0.13309855327537376</c:v>
                </c:pt>
                <c:pt idx="2">
                  <c:v>0.16059756256158936</c:v>
                </c:pt>
                <c:pt idx="3">
                  <c:v>0.11566867148485721</c:v>
                </c:pt>
                <c:pt idx="4">
                  <c:v>0.14994379108915196</c:v>
                </c:pt>
                <c:pt idx="5">
                  <c:v>0.17940434657748863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CEDE-420A-A516-B8CCC98A0047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8,5%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11,5%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8.5576554559364484E-2</c:v>
                </c:pt>
                <c:pt idx="1">
                  <c:v>6.964970148219872E-2</c:v>
                </c:pt>
                <c:pt idx="2">
                  <c:v>0.10337965598588809</c:v>
                </c:pt>
                <c:pt idx="3">
                  <c:v>4.2498799110474654E-2</c:v>
                </c:pt>
                <c:pt idx="4">
                  <c:v>9.8045654508590832E-2</c:v>
                </c:pt>
                <c:pt idx="5">
                  <c:v>0.11555443092383996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CEDE-420A-A516-B8CCC98A0047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4,6%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7,0%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4.6507703892495415E-2</c:v>
                </c:pt>
                <c:pt idx="1">
                  <c:v>3.8534846835614929E-2</c:v>
                </c:pt>
                <c:pt idx="2">
                  <c:v>5.5419796077631374E-2</c:v>
                </c:pt>
                <c:pt idx="3">
                  <c:v>2.1756613470683521E-2</c:v>
                </c:pt>
                <c:pt idx="4">
                  <c:v>5.0806135952904549E-2</c:v>
                </c:pt>
                <c:pt idx="5">
                  <c:v>7.0917219568908535E-2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CEDE-420A-A516-B8CCC98A0047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09914456"/>
        <c:axId val="309915240"/>
      </c:barChart>
      <c:catAx>
        <c:axId val="3099144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15240"/>
        <c:crosses val="autoZero"/>
        <c:auto val="1"/>
        <c:lblAlgn val="ctr"/>
        <c:lblOffset val="100"/>
        <c:noMultiLvlLbl val="0"/>
      </c:catAx>
      <c:valAx>
        <c:axId val="3099152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0991445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Alkohol </a:t>
            </a:r>
            <a:r>
              <a:rPr lang="cs-CZ" dirty="0"/>
              <a:t>spolu s konopím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19,6%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17,4%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17,0%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0.1968866015107229</c:v>
                </c:pt>
                <c:pt idx="1">
                  <c:v>0.21685834086475664</c:v>
                </c:pt>
                <c:pt idx="2">
                  <c:v>0.17460947012641592</c:v>
                </c:pt>
                <c:pt idx="3">
                  <c:v>0.17093516743515302</c:v>
                </c:pt>
                <c:pt idx="4">
                  <c:v>0.20948867541674124</c:v>
                </c:pt>
                <c:pt idx="5">
                  <c:v>0.20179379645066403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2FB-431F-8C99-6A67EFF981B4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11,4%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11,6%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12,6%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11,8%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0.11502601354176688</c:v>
                </c:pt>
                <c:pt idx="1">
                  <c:v>0.11661882916574906</c:v>
                </c:pt>
                <c:pt idx="2">
                  <c:v>0.11324933489112934</c:v>
                </c:pt>
                <c:pt idx="3">
                  <c:v>9.1095087016866846E-2</c:v>
                </c:pt>
                <c:pt idx="4">
                  <c:v>0.1269762811695001</c:v>
                </c:pt>
                <c:pt idx="5">
                  <c:v>0.11890394579735565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22FB-431F-8C99-6A67EFF981B4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4,8%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4,8%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4,7%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4.8513450045946122E-2</c:v>
                </c:pt>
                <c:pt idx="1">
                  <c:v>5.5255664440725778E-2</c:v>
                </c:pt>
                <c:pt idx="2">
                  <c:v>4.0992963560960417E-2</c:v>
                </c:pt>
                <c:pt idx="3">
                  <c:v>4.8215320781213558E-2</c:v>
                </c:pt>
                <c:pt idx="4">
                  <c:v>4.8738907904334321E-2</c:v>
                </c:pt>
                <c:pt idx="5">
                  <c:v>4.8247419884839104E-2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2FB-431F-8C99-6A67EFF981B4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8687088"/>
        <c:axId val="398694928"/>
      </c:barChart>
      <c:catAx>
        <c:axId val="3986870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94928"/>
        <c:crosses val="autoZero"/>
        <c:auto val="1"/>
        <c:lblAlgn val="ctr"/>
        <c:lblOffset val="100"/>
        <c:noMultiLvlLbl val="0"/>
      </c:catAx>
      <c:valAx>
        <c:axId val="3986949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870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3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Alkohol </a:t>
            </a:r>
            <a:r>
              <a:rPr lang="cs-CZ" dirty="0"/>
              <a:t>s jinou drogou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celkové.xlsx]drogová prevalence'!$X$5</c:f>
              <c:strCache>
                <c:ptCount val="1"/>
                <c:pt idx="0">
                  <c:v>za celý život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10,8%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9,8%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3,9%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prevalence'!$Y$5:$AH$5</c:f>
              <c:numCache>
                <c:formatCode>0.0%</c:formatCode>
                <c:ptCount val="6"/>
                <c:pt idx="0">
                  <c:v>7.4479127209932966E-2</c:v>
                </c:pt>
                <c:pt idx="1">
                  <c:v>0.10749637754311775</c:v>
                </c:pt>
                <c:pt idx="2">
                  <c:v>3.7691838862764365E-2</c:v>
                </c:pt>
                <c:pt idx="3">
                  <c:v>9.7336308632029397E-2</c:v>
                </c:pt>
                <c:pt idx="4">
                  <c:v>7.5196727261502186E-2</c:v>
                </c:pt>
                <c:pt idx="5">
                  <c:v>4.0260187141642367E-2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6CD5-4EFF-BB37-C7EE5EB2082F}"/>
            </c:ext>
          </c:extLst>
        </c:ser>
        <c:ser>
          <c:idx val="1"/>
          <c:order val="1"/>
          <c:tx>
            <c:strRef>
              <c:f>'[2017-13-14 výsledky - celkové.xlsx]drogová prevalence'!$X$6</c:f>
              <c:strCache>
                <c:ptCount val="1"/>
                <c:pt idx="0">
                  <c:v>za posledních 12 měsíců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2,4%</a:t>
                    </a:r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prevalence'!$Y$6:$AH$6</c:f>
              <c:numCache>
                <c:formatCode>0.0%</c:formatCode>
                <c:ptCount val="6"/>
                <c:pt idx="0">
                  <c:v>4.0017828223200921E-2</c:v>
                </c:pt>
                <c:pt idx="1">
                  <c:v>5.0902126115842161E-2</c:v>
                </c:pt>
                <c:pt idx="2">
                  <c:v>2.7890718879070089E-2</c:v>
                </c:pt>
                <c:pt idx="3">
                  <c:v>2.6166398022438527E-2</c:v>
                </c:pt>
                <c:pt idx="4">
                  <c:v>5.4091771471347756E-2</c:v>
                </c:pt>
                <c:pt idx="5">
                  <c:v>2.4613093511166768E-2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6CD5-4EFF-BB37-C7EE5EB2082F}"/>
            </c:ext>
          </c:extLst>
        </c:ser>
        <c:ser>
          <c:idx val="2"/>
          <c:order val="2"/>
          <c:tx>
            <c:strRef>
              <c:f>'[2017-13-14 výsledky - celkové.xlsx]drogová prevalence'!$X$7</c:f>
              <c:strCache>
                <c:ptCount val="1"/>
                <c:pt idx="0">
                  <c:v>za posledních 30 dnů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celkové.xlsx]drogová prevalence'!$Y$3:$AH$4</c:f>
              <c:multiLvlStrCache>
                <c:ptCount val="6"/>
                <c:lvl>
                  <c:pt idx="1">
                    <c:v>muž</c:v>
                  </c:pt>
                  <c:pt idx="2">
                    <c:v>žena</c:v>
                  </c:pt>
                  <c:pt idx="3">
                    <c:v>SOU</c:v>
                  </c:pt>
                  <c:pt idx="4">
                    <c:v>SOŠ</c:v>
                  </c:pt>
                  <c:pt idx="5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typ školy</c:v>
                  </c:pt>
                </c:lvl>
              </c:multiLvlStrCache>
              <c:extLst xmlns:c16r2="http://schemas.microsoft.com/office/drawing/2015/06/chart"/>
            </c:multiLvlStrRef>
          </c:cat>
          <c:val>
            <c:numRef>
              <c:f>'[2017-13-14 výsledky - celkové.xlsx]drogová prevalence'!$Y$7:$AH$7</c:f>
              <c:numCache>
                <c:formatCode>0.0%</c:formatCode>
                <c:ptCount val="6"/>
                <c:pt idx="0">
                  <c:v>1.3207480257348303E-2</c:v>
                </c:pt>
                <c:pt idx="1">
                  <c:v>1.3193671295105435E-2</c:v>
                </c:pt>
                <c:pt idx="2">
                  <c:v>1.3222865980589355E-2</c:v>
                </c:pt>
                <c:pt idx="3">
                  <c:v>2.2921179065799165E-2</c:v>
                </c:pt>
                <c:pt idx="4">
                  <c:v>7.6653657157665749E-3</c:v>
                </c:pt>
                <c:pt idx="5">
                  <c:v>1.3189068570670615E-2</c:v>
                </c:pt>
              </c:numCache>
              <c:extLst xmlns:c16r2="http://schemas.microsoft.com/office/drawing/2015/06/chart"/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6CD5-4EFF-BB37-C7EE5EB2082F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8688656"/>
        <c:axId val="398685520"/>
      </c:barChart>
      <c:catAx>
        <c:axId val="3986886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85520"/>
        <c:crosses val="autoZero"/>
        <c:auto val="1"/>
        <c:lblAlgn val="ctr"/>
        <c:lblOffset val="100"/>
        <c:noMultiLvlLbl val="0"/>
      </c:catAx>
      <c:valAx>
        <c:axId val="3986855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8865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'[2017-13-14 výsledky - celkové.xlsx]popis souboru detail'!$U$101</c:f>
          <c:strCache>
            <c:ptCount val="1"/>
            <c:pt idx="0">
              <c:v>typ školy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8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rgbClr val="00B0F0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F22E-4D93-A16C-9DB647353B55}"/>
              </c:ext>
            </c:extLst>
          </c:dPt>
          <c:dPt>
            <c:idx val="1"/>
            <c:bubble3D val="0"/>
            <c:spPr>
              <a:solidFill>
                <a:srgbClr val="FFC000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F22E-4D93-A16C-9DB647353B55}"/>
              </c:ext>
            </c:extLst>
          </c:dPt>
          <c:dPt>
            <c:idx val="2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F22E-4D93-A16C-9DB647353B55}"/>
              </c:ext>
            </c:extLst>
          </c:dPt>
          <c:cat>
            <c:strRef>
              <c:f>'[2017-13-14 výsledky - celkové.xlsx]popis souboru detail'!$V$12:$V$14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</c:v>
                </c:pt>
              </c:strCache>
            </c:strRef>
          </c:cat>
          <c:val>
            <c:numRef>
              <c:f>'[2017-13-14 výsledky - celkové.xlsx]popis souboru detail'!$W$12:$W$14</c:f>
              <c:numCache>
                <c:formatCode>###0</c:formatCode>
                <c:ptCount val="3"/>
                <c:pt idx="0">
                  <c:v>135</c:v>
                </c:pt>
                <c:pt idx="1">
                  <c:v>470</c:v>
                </c:pt>
                <c:pt idx="2">
                  <c:v>416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F22E-4D93-A16C-9DB647353B55}"/>
            </c:ext>
          </c:extLst>
        </c:ser>
        <c:dLbls>
          <c:dLblPos val="ctr"/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2400"/>
      </a:pPr>
      <a:endParaRPr lang="cs-CZ"/>
    </a:p>
  </c:txPr>
  <c:externalData r:id="rId3">
    <c:autoUpdate val="0"/>
  </c:externalData>
  <c:userShapes r:id="rId4"/>
</c:chartSpace>
</file>

<file path=ppt/charts/chart4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celkové.xlsx]gambling'!$P$6</c:f>
              <c:strCache>
                <c:ptCount val="1"/>
                <c:pt idx="0">
                  <c:v>jakákoliv hazardní hra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celkové.xlsx]gambling'!$Q$4:$Z$5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celkové.xlsx]gambling'!$Q$6:$Z$6</c:f>
              <c:numCache>
                <c:formatCode>###0.0%</c:formatCode>
                <c:ptCount val="10"/>
                <c:pt idx="0">
                  <c:v>0.15154600308613694</c:v>
                </c:pt>
                <c:pt idx="1">
                  <c:v>0.24324868436687536</c:v>
                </c:pt>
                <c:pt idx="2">
                  <c:v>4.8763230968634358E-2</c:v>
                </c:pt>
                <c:pt idx="3">
                  <c:v>0.17881031649958326</c:v>
                </c:pt>
                <c:pt idx="4">
                  <c:v>0.1173549411375297</c:v>
                </c:pt>
                <c:pt idx="5">
                  <c:v>0.12488980312454931</c:v>
                </c:pt>
                <c:pt idx="6">
                  <c:v>0.19550043172868359</c:v>
                </c:pt>
                <c:pt idx="7">
                  <c:v>0.16451811275395301</c:v>
                </c:pt>
                <c:pt idx="8">
                  <c:v>0.14922295795665547</c:v>
                </c:pt>
                <c:pt idx="9">
                  <c:v>0.14075457173720676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E2D3-437F-9B0F-3D1811B184FB}"/>
            </c:ext>
          </c:extLst>
        </c:ser>
        <c:ser>
          <c:idx val="1"/>
          <c:order val="1"/>
          <c:tx>
            <c:strRef>
              <c:f>'[2017-13-14 výsledky - celkové.xlsx]gambling'!$P$7</c:f>
              <c:strCache>
                <c:ptCount val="1"/>
                <c:pt idx="0">
                  <c:v>jakákoliv kromě loterií NA INTERNETU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celkové.xlsx]gambling'!$Q$4:$Z$5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celkové.xlsx]gambling'!$Q$7:$Z$7</c:f>
              <c:numCache>
                <c:formatCode>###0.0%</c:formatCode>
                <c:ptCount val="10"/>
                <c:pt idx="0">
                  <c:v>8.9342856157138148E-2</c:v>
                </c:pt>
                <c:pt idx="1">
                  <c:v>0.1572043193579008</c:v>
                </c:pt>
                <c:pt idx="2">
                  <c:v>1.4619250163838535E-2</c:v>
                </c:pt>
                <c:pt idx="3">
                  <c:v>0.10794315453048493</c:v>
                </c:pt>
                <c:pt idx="4">
                  <c:v>4.9262050634267196E-2</c:v>
                </c:pt>
                <c:pt idx="5">
                  <c:v>7.4376457902403173E-2</c:v>
                </c:pt>
                <c:pt idx="6">
                  <c:v>0.14326704927442016</c:v>
                </c:pt>
                <c:pt idx="7">
                  <c:v>0.10944603606746772</c:v>
                </c:pt>
                <c:pt idx="8">
                  <c:v>8.0671042458940911E-2</c:v>
                </c:pt>
                <c:pt idx="9">
                  <c:v>8.3811738559454063E-2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E2D3-437F-9B0F-3D1811B184FB}"/>
            </c:ext>
          </c:extLst>
        </c:ser>
        <c:ser>
          <c:idx val="2"/>
          <c:order val="2"/>
          <c:tx>
            <c:strRef>
              <c:f>'[2017-13-14 výsledky - celkové.xlsx]gambling'!$P$8</c:f>
              <c:strCache>
                <c:ptCount val="1"/>
                <c:pt idx="0">
                  <c:v>jakákoliv kromě loterií V REÁLNÉM SVĚTĚ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celkové.xlsx]gambling'!$Q$4:$Z$5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celkové.xlsx]gambling'!$Q$8:$Z$8</c:f>
              <c:numCache>
                <c:formatCode>###0.0%</c:formatCode>
                <c:ptCount val="10"/>
                <c:pt idx="0">
                  <c:v>8.2906069782324038E-2</c:v>
                </c:pt>
                <c:pt idx="1">
                  <c:v>0.1354071117145674</c:v>
                </c:pt>
                <c:pt idx="2">
                  <c:v>2.5109549469188929E-2</c:v>
                </c:pt>
                <c:pt idx="3">
                  <c:v>0.10341749147001349</c:v>
                </c:pt>
                <c:pt idx="4">
                  <c:v>4.542705556214105E-2</c:v>
                </c:pt>
                <c:pt idx="5">
                  <c:v>5.8075680966453255E-2</c:v>
                </c:pt>
                <c:pt idx="6">
                  <c:v>0.14337763083825791</c:v>
                </c:pt>
                <c:pt idx="7">
                  <c:v>0.10829827450937531</c:v>
                </c:pt>
                <c:pt idx="8">
                  <c:v>7.4182901198847837E-2</c:v>
                </c:pt>
                <c:pt idx="9">
                  <c:v>7.0414730707463277E-2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E2D3-437F-9B0F-3D1811B184FB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574830288"/>
        <c:axId val="574829896"/>
      </c:barChart>
      <c:catAx>
        <c:axId val="5748302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4829896"/>
        <c:crosses val="autoZero"/>
        <c:auto val="1"/>
        <c:lblAlgn val="ctr"/>
        <c:lblOffset val="100"/>
        <c:noMultiLvlLbl val="0"/>
      </c:catAx>
      <c:valAx>
        <c:axId val="5748298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748302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1.1120832118207444E-2"/>
          <c:y val="0.94261601915145221"/>
          <c:w val="0.97114457914982855"/>
          <c:h val="3.5405958870525792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900"/>
      </a:pPr>
      <a:endParaRPr lang="cs-CZ"/>
    </a:p>
  </c:txPr>
  <c:externalData r:id="rId4">
    <c:autoUpdate val="0"/>
  </c:externalData>
</c:chartSpace>
</file>

<file path=ppt/charts/chart4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4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sz="2600" dirty="0" smtClean="0"/>
              <a:t>Hazardní </a:t>
            </a:r>
            <a:r>
              <a:rPr lang="cs-CZ" sz="2600" dirty="0"/>
              <a:t>hraní v posledním roce podle typu hry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4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List1!$O$9:$P$18</c:f>
              <c:multiLvlStrCache>
                <c:ptCount val="10"/>
                <c:lvl>
                  <c:pt idx="0">
                    <c:v>hrací automaty, VLT</c:v>
                  </c:pt>
                  <c:pt idx="1">
                    <c:v>karty nebo kostky</c:v>
                  </c:pt>
                  <c:pt idx="2">
                    <c:v>loterie, stírací losy</c:v>
                  </c:pt>
                  <c:pt idx="3">
                    <c:v>ruleta</c:v>
                  </c:pt>
                  <c:pt idx="4">
                    <c:v>kurzové sázky na sport, dostihy</c:v>
                  </c:pt>
                  <c:pt idx="5">
                    <c:v>hrací automaty, VLT</c:v>
                  </c:pt>
                  <c:pt idx="6">
                    <c:v>karty nebo kostky</c:v>
                  </c:pt>
                  <c:pt idx="7">
                    <c:v>loterie, stírací losy</c:v>
                  </c:pt>
                  <c:pt idx="8">
                    <c:v>ruleta</c:v>
                  </c:pt>
                  <c:pt idx="9">
                    <c:v>kurzové sázky na sport, dostihy</c:v>
                  </c:pt>
                </c:lvl>
                <c:lvl>
                  <c:pt idx="0">
                    <c:v>na internetu</c:v>
                  </c:pt>
                  <c:pt idx="5">
                    <c:v>mimo internet</c:v>
                  </c:pt>
                </c:lvl>
              </c:multiLvlStrCache>
            </c:multiLvlStrRef>
          </c:cat>
          <c:val>
            <c:numRef>
              <c:f>List1!$Q$9:$Q$18</c:f>
              <c:numCache>
                <c:formatCode>###0.0%</c:formatCode>
                <c:ptCount val="10"/>
                <c:pt idx="0">
                  <c:v>2.3340603216638656E-2</c:v>
                </c:pt>
                <c:pt idx="1">
                  <c:v>3.4399937137240086E-2</c:v>
                </c:pt>
                <c:pt idx="2">
                  <c:v>3.6274220948930541E-2</c:v>
                </c:pt>
                <c:pt idx="3">
                  <c:v>1.9718294715591368E-2</c:v>
                </c:pt>
                <c:pt idx="4">
                  <c:v>5.8713306075397244E-2</c:v>
                </c:pt>
                <c:pt idx="5">
                  <c:v>2.7507664176086865E-2</c:v>
                </c:pt>
                <c:pt idx="6">
                  <c:v>3.9932228873567725E-2</c:v>
                </c:pt>
                <c:pt idx="7">
                  <c:v>4.1542216845039309E-2</c:v>
                </c:pt>
                <c:pt idx="8">
                  <c:v>9.6897679546284719E-3</c:v>
                </c:pt>
                <c:pt idx="9">
                  <c:v>4.0872252440332532E-2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D88-47A9-95C5-E12CDD1C0E55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8696496"/>
        <c:axId val="398691400"/>
      </c:barChart>
      <c:catAx>
        <c:axId val="39869649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91400"/>
        <c:crosses val="autoZero"/>
        <c:auto val="1"/>
        <c:lblAlgn val="ctr"/>
        <c:lblOffset val="100"/>
        <c:noMultiLvlLbl val="0"/>
      </c:catAx>
      <c:valAx>
        <c:axId val="39869140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##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9649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400"/>
      </a:pPr>
      <a:endParaRPr lang="cs-CZ"/>
    </a:p>
  </c:txPr>
  <c:externalData r:id="rId3">
    <c:autoUpdate val="0"/>
  </c:externalData>
</c:chartSpace>
</file>

<file path=ppt/charts/chart4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8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Riziko </a:t>
            </a:r>
            <a:r>
              <a:rPr lang="cs-CZ" dirty="0"/>
              <a:t>problémového hráčství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>
        <c:manualLayout>
          <c:layoutTarget val="inner"/>
          <c:xMode val="edge"/>
          <c:yMode val="edge"/>
          <c:x val="9.3969067015411994E-2"/>
          <c:y val="0.1743901126097655"/>
          <c:w val="0.88911436243479947"/>
          <c:h val="0.459208178538417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List1!$P$31</c:f>
              <c:strCache>
                <c:ptCount val="1"/>
                <c:pt idx="0">
                  <c:v>ze všech respondentů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8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CA90-4629-8982-28E4DE4A50EB}"/>
                </c:ext>
                <c:ext xmlns:c15="http://schemas.microsoft.com/office/drawing/2012/chart" uri="{CE6537A1-D6FC-4f65-9D91-7224C49458BB}"/>
              </c:extLst>
            </c:dLbl>
            <c:dLbl>
              <c:idx val="10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CA90-4629-8982-28E4DE4A50EB}"/>
                </c:ext>
                <c:ext xmlns:c15="http://schemas.microsoft.com/office/drawing/2012/chart" uri="{CE6537A1-D6FC-4f65-9D91-7224C49458BB}"/>
              </c:extLst>
            </c:dLbl>
            <c:dLbl>
              <c:idx val="14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6-CA90-4629-8982-28E4DE4A50EB}"/>
                </c:ext>
                <c:ext xmlns:c15="http://schemas.microsoft.com/office/drawing/2012/chart" uri="{CE6537A1-D6FC-4f65-9D91-7224C49458BB}"/>
              </c:extLst>
            </c:dLbl>
            <c:dLbl>
              <c:idx val="16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CA90-4629-8982-28E4DE4A50EB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accent6">
                        <a:lumMod val="7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List1!$Q$4:$AG$5</c:f>
              <c:multiLvlStrCache>
                <c:ptCount val="17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  <c:pt idx="10">
                    <c:v>Děčín</c:v>
                  </c:pt>
                  <c:pt idx="11">
                    <c:v>Chomutov</c:v>
                  </c:pt>
                  <c:pt idx="12">
                    <c:v>Litoměřice</c:v>
                  </c:pt>
                  <c:pt idx="13">
                    <c:v>Louny</c:v>
                  </c:pt>
                  <c:pt idx="14">
                    <c:v>Most</c:v>
                  </c:pt>
                  <c:pt idx="15">
                    <c:v>Teplice</c:v>
                  </c:pt>
                  <c:pt idx="16">
                    <c:v>Ústí nad Labem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  <c:pt idx="10">
                    <c:v>okres</c:v>
                  </c:pt>
                </c:lvl>
              </c:multiLvlStrCache>
            </c:multiLvlStrRef>
          </c:cat>
          <c:val>
            <c:numRef>
              <c:f>List1!$Q$31:$AG$31</c:f>
              <c:numCache>
                <c:formatCode>###0.0%</c:formatCode>
                <c:ptCount val="17"/>
                <c:pt idx="0">
                  <c:v>4.1686817619875416E-2</c:v>
                </c:pt>
                <c:pt idx="1">
                  <c:v>7.6984171799097903E-2</c:v>
                </c:pt>
                <c:pt idx="2">
                  <c:v>1.3148264170500301E-2</c:v>
                </c:pt>
                <c:pt idx="3">
                  <c:v>2.5704769410984641E-2</c:v>
                </c:pt>
                <c:pt idx="4">
                  <c:v>5.9362005352553898E-2</c:v>
                </c:pt>
                <c:pt idx="5">
                  <c:v>8.6686792530953641E-2</c:v>
                </c:pt>
                <c:pt idx="6">
                  <c:v>1.3301751494948761E-2</c:v>
                </c:pt>
                <c:pt idx="7">
                  <c:v>0.10198624766076451</c:v>
                </c:pt>
                <c:pt idx="8">
                  <c:v>0</c:v>
                </c:pt>
                <c:pt idx="9">
                  <c:v>3.3978186474936528E-2</c:v>
                </c:pt>
                <c:pt idx="10">
                  <c:v>0</c:v>
                </c:pt>
                <c:pt idx="11">
                  <c:v>9.0909090909090884E-2</c:v>
                </c:pt>
                <c:pt idx="12">
                  <c:v>6.6705713792588051E-2</c:v>
                </c:pt>
                <c:pt idx="13">
                  <c:v>5.033310107088098E-2</c:v>
                </c:pt>
                <c:pt idx="14">
                  <c:v>0</c:v>
                </c:pt>
                <c:pt idx="15">
                  <c:v>7.0899221087696593E-3</c:v>
                </c:pt>
                <c:pt idx="16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CA90-4629-8982-28E4DE4A50EB}"/>
            </c:ext>
          </c:extLst>
        </c:ser>
        <c:ser>
          <c:idx val="1"/>
          <c:order val="1"/>
          <c:tx>
            <c:strRef>
              <c:f>List1!$P$32</c:f>
              <c:strCache>
                <c:ptCount val="1"/>
                <c:pt idx="0">
                  <c:v>z těch, co hráli v posledním roce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dLbls>
            <c:dLbl>
              <c:idx val="10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CA90-4629-8982-28E4DE4A50EB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List1!$Q$4:$AG$5</c:f>
              <c:multiLvlStrCache>
                <c:ptCount val="17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  <c:pt idx="10">
                    <c:v>Děčín</c:v>
                  </c:pt>
                  <c:pt idx="11">
                    <c:v>Chomutov</c:v>
                  </c:pt>
                  <c:pt idx="12">
                    <c:v>Litoměřice</c:v>
                  </c:pt>
                  <c:pt idx="13">
                    <c:v>Louny</c:v>
                  </c:pt>
                  <c:pt idx="14">
                    <c:v>Most</c:v>
                  </c:pt>
                  <c:pt idx="15">
                    <c:v>Teplice</c:v>
                  </c:pt>
                  <c:pt idx="16">
                    <c:v>Ústí nad Labem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  <c:pt idx="10">
                    <c:v>okres</c:v>
                  </c:pt>
                </c:lvl>
              </c:multiLvlStrCache>
            </c:multiLvlStrRef>
          </c:cat>
          <c:val>
            <c:numRef>
              <c:f>List1!$Q$32:$AG$32</c:f>
              <c:numCache>
                <c:formatCode>###0.0%</c:formatCode>
                <c:ptCount val="17"/>
                <c:pt idx="0">
                  <c:v>0.28219697997377496</c:v>
                </c:pt>
                <c:pt idx="1">
                  <c:v>0.31866871183074053</c:v>
                </c:pt>
                <c:pt idx="2">
                  <c:v>7.6978690891294804E-2</c:v>
                </c:pt>
                <c:pt idx="3">
                  <c:v>0.17685532529230144</c:v>
                </c:pt>
                <c:pt idx="4">
                  <c:v>0.24738701419742598</c:v>
                </c:pt>
                <c:pt idx="5">
                  <c:v>0.40282619365393929</c:v>
                </c:pt>
                <c:pt idx="6">
                  <c:v>0.39310114999666579</c:v>
                </c:pt>
                <c:pt idx="7">
                  <c:v>0.28775139913721137</c:v>
                </c:pt>
                <c:pt idx="8">
                  <c:v>0.28802296992268323</c:v>
                </c:pt>
                <c:pt idx="9">
                  <c:v>0.25639515414056951</c:v>
                </c:pt>
                <c:pt idx="10">
                  <c:v>0</c:v>
                </c:pt>
                <c:pt idx="11">
                  <c:v>0.42350090673872964</c:v>
                </c:pt>
                <c:pt idx="12">
                  <c:v>0.28760618096786905</c:v>
                </c:pt>
                <c:pt idx="13">
                  <c:v>0.17014690746981306</c:v>
                </c:pt>
                <c:pt idx="14">
                  <c:v>0.20344094797437226</c:v>
                </c:pt>
                <c:pt idx="15">
                  <c:v>0.29654584914772986</c:v>
                </c:pt>
                <c:pt idx="16">
                  <c:v>0.42745285300593266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CA90-4629-8982-28E4DE4A50EB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8684344"/>
        <c:axId val="398684736"/>
      </c:barChart>
      <c:catAx>
        <c:axId val="3986843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84736"/>
        <c:crosses val="autoZero"/>
        <c:auto val="1"/>
        <c:lblAlgn val="ctr"/>
        <c:lblOffset val="100"/>
        <c:noMultiLvlLbl val="0"/>
      </c:catAx>
      <c:valAx>
        <c:axId val="39868473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##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8434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4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'[2017-13-14 výsledky - celkové.xlsx]gaming'!$S$4</c:f>
              <c:strCache>
                <c:ptCount val="1"/>
                <c:pt idx="0">
                  <c:v>ani jednu</c:v>
                </c:pt>
              </c:strCache>
            </c:strRef>
          </c:tx>
          <c:spPr>
            <a:solidFill>
              <a:srgbClr val="70AD47">
                <a:lumMod val="75000"/>
              </a:srgbClr>
            </a:solidFill>
            <a:ln>
              <a:noFill/>
            </a:ln>
            <a:effectLst/>
          </c:spPr>
          <c:invertIfNegative val="0"/>
          <c:dLbls>
            <c:delete val="1"/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celkové.xlsx]gaming'!$T$4:$AC$4</c:f>
              <c:numCache>
                <c:formatCode>###0.0%</c:formatCode>
                <c:ptCount val="10"/>
                <c:pt idx="0">
                  <c:v>8.3393615543737223E-3</c:v>
                </c:pt>
                <c:pt idx="1">
                  <c:v>5.5648628855502688E-3</c:v>
                </c:pt>
                <c:pt idx="2">
                  <c:v>1.1281534653895298E-2</c:v>
                </c:pt>
                <c:pt idx="3">
                  <c:v>4.4640177400044577E-3</c:v>
                </c:pt>
                <c:pt idx="4">
                  <c:v>1.0450760463052974E-2</c:v>
                </c:pt>
                <c:pt idx="5">
                  <c:v>1.1022874790394426E-3</c:v>
                </c:pt>
                <c:pt idx="6">
                  <c:v>2.1347222723370959E-2</c:v>
                </c:pt>
                <c:pt idx="7">
                  <c:v>5.2520841928055638E-3</c:v>
                </c:pt>
                <c:pt idx="8">
                  <c:v>6.3553367785563267E-3</c:v>
                </c:pt>
                <c:pt idx="9">
                  <c:v>1.6930385396092748E-2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03B7-499D-AA67-6553EBAF88AB}"/>
            </c:ext>
          </c:extLst>
        </c:ser>
        <c:ser>
          <c:idx val="1"/>
          <c:order val="1"/>
          <c:tx>
            <c:strRef>
              <c:f>'[2017-13-14 výsledky - celkové.xlsx]gaming'!$S$5</c:f>
              <c:strCache>
                <c:ptCount val="1"/>
                <c:pt idx="0">
                  <c:v>půl hodiny nebo méně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celkové.xlsx]gaming'!$T$5:$AC$5</c:f>
              <c:numCache>
                <c:formatCode>###0.0%</c:formatCode>
                <c:ptCount val="10"/>
                <c:pt idx="0">
                  <c:v>4.4688458849609015E-2</c:v>
                </c:pt>
                <c:pt idx="1">
                  <c:v>1.9820446750991885E-2</c:v>
                </c:pt>
                <c:pt idx="2">
                  <c:v>7.1059347780745061E-2</c:v>
                </c:pt>
                <c:pt idx="3">
                  <c:v>2.9687314807294484E-2</c:v>
                </c:pt>
                <c:pt idx="4">
                  <c:v>5.2535311614259228E-2</c:v>
                </c:pt>
                <c:pt idx="5">
                  <c:v>5.4470317812910431E-2</c:v>
                </c:pt>
                <c:pt idx="6">
                  <c:v>4.6992883668575292E-2</c:v>
                </c:pt>
                <c:pt idx="7">
                  <c:v>1.177405043759616E-2</c:v>
                </c:pt>
                <c:pt idx="8">
                  <c:v>6.7257512039884296E-2</c:v>
                </c:pt>
                <c:pt idx="9">
                  <c:v>2.9443389615504037E-2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03B7-499D-AA67-6553EBAF88AB}"/>
            </c:ext>
          </c:extLst>
        </c:ser>
        <c:ser>
          <c:idx val="2"/>
          <c:order val="2"/>
          <c:tx>
            <c:strRef>
              <c:f>'[2017-13-14 výsledky - celkové.xlsx]gaming'!$S$6</c:f>
              <c:strCache>
                <c:ptCount val="1"/>
                <c:pt idx="0">
                  <c:v>asi 1 hodinu</c:v>
                </c:pt>
              </c:strCache>
            </c:strRef>
          </c:tx>
          <c:spPr>
            <a:solidFill>
              <a:srgbClr val="70AD47">
                <a:lumMod val="40000"/>
                <a:lumOff val="60000"/>
              </a:srgb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celkové.xlsx]gaming'!$T$6:$AC$6</c:f>
              <c:numCache>
                <c:formatCode>###0.0%</c:formatCode>
                <c:ptCount val="10"/>
                <c:pt idx="0">
                  <c:v>0.10451022637224729</c:v>
                </c:pt>
                <c:pt idx="1">
                  <c:v>7.2317341978694882E-2</c:v>
                </c:pt>
                <c:pt idx="2">
                  <c:v>0.13864865992892403</c:v>
                </c:pt>
                <c:pt idx="3">
                  <c:v>8.2884792402173599E-2</c:v>
                </c:pt>
                <c:pt idx="4">
                  <c:v>0.13537521008397843</c:v>
                </c:pt>
                <c:pt idx="5">
                  <c:v>7.2933602862116906E-2</c:v>
                </c:pt>
                <c:pt idx="6">
                  <c:v>0.13307086179452482</c:v>
                </c:pt>
                <c:pt idx="7">
                  <c:v>5.3802976992237218E-2</c:v>
                </c:pt>
                <c:pt idx="8">
                  <c:v>0.11217597483273507</c:v>
                </c:pt>
                <c:pt idx="9">
                  <c:v>0.14723187837820126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03B7-499D-AA67-6553EBAF88AB}"/>
            </c:ext>
          </c:extLst>
        </c:ser>
        <c:ser>
          <c:idx val="3"/>
          <c:order val="3"/>
          <c:tx>
            <c:strRef>
              <c:f>'[2017-13-14 výsledky - celkové.xlsx]gaming'!$S$7</c:f>
              <c:strCache>
                <c:ptCount val="1"/>
                <c:pt idx="0">
                  <c:v>asi 2-3 hodiny</c:v>
                </c:pt>
              </c:strCache>
            </c:strRef>
          </c:tx>
          <c:spPr>
            <a:solidFill>
              <a:srgbClr val="FFC000">
                <a:lumMod val="40000"/>
                <a:lumOff val="60000"/>
              </a:srgb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celkové.xlsx]gaming'!$T$7:$AC$7</c:f>
              <c:numCache>
                <c:formatCode>###0.0%</c:formatCode>
                <c:ptCount val="10"/>
                <c:pt idx="0">
                  <c:v>0.29673046246005458</c:v>
                </c:pt>
                <c:pt idx="1">
                  <c:v>0.30317777092757986</c:v>
                </c:pt>
                <c:pt idx="2">
                  <c:v>0.28989351647387623</c:v>
                </c:pt>
                <c:pt idx="3">
                  <c:v>0.28599749436606092</c:v>
                </c:pt>
                <c:pt idx="4">
                  <c:v>0.22561875408552423</c:v>
                </c:pt>
                <c:pt idx="5">
                  <c:v>0.3851636218342554</c:v>
                </c:pt>
                <c:pt idx="6">
                  <c:v>0.32473651079903659</c:v>
                </c:pt>
                <c:pt idx="7">
                  <c:v>0.26644104787821477</c:v>
                </c:pt>
                <c:pt idx="8">
                  <c:v>0.25753905253351717</c:v>
                </c:pt>
                <c:pt idx="9">
                  <c:v>0.429612053969672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03B7-499D-AA67-6553EBAF88AB}"/>
            </c:ext>
          </c:extLst>
        </c:ser>
        <c:ser>
          <c:idx val="4"/>
          <c:order val="4"/>
          <c:tx>
            <c:strRef>
              <c:f>'[2017-13-14 výsledky - celkové.xlsx]gaming'!$S$8</c:f>
              <c:strCache>
                <c:ptCount val="1"/>
                <c:pt idx="0">
                  <c:v>asi 4-5 hodin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celkové.xlsx]gaming'!$T$8:$AC$8</c:f>
              <c:numCache>
                <c:formatCode>###0.0%</c:formatCode>
                <c:ptCount val="10"/>
                <c:pt idx="0">
                  <c:v>0.21489766060212406</c:v>
                </c:pt>
                <c:pt idx="1">
                  <c:v>0.24440373301655702</c:v>
                </c:pt>
                <c:pt idx="2">
                  <c:v>0.18360841418590923</c:v>
                </c:pt>
                <c:pt idx="3">
                  <c:v>0.24607329824806995</c:v>
                </c:pt>
                <c:pt idx="4">
                  <c:v>0.23306928472829319</c:v>
                </c:pt>
                <c:pt idx="5">
                  <c:v>0.15603472319638415</c:v>
                </c:pt>
                <c:pt idx="6">
                  <c:v>0.20205487901818681</c:v>
                </c:pt>
                <c:pt idx="7">
                  <c:v>0.25027517144575934</c:v>
                </c:pt>
                <c:pt idx="8">
                  <c:v>0.20928237803175875</c:v>
                </c:pt>
                <c:pt idx="9">
                  <c:v>0.18673610781495006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03B7-499D-AA67-6553EBAF88AB}"/>
            </c:ext>
          </c:extLst>
        </c:ser>
        <c:ser>
          <c:idx val="5"/>
          <c:order val="5"/>
          <c:tx>
            <c:strRef>
              <c:f>'[2017-13-14 výsledky - celkové.xlsx]gaming'!$S$9</c:f>
              <c:strCache>
                <c:ptCount val="1"/>
                <c:pt idx="0">
                  <c:v>6 hodin nebo více</c:v>
                </c:pt>
              </c:strCache>
            </c:strRef>
          </c:tx>
          <c:spPr>
            <a:solidFill>
              <a:srgbClr val="ED7D3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celkové.xlsx]gaming'!$T$9:$AC$9</c:f>
              <c:numCache>
                <c:formatCode>###0.0%</c:formatCode>
                <c:ptCount val="10"/>
                <c:pt idx="0">
                  <c:v>0.33083383016159063</c:v>
                </c:pt>
                <c:pt idx="1">
                  <c:v>0.35471584444062754</c:v>
                </c:pt>
                <c:pt idx="2">
                  <c:v>0.3055085269766506</c:v>
                </c:pt>
                <c:pt idx="3">
                  <c:v>0.35089308243639378</c:v>
                </c:pt>
                <c:pt idx="4">
                  <c:v>0.34295067902489107</c:v>
                </c:pt>
                <c:pt idx="5">
                  <c:v>0.33029544681529283</c:v>
                </c:pt>
                <c:pt idx="6">
                  <c:v>0.27179764199630674</c:v>
                </c:pt>
                <c:pt idx="7">
                  <c:v>0.41245466905338768</c:v>
                </c:pt>
                <c:pt idx="8">
                  <c:v>0.34738974578354737</c:v>
                </c:pt>
                <c:pt idx="9">
                  <c:v>0.1900461848255805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03B7-499D-AA67-6553EBAF88AB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567602120"/>
        <c:axId val="567598984"/>
      </c:barChart>
      <c:catAx>
        <c:axId val="5676021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7598984"/>
        <c:crosses val="autoZero"/>
        <c:auto val="1"/>
        <c:lblAlgn val="ctr"/>
        <c:lblOffset val="100"/>
        <c:noMultiLvlLbl val="0"/>
      </c:catAx>
      <c:valAx>
        <c:axId val="5675989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5676021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900"/>
      </a:pPr>
      <a:endParaRPr lang="cs-CZ"/>
    </a:p>
  </c:txPr>
  <c:externalData r:id="rId4">
    <c:autoUpdate val="0"/>
  </c:externalData>
</c:chartSpace>
</file>

<file path=ppt/charts/chart4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'[2017-13-14 výsledky - celkové.xlsx]gaming'!$S$10</c:f>
              <c:strCache>
                <c:ptCount val="1"/>
                <c:pt idx="0">
                  <c:v>ani jednu</c:v>
                </c:pt>
              </c:strCache>
            </c:strRef>
          </c:tx>
          <c:spPr>
            <a:solidFill>
              <a:srgbClr val="70AD47">
                <a:lumMod val="75000"/>
              </a:srgbClr>
            </a:solidFill>
            <a:ln>
              <a:noFill/>
            </a:ln>
            <a:effectLst/>
          </c:spPr>
          <c:invertIfNegative val="0"/>
          <c:dLbls>
            <c:delete val="1"/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celkové.xlsx]gaming'!$T$10:$AC$10</c:f>
              <c:numCache>
                <c:formatCode>###0.0%</c:formatCode>
                <c:ptCount val="10"/>
                <c:pt idx="0">
                  <c:v>9.1028765117795521E-3</c:v>
                </c:pt>
                <c:pt idx="1">
                  <c:v>3.2224761403201485E-3</c:v>
                </c:pt>
                <c:pt idx="2">
                  <c:v>1.528166311505475E-2</c:v>
                </c:pt>
                <c:pt idx="3">
                  <c:v>6.0768047987171158E-4</c:v>
                </c:pt>
                <c:pt idx="4">
                  <c:v>1.3104193224182936E-2</c:v>
                </c:pt>
                <c:pt idx="5">
                  <c:v>1.0654207485927662E-3</c:v>
                </c:pt>
                <c:pt idx="6">
                  <c:v>2.9403146352128758E-2</c:v>
                </c:pt>
                <c:pt idx="7">
                  <c:v>1.008153210395326E-2</c:v>
                </c:pt>
                <c:pt idx="8">
                  <c:v>6.080549405423622E-3</c:v>
                </c:pt>
                <c:pt idx="9">
                  <c:v>1.5157382977698485E-2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F98-4B87-B256-8F15356316A4}"/>
            </c:ext>
          </c:extLst>
        </c:ser>
        <c:ser>
          <c:idx val="1"/>
          <c:order val="1"/>
          <c:tx>
            <c:strRef>
              <c:f>'[2017-13-14 výsledky - celkové.xlsx]gaming'!$S$11</c:f>
              <c:strCache>
                <c:ptCount val="1"/>
                <c:pt idx="0">
                  <c:v>půl hodiny nebo méně</c:v>
                </c:pt>
              </c:strCache>
            </c:strRef>
          </c:tx>
          <c:spPr>
            <a:solidFill>
              <a:srgbClr val="70AD47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celkové.xlsx]gaming'!$T$11:$AC$11</c:f>
              <c:numCache>
                <c:formatCode>###0.0%</c:formatCode>
                <c:ptCount val="10"/>
                <c:pt idx="0">
                  <c:v>3.7864077964425175E-2</c:v>
                </c:pt>
                <c:pt idx="1">
                  <c:v>2.1819979154462474E-2</c:v>
                </c:pt>
                <c:pt idx="2">
                  <c:v>5.4722294501816926E-2</c:v>
                </c:pt>
                <c:pt idx="3">
                  <c:v>3.9300506082113169E-2</c:v>
                </c:pt>
                <c:pt idx="4">
                  <c:v>5.1111178108385717E-2</c:v>
                </c:pt>
                <c:pt idx="5">
                  <c:v>1.4902576951378839E-2</c:v>
                </c:pt>
                <c:pt idx="6">
                  <c:v>4.334083112609987E-2</c:v>
                </c:pt>
                <c:pt idx="7">
                  <c:v>2.3710116444406529E-2</c:v>
                </c:pt>
                <c:pt idx="8">
                  <c:v>5.0050040527058116E-2</c:v>
                </c:pt>
                <c:pt idx="9">
                  <c:v>2.6278364061789447E-2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2F98-4B87-B256-8F15356316A4}"/>
            </c:ext>
          </c:extLst>
        </c:ser>
        <c:ser>
          <c:idx val="2"/>
          <c:order val="2"/>
          <c:tx>
            <c:strRef>
              <c:f>'[2017-13-14 výsledky - celkové.xlsx]gaming'!$S$12</c:f>
              <c:strCache>
                <c:ptCount val="1"/>
                <c:pt idx="0">
                  <c:v>asi 1 hodinu</c:v>
                </c:pt>
              </c:strCache>
            </c:strRef>
          </c:tx>
          <c:spPr>
            <a:solidFill>
              <a:srgbClr val="70AD47">
                <a:lumMod val="60000"/>
                <a:lumOff val="40000"/>
              </a:srgb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celkové.xlsx]gaming'!$T$12:$AC$12</c:f>
              <c:numCache>
                <c:formatCode>###0.0%</c:formatCode>
                <c:ptCount val="10"/>
                <c:pt idx="0">
                  <c:v>9.3482559527125531E-2</c:v>
                </c:pt>
                <c:pt idx="1">
                  <c:v>7.817062161962525E-2</c:v>
                </c:pt>
                <c:pt idx="2">
                  <c:v>0.10957146348547391</c:v>
                </c:pt>
                <c:pt idx="3">
                  <c:v>5.0531061161244679E-2</c:v>
                </c:pt>
                <c:pt idx="4">
                  <c:v>0.11134131282710268</c:v>
                </c:pt>
                <c:pt idx="5">
                  <c:v>0.13034758634494126</c:v>
                </c:pt>
                <c:pt idx="6">
                  <c:v>9.5647650565845954E-2</c:v>
                </c:pt>
                <c:pt idx="7">
                  <c:v>5.4888625140211422E-2</c:v>
                </c:pt>
                <c:pt idx="8">
                  <c:v>0.11425325287156805</c:v>
                </c:pt>
                <c:pt idx="9">
                  <c:v>9.2120894566974171E-2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F98-4B87-B256-8F15356316A4}"/>
            </c:ext>
          </c:extLst>
        </c:ser>
        <c:ser>
          <c:idx val="3"/>
          <c:order val="3"/>
          <c:tx>
            <c:strRef>
              <c:f>'[2017-13-14 výsledky - celkové.xlsx]gaming'!$S$13</c:f>
              <c:strCache>
                <c:ptCount val="1"/>
                <c:pt idx="0">
                  <c:v>asi 2-3 hodiny</c:v>
                </c:pt>
              </c:strCache>
            </c:strRef>
          </c:tx>
          <c:spPr>
            <a:solidFill>
              <a:srgbClr val="FFC000">
                <a:lumMod val="60000"/>
                <a:lumOff val="40000"/>
              </a:srgb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celkové.xlsx]gaming'!$T$13:$AC$13</c:f>
              <c:numCache>
                <c:formatCode>###0.0%</c:formatCode>
                <c:ptCount val="10"/>
                <c:pt idx="0">
                  <c:v>0.20589854020555814</c:v>
                </c:pt>
                <c:pt idx="1">
                  <c:v>0.18706138355436608</c:v>
                </c:pt>
                <c:pt idx="2">
                  <c:v>0.22569154132927316</c:v>
                </c:pt>
                <c:pt idx="3">
                  <c:v>0.19326786859044479</c:v>
                </c:pt>
                <c:pt idx="4">
                  <c:v>0.1935071851167468</c:v>
                </c:pt>
                <c:pt idx="5">
                  <c:v>0.17250793680032517</c:v>
                </c:pt>
                <c:pt idx="6">
                  <c:v>0.29551003408266158</c:v>
                </c:pt>
                <c:pt idx="7">
                  <c:v>0.19991051078983002</c:v>
                </c:pt>
                <c:pt idx="8">
                  <c:v>0.19182676732383613</c:v>
                </c:pt>
                <c:pt idx="9">
                  <c:v>0.24710403641405165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2F98-4B87-B256-8F15356316A4}"/>
            </c:ext>
          </c:extLst>
        </c:ser>
        <c:ser>
          <c:idx val="4"/>
          <c:order val="4"/>
          <c:tx>
            <c:strRef>
              <c:f>'[2017-13-14 výsledky - celkové.xlsx]gaming'!$S$14</c:f>
              <c:strCache>
                <c:ptCount val="1"/>
                <c:pt idx="0">
                  <c:v>asi 4-5 hodin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celkové.xlsx]gaming'!$T$14:$AC$14</c:f>
              <c:numCache>
                <c:formatCode>###0.0%</c:formatCode>
                <c:ptCount val="10"/>
                <c:pt idx="0">
                  <c:v>0.23483348353421771</c:v>
                </c:pt>
                <c:pt idx="1">
                  <c:v>0.22360917795096505</c:v>
                </c:pt>
                <c:pt idx="2">
                  <c:v>0.24662733847400631</c:v>
                </c:pt>
                <c:pt idx="3">
                  <c:v>0.21687188459363135</c:v>
                </c:pt>
                <c:pt idx="4">
                  <c:v>0.21845536946352884</c:v>
                </c:pt>
                <c:pt idx="5">
                  <c:v>0.30687670978651255</c:v>
                </c:pt>
                <c:pt idx="6">
                  <c:v>0.19941974410438518</c:v>
                </c:pt>
                <c:pt idx="7">
                  <c:v>0.20652787649613846</c:v>
                </c:pt>
                <c:pt idx="8">
                  <c:v>0.21661261941388341</c:v>
                </c:pt>
                <c:pt idx="9">
                  <c:v>0.31450056935523346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2F98-4B87-B256-8F15356316A4}"/>
            </c:ext>
          </c:extLst>
        </c:ser>
        <c:ser>
          <c:idx val="5"/>
          <c:order val="5"/>
          <c:tx>
            <c:strRef>
              <c:f>'[2017-13-14 výsledky - celkové.xlsx]gaming'!$S$15</c:f>
              <c:strCache>
                <c:ptCount val="1"/>
                <c:pt idx="0">
                  <c:v>6 hodin nebo více</c:v>
                </c:pt>
              </c:strCache>
            </c:strRef>
          </c:tx>
          <c:spPr>
            <a:solidFill>
              <a:srgbClr val="ED7D3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'[2017-13-14 výsledky - celkové.xlsx]gaming'!$T$2:$AC$3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gymnázium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'[2017-13-14 výsledky - celkové.xlsx]gaming'!$T$15:$AC$15</c:f>
              <c:numCache>
                <c:formatCode>###0.0%</c:formatCode>
                <c:ptCount val="10"/>
                <c:pt idx="0">
                  <c:v>0.41881846225689268</c:v>
                </c:pt>
                <c:pt idx="1">
                  <c:v>0.48611636158026283</c:v>
                </c:pt>
                <c:pt idx="2">
                  <c:v>0.34810569909437561</c:v>
                </c:pt>
                <c:pt idx="3">
                  <c:v>0.49942099909269172</c:v>
                </c:pt>
                <c:pt idx="4">
                  <c:v>0.41248076126005218</c:v>
                </c:pt>
                <c:pt idx="5">
                  <c:v>0.37429976936824899</c:v>
                </c:pt>
                <c:pt idx="6">
                  <c:v>0.33667859376887982</c:v>
                </c:pt>
                <c:pt idx="7">
                  <c:v>0.50488133902546117</c:v>
                </c:pt>
                <c:pt idx="8">
                  <c:v>0.42117677045822965</c:v>
                </c:pt>
                <c:pt idx="9">
                  <c:v>0.30483875262425419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2F98-4B87-B256-8F15356316A4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650774960"/>
        <c:axId val="650767120"/>
      </c:barChart>
      <c:catAx>
        <c:axId val="65077496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650767120"/>
        <c:crosses val="autoZero"/>
        <c:auto val="1"/>
        <c:lblAlgn val="ctr"/>
        <c:lblOffset val="100"/>
        <c:noMultiLvlLbl val="0"/>
      </c:catAx>
      <c:valAx>
        <c:axId val="6507671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65077496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900"/>
      </a:pPr>
      <a:endParaRPr lang="cs-CZ"/>
    </a:p>
  </c:txPr>
  <c:externalData r:id="rId4">
    <c:autoUpdate val="0"/>
  </c:externalData>
</c:chartSpace>
</file>

<file path=ppt/charts/chart4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závislosti!$B$4</c:f>
          <c:strCache>
            <c:ptCount val="1"/>
            <c:pt idx="0">
              <c:v>GRIFFITHS (internet/hraní)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6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závislosti!$C$5</c:f>
              <c:strCache>
                <c:ptCount val="1"/>
                <c:pt idx="0">
                  <c:v>podezření</c:v>
                </c:pt>
              </c:strCache>
            </c:strRef>
          </c:tx>
          <c:spPr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závislosti!$D$2:$M$3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závislosti!$D$5:$M$5</c:f>
              <c:numCache>
                <c:formatCode>0.0%</c:formatCode>
                <c:ptCount val="10"/>
                <c:pt idx="0">
                  <c:v>5.7105350366323228E-2</c:v>
                </c:pt>
                <c:pt idx="1">
                  <c:v>5.7594270301580867E-2</c:v>
                </c:pt>
                <c:pt idx="2">
                  <c:v>5.6595315905150087E-2</c:v>
                </c:pt>
                <c:pt idx="3">
                  <c:v>6.1396969366349974E-2</c:v>
                </c:pt>
                <c:pt idx="4">
                  <c:v>7.0100589915258013E-2</c:v>
                </c:pt>
                <c:pt idx="5">
                  <c:v>6.2913356036976092E-2</c:v>
                </c:pt>
                <c:pt idx="6">
                  <c:v>1.8286015627154914E-2</c:v>
                </c:pt>
                <c:pt idx="7">
                  <c:v>8.1871520576525914E-2</c:v>
                </c:pt>
                <c:pt idx="8">
                  <c:v>5.384874342016864E-2</c:v>
                </c:pt>
                <c:pt idx="9">
                  <c:v>3.2860813253944299E-2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D3E2-4C47-AF00-EB152DB51337}"/>
            </c:ext>
          </c:extLst>
        </c:ser>
        <c:ser>
          <c:idx val="1"/>
          <c:order val="1"/>
          <c:tx>
            <c:strRef>
              <c:f>závislosti!$C$6</c:f>
              <c:strCache>
                <c:ptCount val="1"/>
                <c:pt idx="0">
                  <c:v>závislost</c:v>
                </c:pt>
              </c:strCache>
            </c:strRef>
          </c:tx>
          <c:spPr>
            <a:solidFill>
              <a:srgbClr val="F67F5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multiLvlStrRef>
              <c:f>závislosti!$D$2:$M$3</c:f>
              <c:multiLvlStrCache>
                <c:ptCount val="10"/>
                <c:lvl>
                  <c:pt idx="1">
                    <c:v>muž</c:v>
                  </c:pt>
                  <c:pt idx="2">
                    <c:v>žena</c:v>
                  </c:pt>
                  <c:pt idx="3">
                    <c:v>první</c:v>
                  </c:pt>
                  <c:pt idx="4">
                    <c:v>druhý</c:v>
                  </c:pt>
                  <c:pt idx="5">
                    <c:v>třetí</c:v>
                  </c:pt>
                  <c:pt idx="6">
                    <c:v>čtvrtý</c:v>
                  </c:pt>
                  <c:pt idx="7">
                    <c:v>SOU</c:v>
                  </c:pt>
                  <c:pt idx="8">
                    <c:v>SOŠ</c:v>
                  </c:pt>
                  <c:pt idx="9">
                    <c:v>GYM</c:v>
                  </c:pt>
                </c:lvl>
                <c:lvl>
                  <c:pt idx="0">
                    <c:v>celkem</c:v>
                  </c:pt>
                  <c:pt idx="1">
                    <c:v>pohlaví</c:v>
                  </c:pt>
                  <c:pt idx="3">
                    <c:v>ročník</c:v>
                  </c:pt>
                  <c:pt idx="7">
                    <c:v>typ školy</c:v>
                  </c:pt>
                </c:lvl>
              </c:multiLvlStrCache>
            </c:multiLvlStrRef>
          </c:cat>
          <c:val>
            <c:numRef>
              <c:f>závislosti!$D$6:$M$6</c:f>
              <c:numCache>
                <c:formatCode>0.0%</c:formatCode>
                <c:ptCount val="10"/>
                <c:pt idx="0">
                  <c:v>3.5466297276002028E-2</c:v>
                </c:pt>
                <c:pt idx="1">
                  <c:v>3.1357333889561557E-2</c:v>
                </c:pt>
                <c:pt idx="2">
                  <c:v>3.9752710603945494E-2</c:v>
                </c:pt>
                <c:pt idx="3">
                  <c:v>3.7263176248589186E-2</c:v>
                </c:pt>
                <c:pt idx="4">
                  <c:v>3.0608158924349968E-2</c:v>
                </c:pt>
                <c:pt idx="5">
                  <c:v>4.9372266105290427E-2</c:v>
                </c:pt>
                <c:pt idx="6">
                  <c:v>2.1841821282208088E-2</c:v>
                </c:pt>
                <c:pt idx="7">
                  <c:v>3.136418827308049E-2</c:v>
                </c:pt>
                <c:pt idx="8">
                  <c:v>4.3464390358620396E-2</c:v>
                </c:pt>
                <c:pt idx="9">
                  <c:v>2.0687784749075715E-2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D3E2-4C47-AF00-EB152DB51337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398696888"/>
        <c:axId val="398697280"/>
      </c:barChart>
      <c:catAx>
        <c:axId val="3986968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97280"/>
        <c:crosses val="autoZero"/>
        <c:auto val="1"/>
        <c:lblAlgn val="ctr"/>
        <c:lblOffset val="100"/>
        <c:noMultiLvlLbl val="0"/>
      </c:catAx>
      <c:valAx>
        <c:axId val="3986972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86968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800"/>
      </a:pPr>
      <a:endParaRPr lang="cs-CZ"/>
    </a:p>
  </c:txPr>
  <c:externalData r:id="rId3">
    <c:autoUpdate val="0"/>
  </c:externalData>
</c:chartSpace>
</file>

<file path=ppt/charts/chart4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sz="2400" b="1" dirty="0" smtClean="0"/>
              <a:t>Preferovaná </a:t>
            </a:r>
            <a:r>
              <a:rPr lang="cs-CZ" sz="2400" b="1" dirty="0"/>
              <a:t>aktivita / závislost</a:t>
            </a:r>
          </a:p>
        </c:rich>
      </c:tx>
      <c:layout>
        <c:manualLayout>
          <c:xMode val="edge"/>
          <c:yMode val="edge"/>
          <c:x val="0.30600313450027378"/>
          <c:y val="1.2345679012345678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'aktivity vs. online závislost'!$D$25</c:f>
              <c:strCache>
                <c:ptCount val="1"/>
                <c:pt idx="0">
                  <c:v>podezření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'aktivity vs. online závislost'!$B$26:$B$29</c:f>
              <c:strCache>
                <c:ptCount val="4"/>
                <c:pt idx="0">
                  <c:v>hraní her</c:v>
                </c:pt>
                <c:pt idx="1">
                  <c:v>sociálním sítím</c:v>
                </c:pt>
                <c:pt idx="2">
                  <c:v>jiným aktivitám online</c:v>
                </c:pt>
                <c:pt idx="3">
                  <c:v>celkem</c:v>
                </c:pt>
              </c:strCache>
            </c:strRef>
          </c:cat>
          <c:val>
            <c:numRef>
              <c:f>'aktivity vs. online závislost'!$D$26:$D$29</c:f>
              <c:numCache>
                <c:formatCode>###0.0%</c:formatCode>
                <c:ptCount val="4"/>
                <c:pt idx="0">
                  <c:v>6.0353962568996569E-2</c:v>
                </c:pt>
                <c:pt idx="1">
                  <c:v>5.3758152171399919E-2</c:v>
                </c:pt>
                <c:pt idx="2">
                  <c:v>6.7216362880597874E-2</c:v>
                </c:pt>
                <c:pt idx="3">
                  <c:v>5.7809376450788694E-2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EA4F-4252-B18A-B46EA621BC1E}"/>
            </c:ext>
          </c:extLst>
        </c:ser>
        <c:ser>
          <c:idx val="1"/>
          <c:order val="1"/>
          <c:tx>
            <c:strRef>
              <c:f>'aktivity vs. online závislost'!$E$25</c:f>
              <c:strCache>
                <c:ptCount val="1"/>
                <c:pt idx="0">
                  <c:v>závislost</c:v>
                </c:pt>
              </c:strCache>
            </c:strRef>
          </c:tx>
          <c:spPr>
            <a:solidFill>
              <a:schemeClr val="accent2">
                <a:lumMod val="7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0" i="0" u="none" strike="noStrike" kern="1200" baseline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'aktivity vs. online závislost'!$B$26:$B$29</c:f>
              <c:strCache>
                <c:ptCount val="4"/>
                <c:pt idx="0">
                  <c:v>hraní her</c:v>
                </c:pt>
                <c:pt idx="1">
                  <c:v>sociálním sítím</c:v>
                </c:pt>
                <c:pt idx="2">
                  <c:v>jiným aktivitám online</c:v>
                </c:pt>
                <c:pt idx="3">
                  <c:v>celkem</c:v>
                </c:pt>
              </c:strCache>
            </c:strRef>
          </c:cat>
          <c:val>
            <c:numRef>
              <c:f>'aktivity vs. online závislost'!$E$26:$E$29</c:f>
              <c:numCache>
                <c:formatCode>###0.0%</c:formatCode>
                <c:ptCount val="4"/>
                <c:pt idx="0">
                  <c:v>5.9393462520660051E-2</c:v>
                </c:pt>
                <c:pt idx="1">
                  <c:v>1.1375946495525938E-2</c:v>
                </c:pt>
                <c:pt idx="2">
                  <c:v>7.5119091645793737E-2</c:v>
                </c:pt>
                <c:pt idx="3">
                  <c:v>3.4963000471133612E-2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EA4F-4252-B18A-B46EA621BC1E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402582472"/>
        <c:axId val="402585216"/>
      </c:barChart>
      <c:catAx>
        <c:axId val="4025824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402585216"/>
        <c:crosses val="autoZero"/>
        <c:auto val="1"/>
        <c:lblAlgn val="ctr"/>
        <c:lblOffset val="100"/>
        <c:noMultiLvlLbl val="0"/>
      </c:catAx>
      <c:valAx>
        <c:axId val="4025852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##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40258247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4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3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cs-CZ" dirty="0" smtClean="0"/>
              <a:t>Průměrný </a:t>
            </a:r>
            <a:r>
              <a:rPr lang="cs-CZ" dirty="0"/>
              <a:t>počet dnů online/</a:t>
            </a:r>
            <a:r>
              <a:rPr lang="cs-CZ" dirty="0" err="1"/>
              <a:t>offline</a:t>
            </a:r>
            <a:r>
              <a:rPr lang="cs-CZ" dirty="0"/>
              <a:t> aktivitou v posledním týdnu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3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'aktivity vs. online závislost'!$C$3</c:f>
              <c:strCache>
                <c:ptCount val="1"/>
                <c:pt idx="0">
                  <c:v>bez závislosti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'aktivity vs. online závislost'!$B$4:$B$21</c:f>
              <c:strCache>
                <c:ptCount val="18"/>
                <c:pt idx="0">
                  <c:v>Facebook</c:v>
                </c:pt>
                <c:pt idx="1">
                  <c:v>Youtube</c:v>
                </c:pt>
                <c:pt idx="2">
                  <c:v>surfování, informace</c:v>
                </c:pt>
                <c:pt idx="3">
                  <c:v>Instagram</c:v>
                </c:pt>
                <c:pt idx="4">
                  <c:v>jiná sociální síť</c:v>
                </c:pt>
                <c:pt idx="5">
                  <c:v>stahování</c:v>
                </c:pt>
                <c:pt idx="6">
                  <c:v>online hry</c:v>
                </c:pt>
                <c:pt idx="7">
                  <c:v>jiné online videa</c:v>
                </c:pt>
                <c:pt idx="8">
                  <c:v>vzdělávání, do školy</c:v>
                </c:pt>
                <c:pt idx="9">
                  <c:v>nákup a prodej</c:v>
                </c:pt>
                <c:pt idx="10">
                  <c:v>jiné online aktivity</c:v>
                </c:pt>
                <c:pt idx="11">
                  <c:v>sdílení videí a fotek</c:v>
                </c:pt>
                <c:pt idx="12">
                  <c:v>pornografie</c:v>
                </c:pt>
                <c:pt idx="13">
                  <c:v>offline hry</c:v>
                </c:pt>
                <c:pt idx="14">
                  <c:v>Stream</c:v>
                </c:pt>
                <c:pt idx="15">
                  <c:v>programování, editování</c:v>
                </c:pt>
                <c:pt idx="16">
                  <c:v>Twitter</c:v>
                </c:pt>
                <c:pt idx="17">
                  <c:v>online hazard</c:v>
                </c:pt>
              </c:strCache>
            </c:strRef>
          </c:cat>
          <c:val>
            <c:numRef>
              <c:f>'aktivity vs. online závislost'!$C$4:$C$21</c:f>
              <c:numCache>
                <c:formatCode>###0.00</c:formatCode>
                <c:ptCount val="18"/>
                <c:pt idx="0">
                  <c:v>5.8322330279858416</c:v>
                </c:pt>
                <c:pt idx="1">
                  <c:v>5.1887711761842334</c:v>
                </c:pt>
                <c:pt idx="2">
                  <c:v>5.0186232892509501</c:v>
                </c:pt>
                <c:pt idx="3">
                  <c:v>4.7704064330994909</c:v>
                </c:pt>
                <c:pt idx="4">
                  <c:v>3.3504069973785922</c:v>
                </c:pt>
                <c:pt idx="5">
                  <c:v>2.7883463260504904</c:v>
                </c:pt>
                <c:pt idx="6">
                  <c:v>2.1541512903038873</c:v>
                </c:pt>
                <c:pt idx="7">
                  <c:v>2.1179868157917809</c:v>
                </c:pt>
                <c:pt idx="8">
                  <c:v>2.1574620005601139</c:v>
                </c:pt>
                <c:pt idx="9">
                  <c:v>1.840626692393887</c:v>
                </c:pt>
                <c:pt idx="10">
                  <c:v>1.7472044589635596</c:v>
                </c:pt>
                <c:pt idx="11">
                  <c:v>1.7238395874451604</c:v>
                </c:pt>
                <c:pt idx="12">
                  <c:v>1.6901973628668923</c:v>
                </c:pt>
                <c:pt idx="13">
                  <c:v>1.6289402959637125</c:v>
                </c:pt>
                <c:pt idx="14">
                  <c:v>1.4026859337680502</c:v>
                </c:pt>
                <c:pt idx="15">
                  <c:v>1.2457708193928367</c:v>
                </c:pt>
                <c:pt idx="16">
                  <c:v>1.0128227488127226</c:v>
                </c:pt>
                <c:pt idx="17">
                  <c:v>0.33964658351644778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3799-4903-8BD2-D78C332A5540}"/>
            </c:ext>
          </c:extLst>
        </c:ser>
        <c:ser>
          <c:idx val="1"/>
          <c:order val="1"/>
          <c:tx>
            <c:strRef>
              <c:f>'aktivity vs. online závislost'!$D$3</c:f>
              <c:strCache>
                <c:ptCount val="1"/>
                <c:pt idx="0">
                  <c:v>podezření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cat>
            <c:strRef>
              <c:f>'aktivity vs. online závislost'!$B$4:$B$21</c:f>
              <c:strCache>
                <c:ptCount val="18"/>
                <c:pt idx="0">
                  <c:v>Facebook</c:v>
                </c:pt>
                <c:pt idx="1">
                  <c:v>Youtube</c:v>
                </c:pt>
                <c:pt idx="2">
                  <c:v>surfování, informace</c:v>
                </c:pt>
                <c:pt idx="3">
                  <c:v>Instagram</c:v>
                </c:pt>
                <c:pt idx="4">
                  <c:v>jiná sociální síť</c:v>
                </c:pt>
                <c:pt idx="5">
                  <c:v>stahování</c:v>
                </c:pt>
                <c:pt idx="6">
                  <c:v>online hry</c:v>
                </c:pt>
                <c:pt idx="7">
                  <c:v>jiné online videa</c:v>
                </c:pt>
                <c:pt idx="8">
                  <c:v>vzdělávání, do školy</c:v>
                </c:pt>
                <c:pt idx="9">
                  <c:v>nákup a prodej</c:v>
                </c:pt>
                <c:pt idx="10">
                  <c:v>jiné online aktivity</c:v>
                </c:pt>
                <c:pt idx="11">
                  <c:v>sdílení videí a fotek</c:v>
                </c:pt>
                <c:pt idx="12">
                  <c:v>pornografie</c:v>
                </c:pt>
                <c:pt idx="13">
                  <c:v>offline hry</c:v>
                </c:pt>
                <c:pt idx="14">
                  <c:v>Stream</c:v>
                </c:pt>
                <c:pt idx="15">
                  <c:v>programování, editování</c:v>
                </c:pt>
                <c:pt idx="16">
                  <c:v>Twitter</c:v>
                </c:pt>
                <c:pt idx="17">
                  <c:v>online hazard</c:v>
                </c:pt>
              </c:strCache>
            </c:strRef>
          </c:cat>
          <c:val>
            <c:numRef>
              <c:f>'aktivity vs. online závislost'!$D$4:$D$21</c:f>
              <c:numCache>
                <c:formatCode>###0.00</c:formatCode>
                <c:ptCount val="18"/>
                <c:pt idx="0">
                  <c:v>5.9311561481737956</c:v>
                </c:pt>
                <c:pt idx="1">
                  <c:v>6.5608985911200115</c:v>
                </c:pt>
                <c:pt idx="2">
                  <c:v>4.0709774922457962</c:v>
                </c:pt>
                <c:pt idx="3">
                  <c:v>4.9034401197117319</c:v>
                </c:pt>
                <c:pt idx="4">
                  <c:v>4.67504368068861</c:v>
                </c:pt>
                <c:pt idx="5">
                  <c:v>4.2959754883414396</c:v>
                </c:pt>
                <c:pt idx="6">
                  <c:v>2.8265673575147972</c:v>
                </c:pt>
                <c:pt idx="7">
                  <c:v>2.6803177459794911</c:v>
                </c:pt>
                <c:pt idx="8">
                  <c:v>1.5548270789063405</c:v>
                </c:pt>
                <c:pt idx="9">
                  <c:v>3.0693549202970214</c:v>
                </c:pt>
                <c:pt idx="10">
                  <c:v>3.811541141819113</c:v>
                </c:pt>
                <c:pt idx="11">
                  <c:v>2.8248237873577895</c:v>
                </c:pt>
                <c:pt idx="12">
                  <c:v>2.6742885292102634</c:v>
                </c:pt>
                <c:pt idx="13">
                  <c:v>2.2950760562409007</c:v>
                </c:pt>
                <c:pt idx="14">
                  <c:v>1.6840760498823055</c:v>
                </c:pt>
                <c:pt idx="15">
                  <c:v>1.593451859325228</c:v>
                </c:pt>
                <c:pt idx="16">
                  <c:v>1.4886621047241104</c:v>
                </c:pt>
                <c:pt idx="17">
                  <c:v>0.51371949240076131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3799-4903-8BD2-D78C332A5540}"/>
            </c:ext>
          </c:extLst>
        </c:ser>
        <c:ser>
          <c:idx val="2"/>
          <c:order val="2"/>
          <c:tx>
            <c:strRef>
              <c:f>'aktivity vs. online závislost'!$E$3</c:f>
              <c:strCache>
                <c:ptCount val="1"/>
                <c:pt idx="0">
                  <c:v>závislost</c:v>
                </c:pt>
              </c:strCache>
            </c:strRef>
          </c:tx>
          <c:spPr>
            <a:solidFill>
              <a:schemeClr val="accent2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'aktivity vs. online závislost'!$B$4:$B$21</c:f>
              <c:strCache>
                <c:ptCount val="18"/>
                <c:pt idx="0">
                  <c:v>Facebook</c:v>
                </c:pt>
                <c:pt idx="1">
                  <c:v>Youtube</c:v>
                </c:pt>
                <c:pt idx="2">
                  <c:v>surfování, informace</c:v>
                </c:pt>
                <c:pt idx="3">
                  <c:v>Instagram</c:v>
                </c:pt>
                <c:pt idx="4">
                  <c:v>jiná sociální síť</c:v>
                </c:pt>
                <c:pt idx="5">
                  <c:v>stahování</c:v>
                </c:pt>
                <c:pt idx="6">
                  <c:v>online hry</c:v>
                </c:pt>
                <c:pt idx="7">
                  <c:v>jiné online videa</c:v>
                </c:pt>
                <c:pt idx="8">
                  <c:v>vzdělávání, do školy</c:v>
                </c:pt>
                <c:pt idx="9">
                  <c:v>nákup a prodej</c:v>
                </c:pt>
                <c:pt idx="10">
                  <c:v>jiné online aktivity</c:v>
                </c:pt>
                <c:pt idx="11">
                  <c:v>sdílení videí a fotek</c:v>
                </c:pt>
                <c:pt idx="12">
                  <c:v>pornografie</c:v>
                </c:pt>
                <c:pt idx="13">
                  <c:v>offline hry</c:v>
                </c:pt>
                <c:pt idx="14">
                  <c:v>Stream</c:v>
                </c:pt>
                <c:pt idx="15">
                  <c:v>programování, editování</c:v>
                </c:pt>
                <c:pt idx="16">
                  <c:v>Twitter</c:v>
                </c:pt>
                <c:pt idx="17">
                  <c:v>online hazard</c:v>
                </c:pt>
              </c:strCache>
            </c:strRef>
          </c:cat>
          <c:val>
            <c:numRef>
              <c:f>'aktivity vs. online závislost'!$E$4:$E$21</c:f>
              <c:numCache>
                <c:formatCode>###0.00</c:formatCode>
                <c:ptCount val="18"/>
                <c:pt idx="0">
                  <c:v>5.9053932438426564</c:v>
                </c:pt>
                <c:pt idx="1">
                  <c:v>5.8735227902439462</c:v>
                </c:pt>
                <c:pt idx="2">
                  <c:v>5.3508811022166558</c:v>
                </c:pt>
                <c:pt idx="3">
                  <c:v>3.3881626019892033</c:v>
                </c:pt>
                <c:pt idx="4">
                  <c:v>3.6089495100753513</c:v>
                </c:pt>
                <c:pt idx="5">
                  <c:v>4.1428764622588226</c:v>
                </c:pt>
                <c:pt idx="6">
                  <c:v>4.6378609844411187</c:v>
                </c:pt>
                <c:pt idx="7">
                  <c:v>1.9736085968524359</c:v>
                </c:pt>
                <c:pt idx="8">
                  <c:v>1.7437878305083565</c:v>
                </c:pt>
                <c:pt idx="9">
                  <c:v>2.1666100457788002</c:v>
                </c:pt>
                <c:pt idx="10">
                  <c:v>2.2681368755716735</c:v>
                </c:pt>
                <c:pt idx="11">
                  <c:v>2.6120160541741511</c:v>
                </c:pt>
                <c:pt idx="12">
                  <c:v>2.426916613432998</c:v>
                </c:pt>
                <c:pt idx="13">
                  <c:v>2.9579953407183561</c:v>
                </c:pt>
                <c:pt idx="14">
                  <c:v>3.1014915832352163</c:v>
                </c:pt>
                <c:pt idx="15">
                  <c:v>1.4570655176394312</c:v>
                </c:pt>
                <c:pt idx="16">
                  <c:v>0.28933114716254305</c:v>
                </c:pt>
                <c:pt idx="17">
                  <c:v>0.61805412033408924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3799-4903-8BD2-D78C332A554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02576984"/>
        <c:axId val="402577376"/>
      </c:barChart>
      <c:catAx>
        <c:axId val="4025769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402577376"/>
        <c:crosses val="autoZero"/>
        <c:auto val="1"/>
        <c:lblAlgn val="ctr"/>
        <c:lblOffset val="100"/>
        <c:noMultiLvlLbl val="0"/>
      </c:catAx>
      <c:valAx>
        <c:axId val="40257737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##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4025769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800"/>
      </a:pPr>
      <a:endParaRPr lang="cs-CZ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'[2017-13-14 výsledky - celkové.xlsx]popis souboru detail'!$U$104</c:f>
          <c:strCache>
            <c:ptCount val="1"/>
            <c:pt idx="0">
              <c:v>5. Kolikrát za celý život jste opakoval/a ročník, pokud vůbec?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8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celkové.xlsx]popis souboru detail'!$X$93</c:f>
              <c:strCache>
                <c:ptCount val="1"/>
                <c:pt idx="0">
                  <c:v>SOU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celkové.xlsx]popis souboru detail'!$V$105:$V$107</c:f>
              <c:strCache>
                <c:ptCount val="3"/>
                <c:pt idx="0">
                  <c:v>jednou</c:v>
                </c:pt>
                <c:pt idx="1">
                  <c:v>dvakrát</c:v>
                </c:pt>
                <c:pt idx="2">
                  <c:v>třikrát nebo vícekrát</c:v>
                </c:pt>
              </c:strCache>
            </c:strRef>
          </c:cat>
          <c:val>
            <c:numRef>
              <c:f>'[2017-13-14 výsledky - celkové.xlsx]popis souboru detail'!$X$105:$X$107</c:f>
              <c:numCache>
                <c:formatCode>0.0%</c:formatCode>
                <c:ptCount val="3"/>
                <c:pt idx="0">
                  <c:v>0.16296296296296298</c:v>
                </c:pt>
                <c:pt idx="1">
                  <c:v>2.9629629629629631E-2</c:v>
                </c:pt>
                <c:pt idx="2">
                  <c:v>1.4814814814814815E-2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F622-406C-8689-9F8409A2581D}"/>
            </c:ext>
          </c:extLst>
        </c:ser>
        <c:ser>
          <c:idx val="1"/>
          <c:order val="1"/>
          <c:tx>
            <c:strRef>
              <c:f>'[2017-13-14 výsledky - celkové.xlsx]popis souboru detail'!$Y$93</c:f>
              <c:strCache>
                <c:ptCount val="1"/>
                <c:pt idx="0">
                  <c:v>SOŠ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2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F622-406C-8689-9F8409A2581D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celkové.xlsx]popis souboru detail'!$V$105:$V$107</c:f>
              <c:strCache>
                <c:ptCount val="3"/>
                <c:pt idx="0">
                  <c:v>jednou</c:v>
                </c:pt>
                <c:pt idx="1">
                  <c:v>dvakrát</c:v>
                </c:pt>
                <c:pt idx="2">
                  <c:v>třikrát nebo vícekrát</c:v>
                </c:pt>
              </c:strCache>
            </c:strRef>
          </c:cat>
          <c:val>
            <c:numRef>
              <c:f>'[2017-13-14 výsledky - celkové.xlsx]popis souboru detail'!$Y$105:$Y$107</c:f>
              <c:numCache>
                <c:formatCode>0.0%</c:formatCode>
                <c:ptCount val="3"/>
                <c:pt idx="0">
                  <c:v>0.1044776119402985</c:v>
                </c:pt>
                <c:pt idx="1">
                  <c:v>1.7057569296375266E-2</c:v>
                </c:pt>
                <c:pt idx="2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F622-406C-8689-9F8409A2581D}"/>
            </c:ext>
          </c:extLst>
        </c:ser>
        <c:ser>
          <c:idx val="2"/>
          <c:order val="2"/>
          <c:tx>
            <c:strRef>
              <c:f>'[2017-13-14 výsledky - celkové.xlsx]popis souboru detail'!$Z$93</c:f>
              <c:strCache>
                <c:ptCount val="1"/>
                <c:pt idx="0">
                  <c:v>gymnázium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dLbl>
              <c:idx val="2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F622-406C-8689-9F8409A2581D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5400000" spcFirstLastPara="1" vertOverflow="ellipsis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celkové.xlsx]popis souboru detail'!$V$105:$V$107</c:f>
              <c:strCache>
                <c:ptCount val="3"/>
                <c:pt idx="0">
                  <c:v>jednou</c:v>
                </c:pt>
                <c:pt idx="1">
                  <c:v>dvakrát</c:v>
                </c:pt>
                <c:pt idx="2">
                  <c:v>třikrát nebo vícekrát</c:v>
                </c:pt>
              </c:strCache>
            </c:strRef>
          </c:cat>
          <c:val>
            <c:numRef>
              <c:f>'[2017-13-14 výsledky - celkové.xlsx]popis souboru detail'!$Z$105:$Z$107</c:f>
              <c:numCache>
                <c:formatCode>0.0%</c:formatCode>
                <c:ptCount val="3"/>
                <c:pt idx="0">
                  <c:v>1.6949152542372881E-2</c:v>
                </c:pt>
                <c:pt idx="1">
                  <c:v>2.4213075060532689E-3</c:v>
                </c:pt>
                <c:pt idx="2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F622-406C-8689-9F8409A2581D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9893592"/>
        <c:axId val="399897904"/>
      </c:barChart>
      <c:catAx>
        <c:axId val="39989359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9897904"/>
        <c:crosses val="autoZero"/>
        <c:auto val="1"/>
        <c:lblAlgn val="ctr"/>
        <c:lblOffset val="100"/>
        <c:noMultiLvlLbl val="0"/>
      </c:catAx>
      <c:valAx>
        <c:axId val="3998979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989359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400"/>
      </a:pPr>
      <a:endParaRPr lang="cs-CZ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'[2017-13-14 výsledky - celkové.xlsx]popis souboru detail'!$U$108</c:f>
          <c:strCache>
            <c:ptCount val="1"/>
            <c:pt idx="0">
              <c:v>6. Kolikrát za celý život jste byl/a vyloučen/a z nějaké školy (i základní), pokud vůbec?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8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celkové.xlsx]popis souboru detail'!$X$93</c:f>
              <c:strCache>
                <c:ptCount val="1"/>
                <c:pt idx="0">
                  <c:v>SOU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celkové.xlsx]popis souboru detail'!$V$109:$V$110</c:f>
              <c:strCache>
                <c:ptCount val="2"/>
                <c:pt idx="0">
                  <c:v>jednou</c:v>
                </c:pt>
                <c:pt idx="1">
                  <c:v>dvakrát nebo vícekrát</c:v>
                </c:pt>
              </c:strCache>
            </c:strRef>
          </c:cat>
          <c:val>
            <c:numRef>
              <c:f>'[2017-13-14 výsledky - celkové.xlsx]popis souboru detail'!$X$109:$X$110</c:f>
              <c:numCache>
                <c:formatCode>0.0%</c:formatCode>
                <c:ptCount val="2"/>
                <c:pt idx="0">
                  <c:v>1.4925373134328358E-2</c:v>
                </c:pt>
                <c:pt idx="1">
                  <c:v>1.4925373134328358E-2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B4C-468F-A041-A0BC4B42316D}"/>
            </c:ext>
          </c:extLst>
        </c:ser>
        <c:ser>
          <c:idx val="1"/>
          <c:order val="1"/>
          <c:tx>
            <c:strRef>
              <c:f>'[2017-13-14 výsledky - celkové.xlsx]popis souboru detail'!$Y$93</c:f>
              <c:strCache>
                <c:ptCount val="1"/>
                <c:pt idx="0">
                  <c:v>SOŠ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1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BB4C-468F-A041-A0BC4B42316D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celkové.xlsx]popis souboru detail'!$V$109:$V$110</c:f>
              <c:strCache>
                <c:ptCount val="2"/>
                <c:pt idx="0">
                  <c:v>jednou</c:v>
                </c:pt>
                <c:pt idx="1">
                  <c:v>dvakrát nebo vícekrát</c:v>
                </c:pt>
              </c:strCache>
            </c:strRef>
          </c:cat>
          <c:val>
            <c:numRef>
              <c:f>'[2017-13-14 výsledky - celkové.xlsx]popis souboru detail'!$Y$109:$Y$110</c:f>
              <c:numCache>
                <c:formatCode>0.0%</c:formatCode>
                <c:ptCount val="2"/>
                <c:pt idx="0">
                  <c:v>8.5106382978723406E-3</c:v>
                </c:pt>
                <c:pt idx="1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BB4C-468F-A041-A0BC4B42316D}"/>
            </c:ext>
          </c:extLst>
        </c:ser>
        <c:ser>
          <c:idx val="2"/>
          <c:order val="2"/>
          <c:tx>
            <c:strRef>
              <c:f>'[2017-13-14 výsledky - celkové.xlsx]popis souboru detail'!$Z$93</c:f>
              <c:strCache>
                <c:ptCount val="1"/>
                <c:pt idx="0">
                  <c:v>gymnázium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dLbl>
              <c:idx val="1"/>
              <c:delete val="1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BB4C-468F-A041-A0BC4B42316D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celkové.xlsx]popis souboru detail'!$V$109:$V$110</c:f>
              <c:strCache>
                <c:ptCount val="2"/>
                <c:pt idx="0">
                  <c:v>jednou</c:v>
                </c:pt>
                <c:pt idx="1">
                  <c:v>dvakrát nebo vícekrát</c:v>
                </c:pt>
              </c:strCache>
            </c:strRef>
          </c:cat>
          <c:val>
            <c:numRef>
              <c:f>'[2017-13-14 výsledky - celkové.xlsx]popis souboru detail'!$Z$109:$Z$110</c:f>
              <c:numCache>
                <c:formatCode>0.0%</c:formatCode>
                <c:ptCount val="2"/>
                <c:pt idx="0">
                  <c:v>7.2289156626506026E-3</c:v>
                </c:pt>
                <c:pt idx="1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BB4C-468F-A041-A0BC4B42316D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9893984"/>
        <c:axId val="399894376"/>
      </c:barChart>
      <c:catAx>
        <c:axId val="3998939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9894376"/>
        <c:crosses val="autoZero"/>
        <c:auto val="1"/>
        <c:lblAlgn val="ctr"/>
        <c:lblOffset val="100"/>
        <c:noMultiLvlLbl val="0"/>
      </c:catAx>
      <c:valAx>
        <c:axId val="39989437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98939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400"/>
      </a:pPr>
      <a:endParaRPr lang="cs-CZ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strRef>
          <c:f>'[2017-13-14 výsledky - celkové.xlsx]popis souboru detail'!$U$111</c:f>
          <c:strCache>
            <c:ptCount val="1"/>
            <c:pt idx="0">
              <c:v>7. Kolikrát za celý život jste se stěhoval/a, pokud vůbec?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92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'[2017-13-14 výsledky - celkové.xlsx]popis souboru detail'!$X$93</c:f>
              <c:strCache>
                <c:ptCount val="1"/>
                <c:pt idx="0">
                  <c:v>SOU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celkové.xlsx]popis souboru detail'!$V$111:$V$115</c:f>
              <c:strCache>
                <c:ptCount val="5"/>
                <c:pt idx="0">
                  <c:v>ani jednou, nikdy jsem se nestěhoval/a</c:v>
                </c:pt>
                <c:pt idx="1">
                  <c:v>jednou</c:v>
                </c:pt>
                <c:pt idx="2">
                  <c:v>dvakrát</c:v>
                </c:pt>
                <c:pt idx="3">
                  <c:v>třikrát až čtyřikrát</c:v>
                </c:pt>
                <c:pt idx="4">
                  <c:v>pětkrát nebo vícekrát</c:v>
                </c:pt>
              </c:strCache>
            </c:strRef>
          </c:cat>
          <c:val>
            <c:numRef>
              <c:f>'[2017-13-14 výsledky - celkové.xlsx]popis souboru detail'!$X$111:$X$115</c:f>
              <c:numCache>
                <c:formatCode>0%</c:formatCode>
                <c:ptCount val="5"/>
                <c:pt idx="0">
                  <c:v>0.36296296296296299</c:v>
                </c:pt>
                <c:pt idx="1">
                  <c:v>0.25185185185185183</c:v>
                </c:pt>
                <c:pt idx="2">
                  <c:v>0.14074074074074075</c:v>
                </c:pt>
                <c:pt idx="3">
                  <c:v>0.14074074074074075</c:v>
                </c:pt>
                <c:pt idx="4">
                  <c:v>0.1037037037037037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D606-4310-B1DF-541A0C3AB6A2}"/>
            </c:ext>
          </c:extLst>
        </c:ser>
        <c:ser>
          <c:idx val="1"/>
          <c:order val="1"/>
          <c:tx>
            <c:strRef>
              <c:f>'[2017-13-14 výsledky - celkové.xlsx]popis souboru detail'!$Y$93</c:f>
              <c:strCache>
                <c:ptCount val="1"/>
                <c:pt idx="0">
                  <c:v>SOŠ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celkové.xlsx]popis souboru detail'!$V$111:$V$115</c:f>
              <c:strCache>
                <c:ptCount val="5"/>
                <c:pt idx="0">
                  <c:v>ani jednou, nikdy jsem se nestěhoval/a</c:v>
                </c:pt>
                <c:pt idx="1">
                  <c:v>jednou</c:v>
                </c:pt>
                <c:pt idx="2">
                  <c:v>dvakrát</c:v>
                </c:pt>
                <c:pt idx="3">
                  <c:v>třikrát až čtyřikrát</c:v>
                </c:pt>
                <c:pt idx="4">
                  <c:v>pětkrát nebo vícekrát</c:v>
                </c:pt>
              </c:strCache>
            </c:strRef>
          </c:cat>
          <c:val>
            <c:numRef>
              <c:f>'[2017-13-14 výsledky - celkové.xlsx]popis souboru detail'!$Y$111:$Y$115</c:f>
              <c:numCache>
                <c:formatCode>0%</c:formatCode>
                <c:ptCount val="5"/>
                <c:pt idx="0">
                  <c:v>0.37393162393162394</c:v>
                </c:pt>
                <c:pt idx="1">
                  <c:v>0.33119658119658119</c:v>
                </c:pt>
                <c:pt idx="2">
                  <c:v>0.12820512820512819</c:v>
                </c:pt>
                <c:pt idx="3">
                  <c:v>0.12820512820512819</c:v>
                </c:pt>
                <c:pt idx="4">
                  <c:v>3.8461538461538464E-2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D606-4310-B1DF-541A0C3AB6A2}"/>
            </c:ext>
          </c:extLst>
        </c:ser>
        <c:ser>
          <c:idx val="2"/>
          <c:order val="2"/>
          <c:tx>
            <c:strRef>
              <c:f>'[2017-13-14 výsledky - celkové.xlsx]popis souboru detail'!$Z$93</c:f>
              <c:strCache>
                <c:ptCount val="1"/>
                <c:pt idx="0">
                  <c:v>gymnázium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'[2017-13-14 výsledky - celkové.xlsx]popis souboru detail'!$V$111:$V$115</c:f>
              <c:strCache>
                <c:ptCount val="5"/>
                <c:pt idx="0">
                  <c:v>ani jednou, nikdy jsem se nestěhoval/a</c:v>
                </c:pt>
                <c:pt idx="1">
                  <c:v>jednou</c:v>
                </c:pt>
                <c:pt idx="2">
                  <c:v>dvakrát</c:v>
                </c:pt>
                <c:pt idx="3">
                  <c:v>třikrát až čtyřikrát</c:v>
                </c:pt>
                <c:pt idx="4">
                  <c:v>pětkrát nebo vícekrát</c:v>
                </c:pt>
              </c:strCache>
            </c:strRef>
          </c:cat>
          <c:val>
            <c:numRef>
              <c:f>'[2017-13-14 výsledky - celkové.xlsx]popis souboru detail'!$Z$111:$Z$115</c:f>
              <c:numCache>
                <c:formatCode>0%</c:formatCode>
                <c:ptCount val="5"/>
                <c:pt idx="0">
                  <c:v>0.43203883495145629</c:v>
                </c:pt>
                <c:pt idx="1">
                  <c:v>0.38592233009708737</c:v>
                </c:pt>
                <c:pt idx="2">
                  <c:v>0.10436893203883495</c:v>
                </c:pt>
                <c:pt idx="3">
                  <c:v>5.3398058252427182E-2</c:v>
                </c:pt>
                <c:pt idx="4">
                  <c:v>2.4271844660194174E-2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D606-4310-B1DF-541A0C3AB6A2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99907312"/>
        <c:axId val="399909272"/>
      </c:barChart>
      <c:catAx>
        <c:axId val="3999073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9909272"/>
        <c:crosses val="autoZero"/>
        <c:auto val="1"/>
        <c:lblAlgn val="ctr"/>
        <c:lblOffset val="100"/>
        <c:noMultiLvlLbl val="0"/>
      </c:catAx>
      <c:valAx>
        <c:axId val="39990927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990731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 sz="1600"/>
      </a:pPr>
      <a:endParaRPr lang="cs-CZ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strRef>
          <c:f>'[2017-13-14 výsledky - celkové.xlsx]popis souboru detail'!$U$150</c:f>
          <c:strCache>
            <c:ptCount val="1"/>
            <c:pt idx="0">
              <c:v>12. Když se porovnáte s lidmi ve vašem věku, máte pro svou osobní potřebu víc, stejně anebo méně peněz než ostatní?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'[2017-13-14 výsledky - celkové.xlsx]popis souboru detail'!$V$150</c:f>
              <c:strCache>
                <c:ptCount val="1"/>
                <c:pt idx="0">
                  <c:v>mnohem méně</c:v>
                </c:pt>
              </c:strCache>
            </c:strRef>
          </c:tx>
          <c:spPr>
            <a:solidFill>
              <a:schemeClr val="accent2">
                <a:tint val="48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detail'!$X$150:$Z$150</c:f>
              <c:numCache>
                <c:formatCode>0%</c:formatCode>
                <c:ptCount val="3"/>
                <c:pt idx="0">
                  <c:v>5.185185185185185E-2</c:v>
                </c:pt>
                <c:pt idx="1">
                  <c:v>3.2397408207343416E-2</c:v>
                </c:pt>
                <c:pt idx="2">
                  <c:v>2.4271844660194173E-3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8969-4ACA-8145-21E859129D7A}"/>
            </c:ext>
          </c:extLst>
        </c:ser>
        <c:ser>
          <c:idx val="1"/>
          <c:order val="1"/>
          <c:tx>
            <c:strRef>
              <c:f>'[2017-13-14 výsledky - celkové.xlsx]popis souboru detail'!$V$151</c:f>
              <c:strCache>
                <c:ptCount val="1"/>
                <c:pt idx="0">
                  <c:v>méně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detail'!$X$151:$Z$151</c:f>
              <c:numCache>
                <c:formatCode>0%</c:formatCode>
                <c:ptCount val="3"/>
                <c:pt idx="0">
                  <c:v>0.1037037037037037</c:v>
                </c:pt>
                <c:pt idx="1">
                  <c:v>9.719222462203024E-2</c:v>
                </c:pt>
                <c:pt idx="2">
                  <c:v>4.3689320388349516E-2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8969-4ACA-8145-21E859129D7A}"/>
            </c:ext>
          </c:extLst>
        </c:ser>
        <c:ser>
          <c:idx val="2"/>
          <c:order val="2"/>
          <c:tx>
            <c:strRef>
              <c:f>'[2017-13-14 výsledky - celkové.xlsx]popis souboru detail'!$V$152</c:f>
              <c:strCache>
                <c:ptCount val="1"/>
                <c:pt idx="0">
                  <c:v>trochu méně</c:v>
                </c:pt>
              </c:strCache>
            </c:strRef>
          </c:tx>
          <c:spPr>
            <a:solidFill>
              <a:schemeClr val="accent2">
                <a:tint val="83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detail'!$X$152:$Z$152</c:f>
              <c:numCache>
                <c:formatCode>0%</c:formatCode>
                <c:ptCount val="3"/>
                <c:pt idx="0">
                  <c:v>0.15555555555555556</c:v>
                </c:pt>
                <c:pt idx="1">
                  <c:v>0.16198704103671707</c:v>
                </c:pt>
                <c:pt idx="2">
                  <c:v>0.14320388349514562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8969-4ACA-8145-21E859129D7A}"/>
            </c:ext>
          </c:extLst>
        </c:ser>
        <c:ser>
          <c:idx val="3"/>
          <c:order val="3"/>
          <c:tx>
            <c:strRef>
              <c:f>'[2017-13-14 výsledky - celkové.xlsx]popis souboru detail'!$V$153</c:f>
              <c:strCache>
                <c:ptCount val="1"/>
                <c:pt idx="0">
                  <c:v>stejně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detail'!$X$153:$Z$153</c:f>
              <c:numCache>
                <c:formatCode>0%</c:formatCode>
                <c:ptCount val="3"/>
                <c:pt idx="0">
                  <c:v>0.4148148148148148</c:v>
                </c:pt>
                <c:pt idx="1">
                  <c:v>0.43628509719222464</c:v>
                </c:pt>
                <c:pt idx="2">
                  <c:v>0.41747572815533979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8969-4ACA-8145-21E859129D7A}"/>
            </c:ext>
          </c:extLst>
        </c:ser>
        <c:ser>
          <c:idx val="4"/>
          <c:order val="4"/>
          <c:tx>
            <c:strRef>
              <c:f>'[2017-13-14 výsledky - celkové.xlsx]popis souboru detail'!$V$154</c:f>
              <c:strCache>
                <c:ptCount val="1"/>
                <c:pt idx="0">
                  <c:v>trochu více</c:v>
                </c:pt>
              </c:strCache>
            </c:strRef>
          </c:tx>
          <c:spPr>
            <a:solidFill>
              <a:schemeClr val="accent2">
                <a:shade val="82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detail'!$X$154:$Z$154</c:f>
              <c:numCache>
                <c:formatCode>0%</c:formatCode>
                <c:ptCount val="3"/>
                <c:pt idx="0">
                  <c:v>0.15555555555555556</c:v>
                </c:pt>
                <c:pt idx="1">
                  <c:v>0.18574514038876891</c:v>
                </c:pt>
                <c:pt idx="2">
                  <c:v>0.23058252427184467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8969-4ACA-8145-21E859129D7A}"/>
            </c:ext>
          </c:extLst>
        </c:ser>
        <c:ser>
          <c:idx val="5"/>
          <c:order val="5"/>
          <c:tx>
            <c:strRef>
              <c:f>'[2017-13-14 výsledky - celkové.xlsx]popis souboru detail'!$V$155</c:f>
              <c:strCache>
                <c:ptCount val="1"/>
                <c:pt idx="0">
                  <c:v>více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detail'!$X$155:$Z$155</c:f>
              <c:numCache>
                <c:formatCode>0%</c:formatCode>
                <c:ptCount val="3"/>
                <c:pt idx="0">
                  <c:v>7.407407407407407E-2</c:v>
                </c:pt>
                <c:pt idx="1">
                  <c:v>5.3995680345572353E-2</c:v>
                </c:pt>
                <c:pt idx="2">
                  <c:v>0.13592233009708737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8969-4ACA-8145-21E859129D7A}"/>
            </c:ext>
          </c:extLst>
        </c:ser>
        <c:ser>
          <c:idx val="6"/>
          <c:order val="6"/>
          <c:tx>
            <c:strRef>
              <c:f>'[2017-13-14 výsledky - celkové.xlsx]popis souboru detail'!$V$156</c:f>
              <c:strCache>
                <c:ptCount val="1"/>
                <c:pt idx="0">
                  <c:v>mnohem více</c:v>
                </c:pt>
              </c:strCache>
            </c:strRef>
          </c:tx>
          <c:spPr>
            <a:solidFill>
              <a:schemeClr val="accent2">
                <a:shade val="47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detail'!$X$156:$Z$156</c:f>
              <c:numCache>
                <c:formatCode>0%</c:formatCode>
                <c:ptCount val="3"/>
                <c:pt idx="0">
                  <c:v>4.4444444444444446E-2</c:v>
                </c:pt>
                <c:pt idx="1">
                  <c:v>3.2397408207343416E-2</c:v>
                </c:pt>
                <c:pt idx="2">
                  <c:v>2.6699029126213591E-2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8969-4ACA-8145-21E859129D7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99919856"/>
        <c:axId val="399914368"/>
      </c:barChart>
      <c:catAx>
        <c:axId val="3999198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9914368"/>
        <c:crosses val="autoZero"/>
        <c:auto val="1"/>
        <c:lblAlgn val="ctr"/>
        <c:lblOffset val="100"/>
        <c:noMultiLvlLbl val="0"/>
      </c:catAx>
      <c:valAx>
        <c:axId val="3999143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991985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05"/>
          <c:y val="0.87035554209569954"/>
          <c:w val="0.68255558728734034"/>
          <c:h val="0.12743282576059314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cs-CZ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title>
      <c:tx>
        <c:strRef>
          <c:f>'[2017-13-14 výsledky - celkové.xlsx]popis souboru detail'!$U$157</c:f>
          <c:strCache>
            <c:ptCount val="1"/>
            <c:pt idx="0">
              <c:v>17. Jak dobře je na tom vaše rodina ve srovnání s jinými rodinami u nás?</c:v>
            </c:pt>
          </c:strCache>
        </c:strRef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title>
    <c:autoTitleDeleted val="0"/>
    <c:plotArea>
      <c:layout>
        <c:manualLayout>
          <c:layoutTarget val="inner"/>
          <c:xMode val="edge"/>
          <c:yMode val="edge"/>
          <c:x val="0.11892575928008998"/>
          <c:y val="0.17994871794871795"/>
          <c:w val="0.84365927473351543"/>
          <c:h val="0.61922148193014337"/>
        </c:manualLayout>
      </c:layout>
      <c:barChart>
        <c:barDir val="col"/>
        <c:grouping val="percentStacked"/>
        <c:varyColors val="0"/>
        <c:ser>
          <c:idx val="0"/>
          <c:order val="0"/>
          <c:tx>
            <c:strRef>
              <c:f>'[2017-13-14 výsledky - celkové.xlsx]popis souboru detail'!$V$157</c:f>
              <c:strCache>
                <c:ptCount val="1"/>
                <c:pt idx="0">
                  <c:v>velmi bohatá</c:v>
                </c:pt>
              </c:strCache>
            </c:strRef>
          </c:tx>
          <c:spPr>
            <a:solidFill>
              <a:schemeClr val="accent2">
                <a:shade val="47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detail'!$X$157:$Z$157</c:f>
              <c:numCache>
                <c:formatCode>0%</c:formatCode>
                <c:ptCount val="3"/>
                <c:pt idx="0">
                  <c:v>1.5267175572519083E-2</c:v>
                </c:pt>
                <c:pt idx="1">
                  <c:v>1.0775862068965518E-2</c:v>
                </c:pt>
                <c:pt idx="2">
                  <c:v>9.7799511002444987E-3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F9F-4A1D-A8B5-C9B17065D1BC}"/>
            </c:ext>
          </c:extLst>
        </c:ser>
        <c:ser>
          <c:idx val="1"/>
          <c:order val="1"/>
          <c:tx>
            <c:strRef>
              <c:f>'[2017-13-14 výsledky - celkové.xlsx]popis souboru detail'!$V$158</c:f>
              <c:strCache>
                <c:ptCount val="1"/>
                <c:pt idx="0">
                  <c:v>dost bohatá</c:v>
                </c:pt>
              </c:strCache>
            </c:strRef>
          </c:tx>
          <c:spPr>
            <a:solidFill>
              <a:schemeClr val="accent2">
                <a:shade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detail'!$X$158:$Z$158</c:f>
              <c:numCache>
                <c:formatCode>0%</c:formatCode>
                <c:ptCount val="3"/>
                <c:pt idx="0">
                  <c:v>7.6335877862595417E-3</c:v>
                </c:pt>
                <c:pt idx="1">
                  <c:v>4.5258620689655173E-2</c:v>
                </c:pt>
                <c:pt idx="2">
                  <c:v>8.0684596577017112E-2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5F9F-4A1D-A8B5-C9B17065D1BC}"/>
            </c:ext>
          </c:extLst>
        </c:ser>
        <c:ser>
          <c:idx val="2"/>
          <c:order val="2"/>
          <c:tx>
            <c:strRef>
              <c:f>'[2017-13-14 výsledky - celkové.xlsx]popis souboru detail'!$V$159</c:f>
              <c:strCache>
                <c:ptCount val="1"/>
                <c:pt idx="0">
                  <c:v>spíše bohatá</c:v>
                </c:pt>
              </c:strCache>
            </c:strRef>
          </c:tx>
          <c:spPr>
            <a:solidFill>
              <a:schemeClr val="accent2">
                <a:shade val="82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detail'!$X$159:$Z$159</c:f>
              <c:numCache>
                <c:formatCode>0%</c:formatCode>
                <c:ptCount val="3"/>
                <c:pt idx="0">
                  <c:v>0.17557251908396945</c:v>
                </c:pt>
                <c:pt idx="1">
                  <c:v>0.21767241379310345</c:v>
                </c:pt>
                <c:pt idx="2">
                  <c:v>0.30806845965770169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5F9F-4A1D-A8B5-C9B17065D1BC}"/>
            </c:ext>
          </c:extLst>
        </c:ser>
        <c:ser>
          <c:idx val="3"/>
          <c:order val="3"/>
          <c:tx>
            <c:strRef>
              <c:f>'[2017-13-14 výsledky - celkové.xlsx]popis souboru detail'!$V$160</c:f>
              <c:strCache>
                <c:ptCount val="1"/>
                <c:pt idx="0">
                  <c:v>tak asi průměrná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detail'!$X$160:$Z$160</c:f>
              <c:numCache>
                <c:formatCode>0%</c:formatCode>
                <c:ptCount val="3"/>
                <c:pt idx="0">
                  <c:v>0.64885496183206104</c:v>
                </c:pt>
                <c:pt idx="1">
                  <c:v>0.65086206896551724</c:v>
                </c:pt>
                <c:pt idx="2">
                  <c:v>0.5012224938875306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5F9F-4A1D-A8B5-C9B17065D1BC}"/>
            </c:ext>
          </c:extLst>
        </c:ser>
        <c:ser>
          <c:idx val="4"/>
          <c:order val="4"/>
          <c:tx>
            <c:strRef>
              <c:f>'[2017-13-14 výsledky - celkové.xlsx]popis souboru detail'!$V$161</c:f>
              <c:strCache>
                <c:ptCount val="1"/>
                <c:pt idx="0">
                  <c:v>spíše chudší</c:v>
                </c:pt>
              </c:strCache>
            </c:strRef>
          </c:tx>
          <c:spPr>
            <a:solidFill>
              <a:schemeClr val="accent2">
                <a:tint val="83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detail'!$X$161:$Z$161</c:f>
              <c:numCache>
                <c:formatCode>0%</c:formatCode>
                <c:ptCount val="3"/>
                <c:pt idx="0">
                  <c:v>9.9236641221374045E-2</c:v>
                </c:pt>
                <c:pt idx="1">
                  <c:v>6.8965517241379309E-2</c:v>
                </c:pt>
                <c:pt idx="2">
                  <c:v>9.2909535452322736E-2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5F9F-4A1D-A8B5-C9B17065D1BC}"/>
            </c:ext>
          </c:extLst>
        </c:ser>
        <c:ser>
          <c:idx val="5"/>
          <c:order val="5"/>
          <c:tx>
            <c:strRef>
              <c:f>'[2017-13-14 výsledky - celkové.xlsx]popis souboru detail'!$V$162</c:f>
              <c:strCache>
                <c:ptCount val="1"/>
                <c:pt idx="0">
                  <c:v>dost chudá</c:v>
                </c:pt>
              </c:strCache>
            </c:strRef>
          </c:tx>
          <c:spPr>
            <a:solidFill>
              <a:schemeClr val="accent2">
                <a:tint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detail'!$X$162:$Z$162</c:f>
              <c:numCache>
                <c:formatCode>0%</c:formatCode>
                <c:ptCount val="3"/>
                <c:pt idx="0">
                  <c:v>4.5801526717557252E-2</c:v>
                </c:pt>
                <c:pt idx="1">
                  <c:v>4.3103448275862068E-3</c:v>
                </c:pt>
                <c:pt idx="2">
                  <c:v>4.8899755501222494E-3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5F9F-4A1D-A8B5-C9B17065D1BC}"/>
            </c:ext>
          </c:extLst>
        </c:ser>
        <c:ser>
          <c:idx val="6"/>
          <c:order val="6"/>
          <c:tx>
            <c:strRef>
              <c:f>'[2017-13-14 výsledky - celkové.xlsx]popis souboru detail'!$V$163</c:f>
              <c:strCache>
                <c:ptCount val="1"/>
                <c:pt idx="0">
                  <c:v>velmi chudá</c:v>
                </c:pt>
              </c:strCache>
            </c:strRef>
          </c:tx>
          <c:spPr>
            <a:solidFill>
              <a:schemeClr val="accent2">
                <a:tint val="48000"/>
              </a:schemeClr>
            </a:solidFill>
            <a:ln>
              <a:noFill/>
            </a:ln>
            <a:effectLst/>
          </c:spPr>
          <c:invertIfNegative val="0"/>
          <c:cat>
            <c:strRef>
              <c:f>'[2017-13-14 výsledky - celkové.xlsx]popis souboru detail'!$X$93:$Z$93</c:f>
              <c:strCache>
                <c:ptCount val="3"/>
                <c:pt idx="0">
                  <c:v>SOU</c:v>
                </c:pt>
                <c:pt idx="1">
                  <c:v>SOŠ</c:v>
                </c:pt>
                <c:pt idx="2">
                  <c:v>gymnázium</c:v>
                </c:pt>
              </c:strCache>
            </c:strRef>
          </c:cat>
          <c:val>
            <c:numRef>
              <c:f>'[2017-13-14 výsledky - celkové.xlsx]popis souboru detail'!$X$163:$Z$163</c:f>
              <c:numCache>
                <c:formatCode>0%</c:formatCode>
                <c:ptCount val="3"/>
                <c:pt idx="0">
                  <c:v>7.6335877862595417E-3</c:v>
                </c:pt>
                <c:pt idx="1">
                  <c:v>2.1551724137931034E-3</c:v>
                </c:pt>
                <c:pt idx="2">
                  <c:v>2.4449877750611247E-3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5F9F-4A1D-A8B5-C9B17065D1B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95271168"/>
        <c:axId val="395277048"/>
      </c:barChart>
      <c:catAx>
        <c:axId val="3952711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77048"/>
        <c:crosses val="autoZero"/>
        <c:auto val="1"/>
        <c:lblAlgn val="ctr"/>
        <c:lblOffset val="100"/>
        <c:noMultiLvlLbl val="0"/>
      </c:catAx>
      <c:valAx>
        <c:axId val="39527704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39527116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05"/>
          <c:y val="0.87035554209569954"/>
          <c:w val="0.73180298891210027"/>
          <c:h val="0.12743282576059314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cs-CZ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3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14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15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16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17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1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0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2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5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2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7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28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29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0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1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2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3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4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5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6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7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8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39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9.xml><?xml version="1.0" encoding="utf-8"?>
<cs:colorStyle xmlns:cs="http://schemas.microsoft.com/office/drawing/2012/chartStyle" xmlns:a="http://schemas.openxmlformats.org/drawingml/2006/main" meth="withinLinear" id="15">
  <a:schemeClr val="accent2"/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3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5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7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8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9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0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2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4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6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7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8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9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0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7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8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9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0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3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4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5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6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7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0.51152</cdr:x>
      <cdr:y>0.17228</cdr:y>
    </cdr:from>
    <cdr:to>
      <cdr:x>0.64006</cdr:x>
      <cdr:y>0.41808</cdr:y>
    </cdr:to>
    <cdr:sp macro="" textlink="">
      <cdr:nvSpPr>
        <cdr:cNvPr id="2" name="TextovéPole 1"/>
        <cdr:cNvSpPr txBox="1"/>
      </cdr:nvSpPr>
      <cdr:spPr>
        <a:xfrm xmlns:a="http://schemas.openxmlformats.org/drawingml/2006/main">
          <a:off x="2294837" y="640904"/>
          <a:ext cx="576649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cs-CZ" sz="1600" b="1" dirty="0" smtClean="0"/>
            <a:t>SOU</a:t>
          </a:r>
        </a:p>
        <a:p xmlns:a="http://schemas.openxmlformats.org/drawingml/2006/main">
          <a:r>
            <a:rPr lang="cs-CZ" sz="1600" b="1" dirty="0" smtClean="0"/>
            <a:t>134</a:t>
          </a:r>
        </a:p>
        <a:p xmlns:a="http://schemas.openxmlformats.org/drawingml/2006/main">
          <a:r>
            <a:rPr lang="cs-CZ" sz="1600" b="1" dirty="0" smtClean="0"/>
            <a:t>13%</a:t>
          </a:r>
          <a:endParaRPr lang="cs-CZ" sz="1600" b="1" dirty="0"/>
        </a:p>
      </cdr:txBody>
    </cdr:sp>
  </cdr:relSizeAnchor>
  <cdr:relSizeAnchor xmlns:cdr="http://schemas.openxmlformats.org/drawingml/2006/chartDrawing">
    <cdr:from>
      <cdr:x>0.51703</cdr:x>
      <cdr:y>0.52958</cdr:y>
    </cdr:from>
    <cdr:to>
      <cdr:x>0.65108</cdr:x>
      <cdr:y>0.79231</cdr:y>
    </cdr:to>
    <cdr:sp macro="" textlink="">
      <cdr:nvSpPr>
        <cdr:cNvPr id="3" name="TextovéPole 2"/>
        <cdr:cNvSpPr txBox="1"/>
      </cdr:nvSpPr>
      <cdr:spPr>
        <a:xfrm xmlns:a="http://schemas.openxmlformats.org/drawingml/2006/main">
          <a:off x="2319551" y="1970116"/>
          <a:ext cx="601362" cy="977381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cs-CZ" sz="1600" b="1" dirty="0" smtClean="0"/>
            <a:t>SOŠ </a:t>
          </a:r>
        </a:p>
        <a:p xmlns:a="http://schemas.openxmlformats.org/drawingml/2006/main">
          <a:r>
            <a:rPr lang="cs-CZ" sz="1600" b="1" dirty="0" smtClean="0"/>
            <a:t>470</a:t>
          </a:r>
        </a:p>
        <a:p xmlns:a="http://schemas.openxmlformats.org/drawingml/2006/main">
          <a:r>
            <a:rPr lang="cs-CZ" sz="1600" b="1" dirty="0" smtClean="0"/>
            <a:t>45%</a:t>
          </a:r>
          <a:endParaRPr lang="cs-CZ" sz="1600" b="1" dirty="0"/>
        </a:p>
      </cdr:txBody>
    </cdr:sp>
  </cdr:relSizeAnchor>
  <cdr:relSizeAnchor xmlns:cdr="http://schemas.openxmlformats.org/drawingml/2006/chartDrawing">
    <cdr:from>
      <cdr:x>0.26363</cdr:x>
      <cdr:y>0.39151</cdr:y>
    </cdr:from>
    <cdr:to>
      <cdr:x>0.55008</cdr:x>
      <cdr:y>0.6373</cdr:y>
    </cdr:to>
    <cdr:sp macro="" textlink="">
      <cdr:nvSpPr>
        <cdr:cNvPr id="4" name="TextovéPole 3"/>
        <cdr:cNvSpPr txBox="1"/>
      </cdr:nvSpPr>
      <cdr:spPr>
        <a:xfrm xmlns:a="http://schemas.openxmlformats.org/drawingml/2006/main">
          <a:off x="1182729" y="1456449"/>
          <a:ext cx="1285103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cs-CZ" sz="1100" dirty="0"/>
        </a:p>
      </cdr:txBody>
    </cdr:sp>
  </cdr:relSizeAnchor>
  <cdr:relSizeAnchor xmlns:cdr="http://schemas.openxmlformats.org/drawingml/2006/chartDrawing">
    <cdr:from>
      <cdr:x>0.27465</cdr:x>
      <cdr:y>0.34279</cdr:y>
    </cdr:from>
    <cdr:to>
      <cdr:x>0.46562</cdr:x>
      <cdr:y>0.60409</cdr:y>
    </cdr:to>
    <cdr:sp macro="" textlink="">
      <cdr:nvSpPr>
        <cdr:cNvPr id="5" name="TextovéPole 4"/>
        <cdr:cNvSpPr txBox="1"/>
      </cdr:nvSpPr>
      <cdr:spPr>
        <a:xfrm xmlns:a="http://schemas.openxmlformats.org/drawingml/2006/main">
          <a:off x="1232156" y="1275216"/>
          <a:ext cx="856735" cy="972065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cs-CZ" sz="1100" dirty="0"/>
        </a:p>
      </cdr:txBody>
    </cdr:sp>
  </cdr:relSizeAnchor>
  <cdr:relSizeAnchor xmlns:cdr="http://schemas.openxmlformats.org/drawingml/2006/chartDrawing">
    <cdr:from>
      <cdr:x>0.35361</cdr:x>
      <cdr:y>0.35165</cdr:y>
    </cdr:from>
    <cdr:to>
      <cdr:x>0.55743</cdr:x>
      <cdr:y>0.59745</cdr:y>
    </cdr:to>
    <cdr:sp macro="" textlink="">
      <cdr:nvSpPr>
        <cdr:cNvPr id="6" name="TextovéPole 5"/>
        <cdr:cNvSpPr txBox="1"/>
      </cdr:nvSpPr>
      <cdr:spPr>
        <a:xfrm xmlns:a="http://schemas.openxmlformats.org/drawingml/2006/main">
          <a:off x="1586383" y="1308168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cs-CZ" sz="1600" b="1" dirty="0" smtClean="0"/>
            <a:t>GYM</a:t>
          </a:r>
        </a:p>
        <a:p xmlns:a="http://schemas.openxmlformats.org/drawingml/2006/main">
          <a:r>
            <a:rPr lang="cs-CZ" sz="1600" b="1" dirty="0" smtClean="0"/>
            <a:t>443</a:t>
          </a:r>
        </a:p>
        <a:p xmlns:a="http://schemas.openxmlformats.org/drawingml/2006/main">
          <a:r>
            <a:rPr lang="cs-CZ" sz="1600" b="1" dirty="0" smtClean="0"/>
            <a:t>42%</a:t>
          </a:r>
          <a:endParaRPr lang="cs-CZ" sz="1600" b="1" dirty="0"/>
        </a:p>
      </cdr:txBody>
    </cdr:sp>
  </cdr:relSizeAnchor>
</c:userShape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40D3B7-6AD8-49C1-9423-33F2DF8D4BB2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51E194-2E02-485C-9FB1-3FC3954730D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043529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51E194-2E02-485C-9FB1-3FC3954730DE}" type="slidenum">
              <a:rPr lang="cs-CZ" smtClean="0"/>
              <a:t>10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964405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673379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224091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807029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715581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268869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587426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847376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368777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068154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607283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06580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68696E-D7EC-45AC-BF82-AD16C80A3A74}" type="datetimeFigureOut">
              <a:rPr lang="cs-CZ" smtClean="0"/>
              <a:t>16.10.2018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2B53C7-D93E-46AB-BBBF-BB190D69461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088089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0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2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3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4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5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6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7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8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9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0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2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3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4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5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6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7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8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9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0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2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3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4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5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6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7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4C8D91A2-B52B-449B-A721-23F9FF1125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85800" y="1003188"/>
            <a:ext cx="7772400" cy="1969972"/>
          </a:xfrm>
        </p:spPr>
        <p:txBody>
          <a:bodyPr>
            <a:noAutofit/>
          </a:bodyPr>
          <a:lstStyle/>
          <a:p>
            <a:r>
              <a:rPr lang="cs-CZ" sz="4400" dirty="0"/>
              <a:t>Výsledky dotazníkového šetření </a:t>
            </a:r>
            <a:br>
              <a:rPr lang="cs-CZ" sz="4400" dirty="0"/>
            </a:br>
            <a:r>
              <a:rPr lang="cs-CZ" sz="4400" dirty="0"/>
              <a:t>u studentů středních škol zřizovaných Ústeckým krajem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xmlns="" id="{ECCAFC2C-FD78-4EAD-9196-440DD305EF0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452435"/>
            <a:ext cx="6858000" cy="3139558"/>
          </a:xfrm>
        </p:spPr>
        <p:txBody>
          <a:bodyPr>
            <a:normAutofit/>
          </a:bodyPr>
          <a:lstStyle/>
          <a:p>
            <a:r>
              <a:rPr lang="cs-CZ" sz="2200" dirty="0"/>
              <a:t>Jaroslav Vacek, Benjamin Petruželka, Roman Gabrhelík</a:t>
            </a:r>
          </a:p>
          <a:p>
            <a:endParaRPr lang="cs-CZ" dirty="0"/>
          </a:p>
          <a:p>
            <a:endParaRPr lang="cs-CZ" dirty="0"/>
          </a:p>
          <a:p>
            <a:endParaRPr lang="cs-CZ" dirty="0"/>
          </a:p>
          <a:p>
            <a:r>
              <a:rPr lang="cs-CZ" sz="1800" dirty="0"/>
              <a:t>Sociálně patologické jevy u studentů středních škol v Ústeckém kraji </a:t>
            </a:r>
            <a:br>
              <a:rPr lang="cs-CZ" sz="1800" dirty="0"/>
            </a:br>
            <a:r>
              <a:rPr lang="cs-CZ" sz="1800" dirty="0"/>
              <a:t>ÚK 17/SML0980/SOPD/OKH</a:t>
            </a:r>
          </a:p>
          <a:p>
            <a:r>
              <a:rPr lang="cs-CZ" sz="1800" dirty="0"/>
              <a:t>FSE UJEP v Ústí nad </a:t>
            </a:r>
            <a:r>
              <a:rPr lang="cs-CZ" sz="1800" dirty="0" smtClean="0"/>
              <a:t>Labem, </a:t>
            </a:r>
            <a:r>
              <a:rPr lang="cs-CZ" sz="1800" dirty="0"/>
              <a:t>2017</a:t>
            </a:r>
          </a:p>
        </p:txBody>
      </p:sp>
      <p:pic>
        <p:nvPicPr>
          <p:cNvPr id="5" name="Obrázek 4">
            <a:extLst>
              <a:ext uri="{FF2B5EF4-FFF2-40B4-BE49-F238E27FC236}">
                <a16:creationId xmlns:a16="http://schemas.microsoft.com/office/drawing/2014/main" xmlns="" id="{F405DBD5-B480-4D30-80A1-7903EEC28F6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35426" y="4009056"/>
            <a:ext cx="1873147" cy="61414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88048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17A7AC7E-7761-4D2B-AF59-A51B282EBA5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774303583"/>
              </p:ext>
            </p:extLst>
          </p:nvPr>
        </p:nvGraphicFramePr>
        <p:xfrm>
          <a:off x="469557" y="749644"/>
          <a:ext cx="8509686" cy="58241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ovéPole 4"/>
          <p:cNvSpPr txBox="1"/>
          <p:nvPr/>
        </p:nvSpPr>
        <p:spPr>
          <a:xfrm>
            <a:off x="2339546" y="288324"/>
            <a:ext cx="417609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800" b="1" dirty="0" smtClean="0"/>
              <a:t>Měsíční útrata dle pohlaví</a:t>
            </a:r>
            <a:endParaRPr lang="cs-CZ" sz="2800" b="1" dirty="0"/>
          </a:p>
        </p:txBody>
      </p:sp>
    </p:spTree>
    <p:extLst>
      <p:ext uri="{BB962C8B-B14F-4D97-AF65-F5344CB8AC3E}">
        <p14:creationId xmlns:p14="http://schemas.microsoft.com/office/powerpoint/2010/main" val="42251252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13C2D933-B9F8-4623-B170-3D51A91554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7"/>
            <a:ext cx="7886700" cy="574212"/>
          </a:xfrm>
        </p:spPr>
        <p:txBody>
          <a:bodyPr>
            <a:noAutofit/>
          </a:bodyPr>
          <a:lstStyle/>
          <a:p>
            <a:r>
              <a:rPr lang="cs-CZ" sz="3600" dirty="0" smtClean="0"/>
              <a:t>              </a:t>
            </a:r>
            <a:r>
              <a:rPr lang="cs-CZ" sz="3600" b="1" dirty="0" smtClean="0"/>
              <a:t>Volnočasové </a:t>
            </a:r>
            <a:r>
              <a:rPr lang="cs-CZ" sz="3600" b="1" dirty="0"/>
              <a:t>aktivity</a:t>
            </a:r>
          </a:p>
        </p:txBody>
      </p:sp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88E65271-4D4B-44E8-BDD7-03A8E108B837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04296599"/>
              </p:ext>
            </p:extLst>
          </p:nvPr>
        </p:nvGraphicFramePr>
        <p:xfrm>
          <a:off x="247135" y="939339"/>
          <a:ext cx="8657968" cy="56942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6052656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7520EDB0-76C0-4344-BE32-1B189FDAE87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817521416"/>
              </p:ext>
            </p:extLst>
          </p:nvPr>
        </p:nvGraphicFramePr>
        <p:xfrm>
          <a:off x="370703" y="943698"/>
          <a:ext cx="8542638" cy="553947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TextovéPole 6"/>
          <p:cNvSpPr txBox="1"/>
          <p:nvPr/>
        </p:nvSpPr>
        <p:spPr>
          <a:xfrm>
            <a:off x="2555192" y="358923"/>
            <a:ext cx="508474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dirty="0" smtClean="0"/>
              <a:t>Prevalence užívání tabáku </a:t>
            </a:r>
            <a:endParaRPr lang="cs-CZ" sz="3200" dirty="0"/>
          </a:p>
        </p:txBody>
      </p:sp>
    </p:spTree>
    <p:extLst>
      <p:ext uri="{BB962C8B-B14F-4D97-AF65-F5344CB8AC3E}">
        <p14:creationId xmlns:p14="http://schemas.microsoft.com/office/powerpoint/2010/main" val="416724994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C5C48710-2912-4561-A8DA-60E6B03B5963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17024502"/>
              </p:ext>
            </p:extLst>
          </p:nvPr>
        </p:nvGraphicFramePr>
        <p:xfrm>
          <a:off x="280987" y="286789"/>
          <a:ext cx="8530504" cy="63052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8461355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7520EDB0-76C0-4344-BE32-1B189FDAE87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076018043"/>
              </p:ext>
            </p:extLst>
          </p:nvPr>
        </p:nvGraphicFramePr>
        <p:xfrm>
          <a:off x="370703" y="750358"/>
          <a:ext cx="8320215" cy="58481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extovéPole 4"/>
          <p:cNvSpPr txBox="1"/>
          <p:nvPr/>
        </p:nvSpPr>
        <p:spPr>
          <a:xfrm>
            <a:off x="1367481" y="165583"/>
            <a:ext cx="517336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dirty="0" smtClean="0"/>
              <a:t>           </a:t>
            </a:r>
            <a:r>
              <a:rPr lang="cs-CZ" sz="3200" b="1" dirty="0" smtClean="0"/>
              <a:t>Elektronické cigarety</a:t>
            </a:r>
            <a:endParaRPr lang="cs-CZ" sz="3200" b="1" dirty="0"/>
          </a:p>
        </p:txBody>
      </p:sp>
    </p:spTree>
    <p:extLst>
      <p:ext uri="{BB962C8B-B14F-4D97-AF65-F5344CB8AC3E}">
        <p14:creationId xmlns:p14="http://schemas.microsoft.com/office/powerpoint/2010/main" val="353645999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7520EDB0-76C0-4344-BE32-1B189FDAE87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38085561"/>
              </p:ext>
            </p:extLst>
          </p:nvPr>
        </p:nvGraphicFramePr>
        <p:xfrm>
          <a:off x="418743" y="980303"/>
          <a:ext cx="8214511" cy="55275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extovéPole 4"/>
          <p:cNvSpPr txBox="1"/>
          <p:nvPr/>
        </p:nvSpPr>
        <p:spPr>
          <a:xfrm>
            <a:off x="3119215" y="401652"/>
            <a:ext cx="271578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600" dirty="0" smtClean="0"/>
              <a:t>    </a:t>
            </a:r>
            <a:r>
              <a:rPr lang="cs-CZ" sz="3600" b="1" dirty="0" smtClean="0"/>
              <a:t>Alkoho</a:t>
            </a:r>
            <a:r>
              <a:rPr lang="cs-CZ" sz="3600" dirty="0" smtClean="0"/>
              <a:t>l</a:t>
            </a:r>
            <a:endParaRPr lang="cs-CZ" sz="3600" dirty="0"/>
          </a:p>
        </p:txBody>
      </p:sp>
    </p:spTree>
    <p:extLst>
      <p:ext uri="{BB962C8B-B14F-4D97-AF65-F5344CB8AC3E}">
        <p14:creationId xmlns:p14="http://schemas.microsoft.com/office/powerpoint/2010/main" val="147126820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01EEED3D-CCFA-429C-9EE3-A7C446FE28D1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00727603"/>
              </p:ext>
            </p:extLst>
          </p:nvPr>
        </p:nvGraphicFramePr>
        <p:xfrm>
          <a:off x="416328" y="423689"/>
          <a:ext cx="8220595" cy="618492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0291417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D35CDB51-D878-4ED0-9026-37D07113EEF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27816522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2174103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7520EDB0-76C0-4344-BE32-1B189FDAE87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656998598"/>
              </p:ext>
            </p:extLst>
          </p:nvPr>
        </p:nvGraphicFramePr>
        <p:xfrm>
          <a:off x="280086" y="936888"/>
          <a:ext cx="8550876" cy="56533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extovéPole 4"/>
          <p:cNvSpPr txBox="1"/>
          <p:nvPr/>
        </p:nvSpPr>
        <p:spPr>
          <a:xfrm>
            <a:off x="3597779" y="290557"/>
            <a:ext cx="227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600" dirty="0" smtClean="0"/>
              <a:t>Opilost</a:t>
            </a:r>
            <a:endParaRPr lang="cs-CZ" sz="3600" dirty="0"/>
          </a:p>
        </p:txBody>
      </p:sp>
    </p:spTree>
    <p:extLst>
      <p:ext uri="{BB962C8B-B14F-4D97-AF65-F5344CB8AC3E}">
        <p14:creationId xmlns:p14="http://schemas.microsoft.com/office/powerpoint/2010/main" val="114915183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Graf 4">
            <a:extLst>
              <a:ext uri="{FF2B5EF4-FFF2-40B4-BE49-F238E27FC236}">
                <a16:creationId xmlns:a16="http://schemas.microsoft.com/office/drawing/2014/main" xmlns="" id="{D1B92B4E-A36F-4E4C-8612-26A25985CF65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6088151"/>
              </p:ext>
            </p:extLst>
          </p:nvPr>
        </p:nvGraphicFramePr>
        <p:xfrm>
          <a:off x="316316" y="281853"/>
          <a:ext cx="8470237" cy="63849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245909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7226D7BC-6FB6-482D-A815-022A7B9162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Výzkumný soubor škol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3406D69C-0DA5-4888-9953-83EF1DACA6C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568440"/>
          </a:xfrm>
        </p:spPr>
        <p:txBody>
          <a:bodyPr/>
          <a:lstStyle/>
          <a:p>
            <a:r>
              <a:rPr lang="cs-CZ" dirty="0"/>
              <a:t>celkem 17 škol</a:t>
            </a:r>
          </a:p>
        </p:txBody>
      </p:sp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439A31BC-DADA-426E-8DA6-D12A404A8165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65482292"/>
              </p:ext>
            </p:extLst>
          </p:nvPr>
        </p:nvGraphicFramePr>
        <p:xfrm>
          <a:off x="628650" y="3558745"/>
          <a:ext cx="3473793" cy="27423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 4">
            <a:extLst>
              <a:ext uri="{FF2B5EF4-FFF2-40B4-BE49-F238E27FC236}">
                <a16:creationId xmlns:a16="http://schemas.microsoft.com/office/drawing/2014/main" xmlns="" id="{47AD1EEA-A7EC-429E-A264-BD28B4B5FC3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79418493"/>
              </p:ext>
            </p:extLst>
          </p:nvPr>
        </p:nvGraphicFramePr>
        <p:xfrm>
          <a:off x="4197320" y="2529001"/>
          <a:ext cx="4880178" cy="39069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pic>
        <p:nvPicPr>
          <p:cNvPr id="6" name="Obrázek 5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33774" y="3871043"/>
            <a:ext cx="3239156" cy="2564940"/>
          </a:xfrm>
          <a:prstGeom prst="rect">
            <a:avLst/>
          </a:prstGeom>
        </p:spPr>
      </p:pic>
      <p:sp>
        <p:nvSpPr>
          <p:cNvPr id="7" name="Obdélník 6"/>
          <p:cNvSpPr/>
          <p:nvPr/>
        </p:nvSpPr>
        <p:spPr>
          <a:xfrm>
            <a:off x="864974" y="3105835"/>
            <a:ext cx="3146854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výzkumný soubor – školy podle zúčastněných ročníků</a:t>
            </a:r>
          </a:p>
        </p:txBody>
      </p:sp>
    </p:spTree>
    <p:extLst>
      <p:ext uri="{BB962C8B-B14F-4D97-AF65-F5344CB8AC3E}">
        <p14:creationId xmlns:p14="http://schemas.microsoft.com/office/powerpoint/2010/main" val="82012175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Graf 4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B352B3F1-BBBE-4F01-8D38-A048146624C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576416718"/>
              </p:ext>
            </p:extLst>
          </p:nvPr>
        </p:nvGraphicFramePr>
        <p:xfrm>
          <a:off x="98854" y="1034041"/>
          <a:ext cx="8748584" cy="56221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TextovéPole 7"/>
          <p:cNvSpPr txBox="1"/>
          <p:nvPr/>
        </p:nvSpPr>
        <p:spPr>
          <a:xfrm>
            <a:off x="238897" y="410198"/>
            <a:ext cx="81701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400" b="1" dirty="0" smtClean="0"/>
              <a:t>Vybraní ukazatelé užívání návykových látek dle typu školy v %</a:t>
            </a:r>
            <a:endParaRPr lang="cs-CZ" sz="2400" b="1" dirty="0"/>
          </a:p>
        </p:txBody>
      </p:sp>
    </p:spTree>
    <p:extLst>
      <p:ext uri="{BB962C8B-B14F-4D97-AF65-F5344CB8AC3E}">
        <p14:creationId xmlns:p14="http://schemas.microsoft.com/office/powerpoint/2010/main" val="144810688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D80307FB-2048-457A-A333-2AB137364DB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379888129"/>
              </p:ext>
            </p:extLst>
          </p:nvPr>
        </p:nvGraphicFramePr>
        <p:xfrm>
          <a:off x="293615" y="991312"/>
          <a:ext cx="8286363" cy="55437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TextovéPole 3"/>
          <p:cNvSpPr txBox="1"/>
          <p:nvPr/>
        </p:nvSpPr>
        <p:spPr>
          <a:xfrm>
            <a:off x="629175" y="370703"/>
            <a:ext cx="1032975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200" b="1" dirty="0" smtClean="0"/>
              <a:t>Celoživotní prevalence užívání nelegálních návykových látek dle pohlaví</a:t>
            </a:r>
            <a:endParaRPr lang="cs-CZ" sz="2200" b="1" dirty="0"/>
          </a:p>
        </p:txBody>
      </p:sp>
    </p:spTree>
    <p:extLst>
      <p:ext uri="{BB962C8B-B14F-4D97-AF65-F5344CB8AC3E}">
        <p14:creationId xmlns:p14="http://schemas.microsoft.com/office/powerpoint/2010/main" val="321564651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67A6B152-C832-4B38-8179-BEE2E9FBA729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38688261"/>
              </p:ext>
            </p:extLst>
          </p:nvPr>
        </p:nvGraphicFramePr>
        <p:xfrm>
          <a:off x="409484" y="401955"/>
          <a:ext cx="8252378" cy="61983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5317264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7520EDB0-76C0-4344-BE32-1B189FDAE87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65681315"/>
              </p:ext>
            </p:extLst>
          </p:nvPr>
        </p:nvGraphicFramePr>
        <p:xfrm>
          <a:off x="205945" y="930876"/>
          <a:ext cx="8699157" cy="56429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TextovéPole 3"/>
          <p:cNvSpPr txBox="1"/>
          <p:nvPr/>
        </p:nvSpPr>
        <p:spPr>
          <a:xfrm>
            <a:off x="3196281" y="247135"/>
            <a:ext cx="364043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b="1" dirty="0" smtClean="0"/>
              <a:t>Konopné drogy</a:t>
            </a:r>
            <a:endParaRPr lang="cs-CZ" sz="3200" b="1" dirty="0"/>
          </a:p>
        </p:txBody>
      </p:sp>
    </p:spTree>
    <p:extLst>
      <p:ext uri="{BB962C8B-B14F-4D97-AF65-F5344CB8AC3E}">
        <p14:creationId xmlns:p14="http://schemas.microsoft.com/office/powerpoint/2010/main" val="263866353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B6E4CF1A-A605-4A7F-B3C5-5DB7D058C886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37124169"/>
              </p:ext>
            </p:extLst>
          </p:nvPr>
        </p:nvGraphicFramePr>
        <p:xfrm>
          <a:off x="375198" y="340042"/>
          <a:ext cx="8278351" cy="62187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2981625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49463182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6530307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44372067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0348194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44256407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5294702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11313153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2827315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28524483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159063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8B5163E0-438D-4BAC-87F9-1CFFD6A8B6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723841"/>
          </a:xfrm>
        </p:spPr>
        <p:txBody>
          <a:bodyPr/>
          <a:lstStyle/>
          <a:p>
            <a:r>
              <a:rPr lang="cs-CZ" dirty="0"/>
              <a:t>Výzkumný soubor studentů</a:t>
            </a:r>
          </a:p>
        </p:txBody>
      </p:sp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50CCDD7E-20B1-4F00-8F45-4EAA06A64529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49703390"/>
              </p:ext>
            </p:extLst>
          </p:nvPr>
        </p:nvGraphicFramePr>
        <p:xfrm>
          <a:off x="142615" y="2926080"/>
          <a:ext cx="3905683" cy="37201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 4">
            <a:extLst>
              <a:ext uri="{FF2B5EF4-FFF2-40B4-BE49-F238E27FC236}">
                <a16:creationId xmlns:a16="http://schemas.microsoft.com/office/drawing/2014/main" xmlns="" id="{367A151A-06CD-4CD5-8EBA-D69BC91152EA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40295512"/>
              </p:ext>
            </p:extLst>
          </p:nvPr>
        </p:nvGraphicFramePr>
        <p:xfrm>
          <a:off x="4048298" y="2926081"/>
          <a:ext cx="4486275" cy="37201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Zástupný symbol pro obsah 2">
            <a:extLst>
              <a:ext uri="{FF2B5EF4-FFF2-40B4-BE49-F238E27FC236}">
                <a16:creationId xmlns:a16="http://schemas.microsoft.com/office/drawing/2014/main" xmlns="" id="{89C00A15-7DE7-4C96-879A-F7F0F30C87D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285297"/>
            <a:ext cx="7886700" cy="1773786"/>
          </a:xfrm>
        </p:spPr>
        <p:txBody>
          <a:bodyPr>
            <a:normAutofit lnSpcReduction="10000"/>
          </a:bodyPr>
          <a:lstStyle/>
          <a:p>
            <a:r>
              <a:rPr lang="cs-CZ" sz="2400" dirty="0" smtClean="0"/>
              <a:t>N=1047 </a:t>
            </a:r>
            <a:endParaRPr lang="cs-CZ" sz="2000" dirty="0"/>
          </a:p>
          <a:p>
            <a:r>
              <a:rPr lang="cs-CZ" sz="2400" dirty="0"/>
              <a:t>celkem sebráno </a:t>
            </a:r>
            <a:r>
              <a:rPr lang="cs-CZ" sz="2400" dirty="0" smtClean="0"/>
              <a:t>1063, 16 </a:t>
            </a:r>
            <a:r>
              <a:rPr lang="cs-CZ" sz="2400" dirty="0"/>
              <a:t>vyřazeno </a:t>
            </a:r>
            <a:br>
              <a:rPr lang="cs-CZ" sz="2400" dirty="0"/>
            </a:br>
            <a:r>
              <a:rPr lang="cs-CZ" sz="2000" dirty="0"/>
              <a:t>(deklarace užití neexistující drogy nebo vícenásobné hrubé rozpory </a:t>
            </a:r>
            <a:br>
              <a:rPr lang="cs-CZ" sz="2000" dirty="0"/>
            </a:br>
            <a:r>
              <a:rPr lang="cs-CZ" sz="2000" dirty="0"/>
              <a:t>v prevalenčních otázkách)</a:t>
            </a:r>
          </a:p>
          <a:p>
            <a:r>
              <a:rPr lang="cs-CZ" sz="2000" dirty="0"/>
              <a:t>průměrný věk 17,54 let, rozsah 15-24 let, modus 16 let</a:t>
            </a:r>
            <a:endParaRPr lang="cs-CZ" sz="2400" dirty="0"/>
          </a:p>
        </p:txBody>
      </p:sp>
    </p:spTree>
    <p:extLst>
      <p:ext uri="{BB962C8B-B14F-4D97-AF65-F5344CB8AC3E}">
        <p14:creationId xmlns:p14="http://schemas.microsoft.com/office/powerpoint/2010/main" val="164915913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67897740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2561088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11850266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49891878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67589135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6407161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33264653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67074961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42836425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65649892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44289617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22712433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 1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26217800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94171523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Graf 7">
            <a:extLst>
              <a:ext uri="{FF2B5EF4-FFF2-40B4-BE49-F238E27FC236}">
                <a16:creationId xmlns:a16="http://schemas.microsoft.com/office/drawing/2014/main" xmlns="" id="{7520EDB0-76C0-4344-BE32-1B189FDAE87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96670906"/>
              </p:ext>
            </p:extLst>
          </p:nvPr>
        </p:nvGraphicFramePr>
        <p:xfrm>
          <a:off x="14287" y="142875"/>
          <a:ext cx="9115425" cy="6572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33385744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69D96590-FAF9-4AB0-B36C-736A674BAF2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942782890"/>
              </p:ext>
            </p:extLst>
          </p:nvPr>
        </p:nvGraphicFramePr>
        <p:xfrm>
          <a:off x="313037" y="774357"/>
          <a:ext cx="8583827" cy="570882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ovéPole 1"/>
          <p:cNvSpPr txBox="1"/>
          <p:nvPr/>
        </p:nvSpPr>
        <p:spPr>
          <a:xfrm>
            <a:off x="1977081" y="238897"/>
            <a:ext cx="72898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b="1" dirty="0" smtClean="0"/>
              <a:t>Hazardní hraní v posledním roce</a:t>
            </a:r>
            <a:endParaRPr lang="cs-CZ" sz="3200" b="1" dirty="0"/>
          </a:p>
        </p:txBody>
      </p:sp>
    </p:spTree>
    <p:extLst>
      <p:ext uri="{BB962C8B-B14F-4D97-AF65-F5344CB8AC3E}">
        <p14:creationId xmlns:p14="http://schemas.microsoft.com/office/powerpoint/2010/main" val="532275364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B2CDA0EC-454B-440D-8191-94AD95522E58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79322735"/>
              </p:ext>
            </p:extLst>
          </p:nvPr>
        </p:nvGraphicFramePr>
        <p:xfrm>
          <a:off x="433387" y="540327"/>
          <a:ext cx="8277225" cy="59269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441485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CAFE90F4-4864-4934-8BCB-7BFD8544B4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   </a:t>
            </a:r>
            <a:r>
              <a:rPr lang="cs-CZ" b="1" dirty="0" smtClean="0"/>
              <a:t>Výzkumný </a:t>
            </a:r>
            <a:r>
              <a:rPr lang="cs-CZ" b="1" dirty="0"/>
              <a:t>soubor studentů</a:t>
            </a:r>
          </a:p>
        </p:txBody>
      </p:sp>
      <p:graphicFrame>
        <p:nvGraphicFramePr>
          <p:cNvPr id="6" name="Tabulk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8477450"/>
              </p:ext>
            </p:extLst>
          </p:nvPr>
        </p:nvGraphicFramePr>
        <p:xfrm>
          <a:off x="510746" y="1416908"/>
          <a:ext cx="8004604" cy="5066269"/>
        </p:xfrm>
        <a:graphic>
          <a:graphicData uri="http://schemas.openxmlformats.org/drawingml/2006/table">
            <a:tbl>
              <a:tblPr firstRow="1" firstCol="1" bandRow="1"/>
              <a:tblGrid>
                <a:gridCol w="1515645"/>
                <a:gridCol w="1515645"/>
                <a:gridCol w="850132"/>
                <a:gridCol w="1168380"/>
                <a:gridCol w="1168380"/>
                <a:gridCol w="893211"/>
                <a:gridCol w="893211"/>
              </a:tblGrid>
              <a:tr h="238912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výzkumný soubor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základní soubor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</a:tr>
              <a:tr h="1194557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absolutně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relativně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poměr podílů</a:t>
                      </a:r>
                      <a:br>
                        <a:rPr lang="cs-CZ" sz="10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</a:br>
                      <a:r>
                        <a:rPr lang="cs-CZ" sz="1000" b="1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k základnímu souboru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relativně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absolutně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912">
                <a:tc rowSpan="4"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ročník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první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357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34%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107%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EF7F3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32%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9332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3891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druhý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196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19%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68%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AC4C6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28%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8119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3891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třetí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147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14%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57%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9AEB1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25%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7233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5119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čtvrtý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347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33%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208%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FC386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16%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4682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912">
                <a:tc rowSpan="3"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typ školy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SOU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134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13%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46%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9999C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28%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8094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3891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SOŠ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470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45%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85%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BE5E8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53%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15556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5119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gymnázium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443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42%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217%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19%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5716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8912">
                <a:tc rowSpan="7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okres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Děčín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39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4%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22%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8696B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17%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5053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3891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Chomutov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112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11%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75%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AD2D5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14%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4183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3891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Litoměřice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304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29%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201%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78C78E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14%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4247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3891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Louny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100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10%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134%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DE9D7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7%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2099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3891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Most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56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5%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31%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7B7D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17%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5088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3891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Teplice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196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19%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165%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A6D9B5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11%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3334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51192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Ústí nad Labem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240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23%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126%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DD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18%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5362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192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celkem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1047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100%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100%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100%</a:t>
                      </a:r>
                      <a:endParaRPr lang="cs-CZ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29366</a:t>
                      </a:r>
                      <a:endParaRPr lang="cs-CZ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742135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E488E929-7890-4C34-8672-805CAE40D2E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60715995"/>
              </p:ext>
            </p:extLst>
          </p:nvPr>
        </p:nvGraphicFramePr>
        <p:xfrm>
          <a:off x="442912" y="322723"/>
          <a:ext cx="8258175" cy="61861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45854675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Graf 4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ACE06B81-105A-4ED4-B016-A0CC41A60B3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159331865"/>
              </p:ext>
            </p:extLst>
          </p:nvPr>
        </p:nvGraphicFramePr>
        <p:xfrm>
          <a:off x="247135" y="782942"/>
          <a:ext cx="8600303" cy="588147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ovéPole 1"/>
          <p:cNvSpPr txBox="1"/>
          <p:nvPr/>
        </p:nvSpPr>
        <p:spPr>
          <a:xfrm>
            <a:off x="428368" y="321276"/>
            <a:ext cx="91782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400" b="1" dirty="0" smtClean="0"/>
              <a:t>Hodiny denně strávené na internetu a/nebo hraním ve všední dny</a:t>
            </a:r>
            <a:endParaRPr lang="cs-CZ" sz="2400" b="1" dirty="0"/>
          </a:p>
        </p:txBody>
      </p:sp>
    </p:spTree>
    <p:extLst>
      <p:ext uri="{BB962C8B-B14F-4D97-AF65-F5344CB8AC3E}">
        <p14:creationId xmlns:p14="http://schemas.microsoft.com/office/powerpoint/2010/main" val="1945001049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DA781F1E-8822-44D1-A287-53BC9B71A1A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96581434"/>
              </p:ext>
            </p:extLst>
          </p:nvPr>
        </p:nvGraphicFramePr>
        <p:xfrm>
          <a:off x="345989" y="681914"/>
          <a:ext cx="8567352" cy="59660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extovéPole 4"/>
          <p:cNvSpPr txBox="1"/>
          <p:nvPr/>
        </p:nvSpPr>
        <p:spPr>
          <a:xfrm>
            <a:off x="271849" y="189470"/>
            <a:ext cx="9926953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600" b="1" dirty="0" smtClean="0"/>
              <a:t>Hodiny denně strávené na internetu a/nebo hraním  o víkendu</a:t>
            </a:r>
            <a:endParaRPr lang="cs-CZ" sz="2600" b="1" dirty="0"/>
          </a:p>
        </p:txBody>
      </p:sp>
    </p:spTree>
    <p:extLst>
      <p:ext uri="{BB962C8B-B14F-4D97-AF65-F5344CB8AC3E}">
        <p14:creationId xmlns:p14="http://schemas.microsoft.com/office/powerpoint/2010/main" val="545290646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BC9D777D-0F52-444F-9695-9E49A41BF0BC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21218701"/>
              </p:ext>
            </p:extLst>
          </p:nvPr>
        </p:nvGraphicFramePr>
        <p:xfrm>
          <a:off x="334153" y="497984"/>
          <a:ext cx="8552152" cy="60108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9402223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39EEA716-B360-4433-8528-2B4690987E88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33920889"/>
              </p:ext>
            </p:extLst>
          </p:nvPr>
        </p:nvGraphicFramePr>
        <p:xfrm>
          <a:off x="494270" y="345989"/>
          <a:ext cx="8049655" cy="612071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87610835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5F8F832C-B780-4488-A59D-06EBAF1AC821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38340324"/>
              </p:ext>
            </p:extLst>
          </p:nvPr>
        </p:nvGraphicFramePr>
        <p:xfrm>
          <a:off x="-19050" y="0"/>
          <a:ext cx="91821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73269881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3A51D138-0929-4BE7-BDA9-DEC44CB98B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Shrnutí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xmlns="" id="{D0C470DB-97C3-4D94-B1C8-B006A1AEAA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Vysoká reprezentativita, vysoká validita</a:t>
            </a:r>
          </a:p>
          <a:p>
            <a:r>
              <a:rPr lang="cs-CZ" dirty="0"/>
              <a:t>Nejfrekventovanější volnočasové aktivity jsou online (denně 80%), denně sportuje jen 25%</a:t>
            </a:r>
          </a:p>
          <a:p>
            <a:r>
              <a:rPr lang="cs-CZ" dirty="0"/>
              <a:t>Třetina studentů aktuálně kouří</a:t>
            </a:r>
          </a:p>
          <a:p>
            <a:r>
              <a:rPr lang="cs-CZ" dirty="0"/>
              <a:t>Alkohol pije aktuálně 80% studentů, 20% opakovaně nadměrné dávky, 28% ohroženo (CAGE)</a:t>
            </a:r>
          </a:p>
          <a:p>
            <a:r>
              <a:rPr lang="cs-CZ" dirty="0"/>
              <a:t>S nelegální drogou má zkušenost téměř 50%</a:t>
            </a:r>
          </a:p>
          <a:p>
            <a:r>
              <a:rPr lang="cs-CZ" dirty="0"/>
              <a:t>Problémovým hráčstvím ohrožena 4% studentů, závislostí na internetu/hrách téměř 10%</a:t>
            </a:r>
          </a:p>
          <a:p>
            <a:endParaRPr lang="cs-CZ" dirty="0"/>
          </a:p>
          <a:p>
            <a:endParaRPr lang="cs-CZ" dirty="0"/>
          </a:p>
          <a:p>
            <a:endParaRPr lang="cs-CZ" dirty="0"/>
          </a:p>
          <a:p>
            <a:endParaRPr lang="cs-CZ" dirty="0"/>
          </a:p>
          <a:p>
            <a:endParaRPr lang="cs-CZ" dirty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707404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4A60B06C-C1BA-4B01-B16C-C0B9F1E656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Opakování, vyloučení</a:t>
            </a:r>
          </a:p>
        </p:txBody>
      </p:sp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9BBA779A-5EE3-46E7-843F-CDD2D812B6F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43852679"/>
              </p:ext>
            </p:extLst>
          </p:nvPr>
        </p:nvGraphicFramePr>
        <p:xfrm>
          <a:off x="138112" y="1852610"/>
          <a:ext cx="4486275" cy="43819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 4">
            <a:extLst>
              <a:ext uri="{FF2B5EF4-FFF2-40B4-BE49-F238E27FC236}">
                <a16:creationId xmlns:a16="http://schemas.microsoft.com/office/drawing/2014/main" xmlns="" id="{CB41A1D8-C3AF-4E6D-9A5B-FA27B8F73D45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22942521"/>
              </p:ext>
            </p:extLst>
          </p:nvPr>
        </p:nvGraphicFramePr>
        <p:xfrm>
          <a:off x="4624387" y="1862136"/>
          <a:ext cx="4486275" cy="43724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1783494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C1513C3C-1967-41B2-B034-846A7696CB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840219"/>
          </a:xfrm>
        </p:spPr>
        <p:txBody>
          <a:bodyPr>
            <a:normAutofit/>
          </a:bodyPr>
          <a:lstStyle/>
          <a:p>
            <a:r>
              <a:rPr lang="cs-CZ" sz="4000" b="1" dirty="0"/>
              <a:t>Stěhování</a:t>
            </a:r>
          </a:p>
        </p:txBody>
      </p:sp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D8FC565E-14D5-4D9E-8F4C-26485B9E666E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52150256"/>
              </p:ext>
            </p:extLst>
          </p:nvPr>
        </p:nvGraphicFramePr>
        <p:xfrm>
          <a:off x="628650" y="1205345"/>
          <a:ext cx="7886700" cy="49793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132720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27AD1DCF-7290-4DC1-AA38-FC9949BD77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624089"/>
          </a:xfrm>
        </p:spPr>
        <p:txBody>
          <a:bodyPr>
            <a:noAutofit/>
          </a:bodyPr>
          <a:lstStyle/>
          <a:p>
            <a:r>
              <a:rPr lang="cs-CZ" sz="2800" b="1" dirty="0"/>
              <a:t>Peníze pro osobní potřebu, životní úroveň rodiny</a:t>
            </a:r>
          </a:p>
        </p:txBody>
      </p:sp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8CB6C04F-1887-4116-AAB6-D6A20C863476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87763648"/>
              </p:ext>
            </p:extLst>
          </p:nvPr>
        </p:nvGraphicFramePr>
        <p:xfrm>
          <a:off x="628650" y="1138844"/>
          <a:ext cx="3676650" cy="553610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 4">
            <a:extLst>
              <a:ext uri="{FF2B5EF4-FFF2-40B4-BE49-F238E27FC236}">
                <a16:creationId xmlns:a16="http://schemas.microsoft.com/office/drawing/2014/main" xmlns="" id="{437D6DD5-6373-45EF-94D0-100AC8610F59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03100752"/>
              </p:ext>
            </p:extLst>
          </p:nvPr>
        </p:nvGraphicFramePr>
        <p:xfrm>
          <a:off x="4533900" y="1138844"/>
          <a:ext cx="3733800" cy="553610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1983447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xmlns="" id="{E2CDD622-97F0-45FA-8205-577FDEA68F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7"/>
            <a:ext cx="7886700" cy="773718"/>
          </a:xfrm>
        </p:spPr>
        <p:txBody>
          <a:bodyPr/>
          <a:lstStyle/>
          <a:p>
            <a:r>
              <a:rPr lang="cs-CZ" dirty="0"/>
              <a:t>Peníze podle okresů</a:t>
            </a:r>
          </a:p>
        </p:txBody>
      </p:sp>
      <p:graphicFrame>
        <p:nvGraphicFramePr>
          <p:cNvPr id="4" name="Graf 3">
            <a:extLst>
              <a:ext uri="{FF2B5EF4-FFF2-40B4-BE49-F238E27FC236}">
                <a16:creationId xmlns:a16="http://schemas.microsoft.com/office/drawing/2014/main" xmlns="" id="{3EC8E76F-2CFD-4A9C-A884-5462F8549BC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31576643"/>
              </p:ext>
            </p:extLst>
          </p:nvPr>
        </p:nvGraphicFramePr>
        <p:xfrm>
          <a:off x="628650" y="1138844"/>
          <a:ext cx="7886700" cy="57191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6854539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 2">
            <a:extLst>
              <a:ext uri="{FF2B5EF4-FFF2-40B4-BE49-F238E27FC236}">
                <a16:creationId xmlns="" xmlns:wpc="http://schemas.microsoft.com/office/word/2010/wordprocessingCanvas" xmlns:cx="http://schemas.microsoft.com/office/drawing/2014/chartex" xmlns:cx1="http://schemas.microsoft.com/office/drawing/2015/9/8/chartex" xmlns:cx2="http://schemas.microsoft.com/office/drawing/2015/10/21/chartex" xmlns:cx3="http://schemas.microsoft.com/office/drawing/2016/5/9/chartex" xmlns:cx4="http://schemas.microsoft.com/office/drawing/2016/5/10/chartex" xmlns:cx5="http://schemas.microsoft.com/office/drawing/2016/5/11/chartex" xmlns:cx6="http://schemas.microsoft.com/office/drawing/2016/5/12/chartex" xmlns:cx7="http://schemas.microsoft.com/office/drawing/2016/5/13/chartex" xmlns:cx8="http://schemas.microsoft.com/office/drawing/2016/5/14/chartex" xmlns:mc="http://schemas.openxmlformats.org/markup-compatibility/2006" xmlns:aink="http://schemas.microsoft.com/office/drawing/2016/ink" xmlns:am3d="http://schemas.microsoft.com/office/drawing/2017/model3d" xmlns:o="urn:schemas-microsoft-com:office:office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15="http://schemas.microsoft.com/office/word/2012/wordml" xmlns:w16cid="http://schemas.microsoft.com/office/word/2016/wordml/cid" xmlns:w16se="http://schemas.microsoft.com/office/word/2015/wordml/symex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xmlns:a16="http://schemas.microsoft.com/office/drawing/2014/main" xmlns:lc="http://schemas.openxmlformats.org/drawingml/2006/lockedCanvas" id="{077162C5-ABAA-48E4-9491-89EA1384031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231768495"/>
              </p:ext>
            </p:extLst>
          </p:nvPr>
        </p:nvGraphicFramePr>
        <p:xfrm>
          <a:off x="164757" y="840259"/>
          <a:ext cx="8839199" cy="57170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extovéPole 4"/>
          <p:cNvSpPr txBox="1"/>
          <p:nvPr/>
        </p:nvSpPr>
        <p:spPr>
          <a:xfrm>
            <a:off x="1581665" y="238897"/>
            <a:ext cx="551493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800" dirty="0" smtClean="0"/>
              <a:t>       </a:t>
            </a:r>
            <a:r>
              <a:rPr lang="cs-CZ" sz="2800" b="1" dirty="0" smtClean="0"/>
              <a:t>Měsíční útrata dle typu studia</a:t>
            </a:r>
            <a:endParaRPr lang="cs-CZ" sz="2800" b="1" dirty="0"/>
          </a:p>
        </p:txBody>
      </p:sp>
    </p:spTree>
    <p:extLst>
      <p:ext uri="{BB962C8B-B14F-4D97-AF65-F5344CB8AC3E}">
        <p14:creationId xmlns:p14="http://schemas.microsoft.com/office/powerpoint/2010/main" val="495402832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Motiv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tiv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tiv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3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4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5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6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7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8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ppt/theme/themeOverride9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759</TotalTime>
  <Words>572</Words>
  <Application>Microsoft Office PowerPoint</Application>
  <PresentationFormat>Předvádění na obrazovce (4:3)</PresentationFormat>
  <Paragraphs>264</Paragraphs>
  <Slides>46</Slides>
  <Notes>1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46</vt:i4>
      </vt:variant>
    </vt:vector>
  </HeadingPairs>
  <TitlesOfParts>
    <vt:vector size="51" baseType="lpstr">
      <vt:lpstr>Arial</vt:lpstr>
      <vt:lpstr>Calibri</vt:lpstr>
      <vt:lpstr>Calibri Light</vt:lpstr>
      <vt:lpstr>Times New Roman</vt:lpstr>
      <vt:lpstr>Motiv Office</vt:lpstr>
      <vt:lpstr>Výsledky dotazníkového šetření  u studentů středních škol zřizovaných Ústeckým krajem</vt:lpstr>
      <vt:lpstr>Výzkumný soubor škol</vt:lpstr>
      <vt:lpstr>Výzkumný soubor studentů</vt:lpstr>
      <vt:lpstr>   Výzkumný soubor studentů</vt:lpstr>
      <vt:lpstr>Opakování, vyloučení</vt:lpstr>
      <vt:lpstr>Stěhování</vt:lpstr>
      <vt:lpstr>Peníze pro osobní potřebu, životní úroveň rodiny</vt:lpstr>
      <vt:lpstr>Peníze podle okresů</vt:lpstr>
      <vt:lpstr>Prezentace aplikace PowerPoint</vt:lpstr>
      <vt:lpstr>Prezentace aplikace PowerPoint</vt:lpstr>
      <vt:lpstr>              Volnočasové aktivity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Shrnutí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Výsledky dotazníkového šetření  u studentů středních škol zřizovaných Ústeckým krajem</dc:title>
  <dc:creator>Jarda</dc:creator>
  <cp:lastModifiedBy>Kalinová Eva</cp:lastModifiedBy>
  <cp:revision>48</cp:revision>
  <dcterms:created xsi:type="dcterms:W3CDTF">2017-12-18T21:39:31Z</dcterms:created>
  <dcterms:modified xsi:type="dcterms:W3CDTF">2018-10-16T13:17:30Z</dcterms:modified>
</cp:coreProperties>
</file>