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notesSlides/notesSlide1.xml" ContentType="application/vnd.openxmlformats-officedocument.presentationml.notesSlid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78" r:id="rId2"/>
    <p:sldId id="280" r:id="rId3"/>
    <p:sldId id="298" r:id="rId4"/>
    <p:sldId id="299" r:id="rId5"/>
    <p:sldId id="279" r:id="rId6"/>
    <p:sldId id="296" r:id="rId7"/>
    <p:sldId id="291" r:id="rId8"/>
    <p:sldId id="275" r:id="rId9"/>
    <p:sldId id="283" r:id="rId10"/>
    <p:sldId id="274" r:id="rId11"/>
    <p:sldId id="288" r:id="rId12"/>
    <p:sldId id="292" r:id="rId13"/>
    <p:sldId id="289" r:id="rId14"/>
    <p:sldId id="290" r:id="rId15"/>
    <p:sldId id="284" r:id="rId16"/>
    <p:sldId id="276" r:id="rId17"/>
    <p:sldId id="282" r:id="rId18"/>
    <p:sldId id="281" r:id="rId19"/>
    <p:sldId id="285" r:id="rId20"/>
    <p:sldId id="286" r:id="rId21"/>
    <p:sldId id="287" r:id="rId22"/>
    <p:sldId id="277" r:id="rId23"/>
    <p:sldId id="256" r:id="rId24"/>
    <p:sldId id="293" r:id="rId25"/>
    <p:sldId id="294" r:id="rId26"/>
    <p:sldId id="295" r:id="rId27"/>
    <p:sldId id="257" r:id="rId28"/>
    <p:sldId id="258" r:id="rId29"/>
    <p:sldId id="259" r:id="rId30"/>
    <p:sldId id="260" r:id="rId31"/>
    <p:sldId id="262" r:id="rId32"/>
    <p:sldId id="263" r:id="rId33"/>
    <p:sldId id="264" r:id="rId34"/>
    <p:sldId id="273" r:id="rId35"/>
    <p:sldId id="265" r:id="rId36"/>
    <p:sldId id="267" r:id="rId37"/>
    <p:sldId id="269" r:id="rId38"/>
    <p:sldId id="270" r:id="rId39"/>
    <p:sldId id="268" r:id="rId40"/>
    <p:sldId id="271" r:id="rId41"/>
    <p:sldId id="272" r:id="rId42"/>
    <p:sldId id="266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alší jevy" id="{6D418725-1364-7941-90FA-3CA645C36C4D}">
          <p14:sldIdLst>
            <p14:sldId id="278"/>
            <p14:sldId id="280"/>
            <p14:sldId id="298"/>
            <p14:sldId id="299"/>
            <p14:sldId id="279"/>
            <p14:sldId id="296"/>
            <p14:sldId id="291"/>
          </p14:sldIdLst>
        </p14:section>
        <p14:section name="socdem" id="{DCDA2C6D-396C-4B48-81FF-217D1CB0B961}">
          <p14:sldIdLst>
            <p14:sldId id="275"/>
            <p14:sldId id="283"/>
            <p14:sldId id="274"/>
            <p14:sldId id="288"/>
            <p14:sldId id="292"/>
            <p14:sldId id="289"/>
            <p14:sldId id="290"/>
            <p14:sldId id="284"/>
            <p14:sldId id="276"/>
            <p14:sldId id="282"/>
            <p14:sldId id="281"/>
            <p14:sldId id="285"/>
            <p14:sldId id="286"/>
            <p14:sldId id="287"/>
            <p14:sldId id="277"/>
          </p14:sldIdLst>
        </p14:section>
        <p14:section name="Oblasti" id="{A5A19CBB-753C-EE4E-AF51-18EE4EDF7E9D}">
          <p14:sldIdLst>
            <p14:sldId id="256"/>
            <p14:sldId id="293"/>
            <p14:sldId id="294"/>
          </p14:sldIdLst>
        </p14:section>
        <p14:section name="Výchozí oddíl" id="{A0B851B5-DA50-CB41-ACF4-04C39971F606}">
          <p14:sldIdLst>
            <p14:sldId id="295"/>
            <p14:sldId id="257"/>
            <p14:sldId id="258"/>
            <p14:sldId id="259"/>
            <p14:sldId id="260"/>
            <p14:sldId id="262"/>
            <p14:sldId id="263"/>
            <p14:sldId id="264"/>
            <p14:sldId id="273"/>
            <p14:sldId id="265"/>
            <p14:sldId id="267"/>
            <p14:sldId id="269"/>
            <p14:sldId id="270"/>
            <p14:sldId id="268"/>
            <p14:sldId id="271"/>
            <p14:sldId id="272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07"/>
    <p:restoredTop sz="94817"/>
  </p:normalViewPr>
  <p:slideViewPr>
    <p:cSldViewPr snapToGrid="0" snapToObjects="1">
      <p:cViewPr varScale="1">
        <p:scale>
          <a:sx n="109" d="100"/>
          <a:sy n="109" d="100"/>
        </p:scale>
        <p:origin x="12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oble&#769;my%20po%20piti&#769;%20alkoholu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ownloads\socdem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ownloads\socdem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ownloads\socdem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ownloads\socdem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oble&#769;my%20po%20piti&#769;%20alkoholu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zavislosti%20testova&#769;ni&#769;%20hypote&#769;z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evence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evence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oble&#769;my%20po%20piti&#769;%20alkoholu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evence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evence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evence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evence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evence.xlsx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evence.xlsx" TargetMode="External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evence.xlsx" TargetMode="External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prevence.xlsx" TargetMode="External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c&#780;innosti%20s%20rodic&#780;i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hrani&#769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ownloads\u&#769;spe&#780;s&#780;nost%20studi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ownloads\u&#769;spe&#780;s&#780;nost%20studi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socdem1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Users\Ben\Disk%20Google\Phd\vy&#769;zkum%20u&#769;sti&#769;%20kvant\u&#769;sti&#769;\socdem1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/>
              <a:t>Prevalence problémů po požití</a:t>
            </a:r>
            <a:r>
              <a:rPr lang="cs-CZ" baseline="0" dirty="0"/>
              <a:t> </a:t>
            </a:r>
            <a:r>
              <a:rPr lang="cs-CZ" baseline="0" dirty="0" smtClean="0"/>
              <a:t>alkoholu </a:t>
            </a:r>
            <a:r>
              <a:rPr lang="cs-CZ" sz="1400" b="0" i="0" u="none" strike="noStrike" baseline="0" dirty="0" smtClean="0">
                <a:effectLst/>
              </a:rPr>
              <a:t>v posledních 12 měsících</a:t>
            </a:r>
            <a:r>
              <a:rPr lang="cs-CZ" sz="1400" b="0" i="0" u="none" strike="noStrike" baseline="0" dirty="0" smtClean="0"/>
              <a:t> </a:t>
            </a:r>
            <a:endParaRPr lang="cs-C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'30'!$N$3:$N$16</c:f>
              <c:strCache>
                <c:ptCount val="14"/>
                <c:pt idx="0">
                  <c:v>Přijetí do nemocnice (intoxikace)</c:v>
                </c:pt>
                <c:pt idx="1">
                  <c:v>Přijetí do nemocnice (zranění)</c:v>
                </c:pt>
                <c:pt idx="2">
                  <c:v>Účast na dopravní nehodě (jako řidič/ka.)</c:v>
                </c:pt>
                <c:pt idx="3">
                  <c:v>Oběť loupeže nebo krádeže</c:v>
                </c:pt>
                <c:pt idx="4">
                  <c:v>Úmyslné sebepoškození</c:v>
                </c:pt>
                <c:pt idx="5">
                  <c:v>Řízení mopedu, auta či jiného motorového vozidla</c:v>
                </c:pt>
                <c:pt idx="6">
                  <c:v>Oběť nechtěných sexuálních návrhů</c:v>
                </c:pt>
                <c:pt idx="7">
                  <c:v>Nesnáze s policií</c:v>
                </c:pt>
                <c:pt idx="8">
                  <c:v>Plavání v hluboké vodě</c:v>
                </c:pt>
                <c:pt idx="9">
                  <c:v>Rvačka</c:v>
                </c:pt>
                <c:pt idx="10">
                  <c:v>Nehoda nebo zranění (úraz)</c:v>
                </c:pt>
                <c:pt idx="11">
                  <c:v>Sex bez ochrany</c:v>
                </c:pt>
                <c:pt idx="12">
                  <c:v>Poškozené nebo ztracené věci nebo oblečení</c:v>
                </c:pt>
                <c:pt idx="13">
                  <c:v>Vážná hádka</c:v>
                </c:pt>
              </c:strCache>
            </c:strRef>
          </c:cat>
          <c:val>
            <c:numRef>
              <c:f>'30'!$O$3:$O$16</c:f>
              <c:numCache>
                <c:formatCode>0%</c:formatCode>
                <c:ptCount val="14"/>
                <c:pt idx="0">
                  <c:v>1.2E-2</c:v>
                </c:pt>
                <c:pt idx="1">
                  <c:v>1.2999999999999999E-2</c:v>
                </c:pt>
                <c:pt idx="2">
                  <c:v>1.7999999999999999E-2</c:v>
                </c:pt>
                <c:pt idx="3">
                  <c:v>2.5000000000000001E-2</c:v>
                </c:pt>
                <c:pt idx="4">
                  <c:v>7.1999999999999897E-2</c:v>
                </c:pt>
                <c:pt idx="5">
                  <c:v>7.49999999999999E-2</c:v>
                </c:pt>
                <c:pt idx="6">
                  <c:v>8.8999999999999996E-2</c:v>
                </c:pt>
                <c:pt idx="7">
                  <c:v>0.1</c:v>
                </c:pt>
                <c:pt idx="8">
                  <c:v>0.14699999999999999</c:v>
                </c:pt>
                <c:pt idx="9">
                  <c:v>0.17199999999999999</c:v>
                </c:pt>
                <c:pt idx="10">
                  <c:v>0.19600000000000001</c:v>
                </c:pt>
                <c:pt idx="11">
                  <c:v>0.24299999999999999</c:v>
                </c:pt>
                <c:pt idx="12">
                  <c:v>0.245</c:v>
                </c:pt>
                <c:pt idx="13">
                  <c:v>0.26900000000000002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0C-4274-8CB3-94E762BB9B3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50761336"/>
        <c:axId val="250762512"/>
      </c:barChart>
      <c:catAx>
        <c:axId val="250761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0762512"/>
        <c:crosses val="autoZero"/>
        <c:auto val="1"/>
        <c:lblAlgn val="ctr"/>
        <c:lblOffset val="100"/>
        <c:noMultiLvlLbl val="0"/>
      </c:catAx>
      <c:valAx>
        <c:axId val="250762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0761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Kolikrát za celý život jste se stěhoval/a, pokud vůbec?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'stěhovní a závislost'!$J$3:$J$5</c:f>
              <c:strCache>
                <c:ptCount val="3"/>
                <c:pt idx="0">
                  <c:v>Ani jednou, nikdy jsem se nestěhoval/a</c:v>
                </c:pt>
                <c:pt idx="1">
                  <c:v>Jednou</c:v>
                </c:pt>
                <c:pt idx="2">
                  <c:v>Dvakrát a vícekrát</c:v>
                </c:pt>
              </c:strCache>
            </c:strRef>
          </c:cat>
          <c:val>
            <c:numRef>
              <c:f>'stěhovní a závislost'!$K$3:$K$5</c:f>
              <c:numCache>
                <c:formatCode>0%</c:formatCode>
                <c:ptCount val="3"/>
                <c:pt idx="0">
                  <c:v>0.39947835937985199</c:v>
                </c:pt>
                <c:pt idx="1">
                  <c:v>0.327672675130387</c:v>
                </c:pt>
                <c:pt idx="2">
                  <c:v>0.27284896548976101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89565256"/>
        <c:axId val="389558592"/>
      </c:barChart>
      <c:catAx>
        <c:axId val="3895652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58592"/>
        <c:crosses val="autoZero"/>
        <c:auto val="1"/>
        <c:lblAlgn val="ctr"/>
        <c:lblOffset val="100"/>
        <c:noMultiLvlLbl val="0"/>
      </c:catAx>
      <c:valAx>
        <c:axId val="38955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65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Stěhování a úplnost rodiny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'stěhovní a závislost'!$K$16</c:f>
              <c:strCache>
                <c:ptCount val="1"/>
                <c:pt idx="0">
                  <c:v>Neúplná rodina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'stěhovní a závislost'!$J$17:$J$19</c:f>
              <c:strCache>
                <c:ptCount val="3"/>
                <c:pt idx="0">
                  <c:v>Ani jednou, nikdy jsem se nestěhoval/a</c:v>
                </c:pt>
                <c:pt idx="1">
                  <c:v>Jednou</c:v>
                </c:pt>
                <c:pt idx="2">
                  <c:v>Dvakrát a vícekrát</c:v>
                </c:pt>
              </c:strCache>
            </c:strRef>
          </c:cat>
          <c:val>
            <c:numRef>
              <c:f>'stěhovní a závislost'!$K$17:$K$19</c:f>
              <c:numCache>
                <c:formatCode>0%</c:formatCode>
                <c:ptCount val="3"/>
                <c:pt idx="0">
                  <c:v>0.291592576278348</c:v>
                </c:pt>
                <c:pt idx="1">
                  <c:v>0.30227653831714901</c:v>
                </c:pt>
                <c:pt idx="2">
                  <c:v>0.40613088540450198</c:v>
                </c:pt>
              </c:numCache>
            </c:numRef>
          </c:val>
        </c:ser>
        <c:ser>
          <c:idx val="1"/>
          <c:order val="1"/>
          <c:tx>
            <c:strRef>
              <c:f>'stěhovní a závislost'!$L$16</c:f>
              <c:strCache>
                <c:ptCount val="1"/>
                <c:pt idx="0">
                  <c:v>Úplná rodina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'stěhovní a závislost'!$J$17:$J$19</c:f>
              <c:strCache>
                <c:ptCount val="3"/>
                <c:pt idx="0">
                  <c:v>Ani jednou, nikdy jsem se nestěhoval/a</c:v>
                </c:pt>
                <c:pt idx="1">
                  <c:v>Jednou</c:v>
                </c:pt>
                <c:pt idx="2">
                  <c:v>Dvakrát a vícekrát</c:v>
                </c:pt>
              </c:strCache>
            </c:strRef>
          </c:cat>
          <c:val>
            <c:numRef>
              <c:f>'stěhovní a závislost'!$L$17:$L$19</c:f>
              <c:numCache>
                <c:formatCode>0%</c:formatCode>
                <c:ptCount val="3"/>
                <c:pt idx="0">
                  <c:v>0.45750107462831102</c:v>
                </c:pt>
                <c:pt idx="1">
                  <c:v>0.34133112735980697</c:v>
                </c:pt>
                <c:pt idx="2">
                  <c:v>0.201167798011882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89566040"/>
        <c:axId val="389560552"/>
      </c:barChart>
      <c:catAx>
        <c:axId val="389566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60552"/>
        <c:crosses val="autoZero"/>
        <c:auto val="1"/>
        <c:lblAlgn val="ctr"/>
        <c:lblOffset val="100"/>
        <c:noMultiLvlLbl val="0"/>
      </c:catAx>
      <c:valAx>
        <c:axId val="389560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66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/>
              <a:t>Když se porovnáte s lidmi ve vašem věku, máte pro svou osobní potřebu </a:t>
            </a:r>
            <a:r>
              <a:rPr lang="cs-CZ" dirty="0" smtClean="0"/>
              <a:t>více, </a:t>
            </a:r>
            <a:r>
              <a:rPr lang="cs-CZ" dirty="0"/>
              <a:t>stejně anebo méně peněz než ostatní?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porovnání!$I$3:$I$7</c:f>
              <c:strCache>
                <c:ptCount val="5"/>
                <c:pt idx="0">
                  <c:v>Méně</c:v>
                </c:pt>
                <c:pt idx="1">
                  <c:v>Trochu méně</c:v>
                </c:pt>
                <c:pt idx="2">
                  <c:v>Stejně</c:v>
                </c:pt>
                <c:pt idx="3">
                  <c:v>Trochu více</c:v>
                </c:pt>
                <c:pt idx="4">
                  <c:v>Více</c:v>
                </c:pt>
              </c:strCache>
            </c:strRef>
          </c:cat>
          <c:val>
            <c:numRef>
              <c:f>porovnání!$J$3:$J$7</c:f>
              <c:numCache>
                <c:formatCode>0%</c:formatCode>
                <c:ptCount val="5"/>
                <c:pt idx="0">
                  <c:v>0.127526422747166</c:v>
                </c:pt>
                <c:pt idx="1">
                  <c:v>0.16314016127015499</c:v>
                </c:pt>
                <c:pt idx="2">
                  <c:v>0.419003385560905</c:v>
                </c:pt>
                <c:pt idx="3">
                  <c:v>0.17942601143950701</c:v>
                </c:pt>
                <c:pt idx="4">
                  <c:v>0.110904018982267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89564080"/>
        <c:axId val="389559376"/>
      </c:barChart>
      <c:catAx>
        <c:axId val="389564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59376"/>
        <c:crosses val="autoZero"/>
        <c:auto val="1"/>
        <c:lblAlgn val="ctr"/>
        <c:lblOffset val="100"/>
        <c:noMultiLvlLbl val="0"/>
      </c:catAx>
      <c:valAx>
        <c:axId val="389559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640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Vzdělání otce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'vzdělání a zaměstnání'!$I$4:$I$7</c:f>
              <c:strCache>
                <c:ptCount val="4"/>
                <c:pt idx="0">
                  <c:v>Základní</c:v>
                </c:pt>
                <c:pt idx="1">
                  <c:v>Vyučený</c:v>
                </c:pt>
                <c:pt idx="2">
                  <c:v>SŠ s maturitou</c:v>
                </c:pt>
                <c:pt idx="3">
                  <c:v>VŠ (alespoň bakalářské)</c:v>
                </c:pt>
              </c:strCache>
            </c:strRef>
          </c:cat>
          <c:val>
            <c:numRef>
              <c:f>'vzdělání a zaměstnání'!$J$4:$J$7</c:f>
              <c:numCache>
                <c:formatCode>0.0%</c:formatCode>
                <c:ptCount val="4"/>
                <c:pt idx="0">
                  <c:v>3.0012004801920799E-2</c:v>
                </c:pt>
                <c:pt idx="1">
                  <c:v>0.46</c:v>
                </c:pt>
                <c:pt idx="2">
                  <c:v>0.35</c:v>
                </c:pt>
                <c:pt idx="3">
                  <c:v>0.16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89562512"/>
        <c:axId val="389561336"/>
      </c:barChart>
      <c:catAx>
        <c:axId val="389562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61336"/>
        <c:crosses val="autoZero"/>
        <c:auto val="1"/>
        <c:lblAlgn val="ctr"/>
        <c:lblOffset val="100"/>
        <c:noMultiLvlLbl val="0"/>
      </c:catAx>
      <c:valAx>
        <c:axId val="389561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625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CAST podle</a:t>
            </a:r>
            <a:r>
              <a:rPr lang="cs-CZ" baseline="0"/>
              <a:t> úplné rodiny</a:t>
            </a:r>
            <a:endParaRPr lang="cs-CZ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kmen!$B$3</c:f>
              <c:strCache>
                <c:ptCount val="1"/>
                <c:pt idx="0">
                  <c:v>Bez problémů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kmen!$C$1:$D$2</c:f>
              <c:multiLvlStrCache>
                <c:ptCount val="2"/>
                <c:lvl>
                  <c:pt idx="0">
                    <c:v>Ne</c:v>
                  </c:pt>
                  <c:pt idx="1">
                    <c:v>Ano</c:v>
                  </c:pt>
                </c:lvl>
                <c:lvl>
                  <c:pt idx="0">
                    <c:v>Žijí s oběma rodiči v jedné domácnosti</c:v>
                  </c:pt>
                </c:lvl>
              </c:multiLvlStrCache>
            </c:multiLvlStrRef>
          </c:cat>
          <c:val>
            <c:numRef>
              <c:f>kmen!$C$3:$D$3</c:f>
              <c:numCache>
                <c:formatCode>0%</c:formatCode>
                <c:ptCount val="2"/>
                <c:pt idx="0">
                  <c:v>0.83447262116584198</c:v>
                </c:pt>
                <c:pt idx="1">
                  <c:v>0.91003352311597097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351-477B-B44A-F4F851D0EA8D}"/>
            </c:ext>
          </c:extLst>
        </c:ser>
        <c:ser>
          <c:idx val="3"/>
          <c:order val="1"/>
          <c:tx>
            <c:strRef>
              <c:f>kmen!$B$4</c:f>
              <c:strCache>
                <c:ptCount val="1"/>
                <c:pt idx="0">
                  <c:v>Nízké riziko závislosti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kmen!$C$1:$D$2</c:f>
              <c:multiLvlStrCache>
                <c:ptCount val="2"/>
                <c:lvl>
                  <c:pt idx="0">
                    <c:v>Ne</c:v>
                  </c:pt>
                  <c:pt idx="1">
                    <c:v>Ano</c:v>
                  </c:pt>
                </c:lvl>
                <c:lvl>
                  <c:pt idx="0">
                    <c:v>Žijí s oběma rodiči v jedné domácnosti</c:v>
                  </c:pt>
                </c:lvl>
              </c:multiLvlStrCache>
            </c:multiLvlStrRef>
          </c:cat>
          <c:val>
            <c:numRef>
              <c:f>kmen!$C$4:$D$4</c:f>
              <c:numCache>
                <c:formatCode>0%</c:formatCode>
                <c:ptCount val="2"/>
                <c:pt idx="0">
                  <c:v>0.118826418664893</c:v>
                </c:pt>
                <c:pt idx="1">
                  <c:v>5.2884307692029599E-2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351-477B-B44A-F4F851D0EA8D}"/>
            </c:ext>
          </c:extLst>
        </c:ser>
        <c:ser>
          <c:idx val="4"/>
          <c:order val="2"/>
          <c:tx>
            <c:strRef>
              <c:f>kmen!$B$5</c:f>
              <c:strCache>
                <c:ptCount val="1"/>
                <c:pt idx="0">
                  <c:v>Vysoké riziko závislosti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kmen!$C$1:$D$2</c:f>
              <c:multiLvlStrCache>
                <c:ptCount val="2"/>
                <c:lvl>
                  <c:pt idx="0">
                    <c:v>Ne</c:v>
                  </c:pt>
                  <c:pt idx="1">
                    <c:v>Ano</c:v>
                  </c:pt>
                </c:lvl>
                <c:lvl>
                  <c:pt idx="0">
                    <c:v>Žijí s oběma rodiči v jedné domácnosti</c:v>
                  </c:pt>
                </c:lvl>
              </c:multiLvlStrCache>
            </c:multiLvlStrRef>
          </c:cat>
          <c:val>
            <c:numRef>
              <c:f>kmen!$C$5:$D$5</c:f>
              <c:numCache>
                <c:formatCode>0%</c:formatCode>
                <c:ptCount val="2"/>
                <c:pt idx="0">
                  <c:v>4.6700960169264803E-2</c:v>
                </c:pt>
                <c:pt idx="1">
                  <c:v>3.7082169191999199E-2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351-477B-B44A-F4F851D0EA8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89559768"/>
        <c:axId val="389560160"/>
      </c:barChart>
      <c:catAx>
        <c:axId val="389559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60160"/>
        <c:crosses val="autoZero"/>
        <c:auto val="1"/>
        <c:lblAlgn val="ctr"/>
        <c:lblOffset val="100"/>
        <c:noMultiLvlLbl val="0"/>
      </c:catAx>
      <c:valAx>
        <c:axId val="3895601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59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Výsledky</a:t>
            </a:r>
            <a:r>
              <a:rPr lang="cs-CZ" baseline="0"/>
              <a:t> testu CAST podle opakování ročníku</a:t>
            </a:r>
            <a:endParaRPr lang="cs-CZ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'opakování ročníku'!$B$14</c:f>
              <c:strCache>
                <c:ptCount val="1"/>
                <c:pt idx="0">
                  <c:v>Bez problémů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'opakování ročníku'!$C$1:$D$2</c:f>
              <c:multiLvlStrCache>
                <c:ptCount val="2"/>
                <c:lvl>
                  <c:pt idx="0">
                    <c:v>Nikdy jsem neopakoval</c:v>
                  </c:pt>
                  <c:pt idx="1">
                    <c:v>Opakování ročníku alespoň jednou</c:v>
                  </c:pt>
                </c:lvl>
                <c:lvl>
                  <c:pt idx="0">
                    <c:v>Kolikrát za celý život jste opakoval/a ročník, pokud vůbec?</c:v>
                  </c:pt>
                </c:lvl>
              </c:multiLvlStrCache>
            </c:multiLvlStrRef>
          </c:cat>
          <c:val>
            <c:numRef>
              <c:f>'opakování ročníku'!$C$14:$D$14</c:f>
              <c:numCache>
                <c:formatCode>0%</c:formatCode>
                <c:ptCount val="2"/>
                <c:pt idx="0">
                  <c:v>0.89592019334057105</c:v>
                </c:pt>
                <c:pt idx="1">
                  <c:v>0.80162089118180901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9B6-4680-B823-6E05AE65D860}"/>
            </c:ext>
          </c:extLst>
        </c:ser>
        <c:ser>
          <c:idx val="3"/>
          <c:order val="1"/>
          <c:tx>
            <c:strRef>
              <c:f>'opakování ročníku'!$B$15</c:f>
              <c:strCache>
                <c:ptCount val="1"/>
                <c:pt idx="0">
                  <c:v>Nízké riziko závislosti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'opakování ročníku'!$C$1:$D$2</c:f>
              <c:multiLvlStrCache>
                <c:ptCount val="2"/>
                <c:lvl>
                  <c:pt idx="0">
                    <c:v>Nikdy jsem neopakoval</c:v>
                  </c:pt>
                  <c:pt idx="1">
                    <c:v>Opakování ročníku alespoň jednou</c:v>
                  </c:pt>
                </c:lvl>
                <c:lvl>
                  <c:pt idx="0">
                    <c:v>Kolikrát za celý život jste opakoval/a ročník, pokud vůbec?</c:v>
                  </c:pt>
                </c:lvl>
              </c:multiLvlStrCache>
            </c:multiLvlStrRef>
          </c:cat>
          <c:val>
            <c:numRef>
              <c:f>'opakování ročníku'!$C$15:$D$15</c:f>
              <c:numCache>
                <c:formatCode>0%</c:formatCode>
                <c:ptCount val="2"/>
                <c:pt idx="0">
                  <c:v>6.9196987199866E-2</c:v>
                </c:pt>
                <c:pt idx="1">
                  <c:v>0.12048908236882901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9B6-4680-B823-6E05AE65D860}"/>
            </c:ext>
          </c:extLst>
        </c:ser>
        <c:ser>
          <c:idx val="4"/>
          <c:order val="2"/>
          <c:tx>
            <c:strRef>
              <c:f>'opakování ročníku'!$B$16</c:f>
              <c:strCache>
                <c:ptCount val="1"/>
                <c:pt idx="0">
                  <c:v>Vysoké riziko závislosti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'opakování ročníku'!$C$1:$D$2</c:f>
              <c:multiLvlStrCache>
                <c:ptCount val="2"/>
                <c:lvl>
                  <c:pt idx="0">
                    <c:v>Nikdy jsem neopakoval</c:v>
                  </c:pt>
                  <c:pt idx="1">
                    <c:v>Opakování ročníku alespoň jednou</c:v>
                  </c:pt>
                </c:lvl>
                <c:lvl>
                  <c:pt idx="0">
                    <c:v>Kolikrát za celý život jste opakoval/a ročník, pokud vůbec?</c:v>
                  </c:pt>
                </c:lvl>
              </c:multiLvlStrCache>
            </c:multiLvlStrRef>
          </c:cat>
          <c:val>
            <c:numRef>
              <c:f>'opakování ročníku'!$C$16:$D$16</c:f>
              <c:numCache>
                <c:formatCode>0%</c:formatCode>
                <c:ptCount val="2"/>
                <c:pt idx="0">
                  <c:v>3.48828194595633E-2</c:v>
                </c:pt>
                <c:pt idx="1">
                  <c:v>7.7890026449362507E-2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9B6-4680-B823-6E05AE65D86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89561728"/>
        <c:axId val="389562904"/>
      </c:barChart>
      <c:catAx>
        <c:axId val="389561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62904"/>
        <c:crosses val="autoZero"/>
        <c:auto val="1"/>
        <c:lblAlgn val="ctr"/>
        <c:lblOffset val="100"/>
        <c:noMultiLvlLbl val="0"/>
      </c:catAx>
      <c:valAx>
        <c:axId val="389562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61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Výsledky testu LIE/BET podle opakování ročníku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'opakování ročníku'!$B$17</c:f>
              <c:strCache>
                <c:ptCount val="1"/>
                <c:pt idx="0">
                  <c:v>Bez problému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'opakování ročníku'!$C$1:$D$2</c:f>
              <c:multiLvlStrCache>
                <c:ptCount val="2"/>
                <c:lvl>
                  <c:pt idx="0">
                    <c:v>Nikdy jsem neopakoval</c:v>
                  </c:pt>
                  <c:pt idx="1">
                    <c:v>Opakování ročníku alespoň jednou</c:v>
                  </c:pt>
                </c:lvl>
                <c:lvl>
                  <c:pt idx="0">
                    <c:v>Kolikrát za celý život jste opakoval/a ročník, pokud vůbec?</c:v>
                  </c:pt>
                </c:lvl>
              </c:multiLvlStrCache>
            </c:multiLvlStrRef>
          </c:cat>
          <c:val>
            <c:numRef>
              <c:f>'opakování ročníku'!$C$17:$D$17</c:f>
              <c:numCache>
                <c:formatCode>0%</c:formatCode>
                <c:ptCount val="2"/>
                <c:pt idx="0">
                  <c:v>0.88420840977769199</c:v>
                </c:pt>
                <c:pt idx="1">
                  <c:v>0.779931736472249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208-4EB2-AC35-10DE099A17A9}"/>
            </c:ext>
          </c:extLst>
        </c:ser>
        <c:ser>
          <c:idx val="3"/>
          <c:order val="1"/>
          <c:tx>
            <c:strRef>
              <c:f>'opakování ročníku'!$B$18</c:f>
              <c:strCache>
                <c:ptCount val="1"/>
                <c:pt idx="0">
                  <c:v>Riziko problémového hráčství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'opakování ročníku'!$C$1:$D$2</c:f>
              <c:multiLvlStrCache>
                <c:ptCount val="2"/>
                <c:lvl>
                  <c:pt idx="0">
                    <c:v>Nikdy jsem neopakoval</c:v>
                  </c:pt>
                  <c:pt idx="1">
                    <c:v>Opakování ročníku alespoň jednou</c:v>
                  </c:pt>
                </c:lvl>
                <c:lvl>
                  <c:pt idx="0">
                    <c:v>Kolikrát za celý život jste opakoval/a ročník, pokud vůbec?</c:v>
                  </c:pt>
                </c:lvl>
              </c:multiLvlStrCache>
            </c:multiLvlStrRef>
          </c:cat>
          <c:val>
            <c:numRef>
              <c:f>'opakování ročníku'!$C$18:$D$18</c:f>
              <c:numCache>
                <c:formatCode>0%</c:formatCode>
                <c:ptCount val="2"/>
                <c:pt idx="0">
                  <c:v>0.11579159022230801</c:v>
                </c:pt>
                <c:pt idx="1">
                  <c:v>0.220068263527751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208-4EB2-AC35-10DE099A17A9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89564472"/>
        <c:axId val="389564864"/>
      </c:barChart>
      <c:catAx>
        <c:axId val="389564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64864"/>
        <c:crosses val="autoZero"/>
        <c:auto val="1"/>
        <c:lblAlgn val="ctr"/>
        <c:lblOffset val="100"/>
        <c:noMultiLvlLbl val="0"/>
      </c:catAx>
      <c:valAx>
        <c:axId val="3895648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89564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Výsledky testu</a:t>
            </a:r>
            <a:r>
              <a:rPr lang="cs-CZ" baseline="0"/>
              <a:t> </a:t>
            </a:r>
            <a:r>
              <a:rPr lang="cs-CZ"/>
              <a:t>CAGE podle stěhování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'kolikrát se stěhoval'!$B$11</c:f>
              <c:strCache>
                <c:ptCount val="1"/>
                <c:pt idx="0">
                  <c:v>Bez problému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'kolikrát se stěhoval'!$C$4:$E$5</c:f>
              <c:multiLvlStrCache>
                <c:ptCount val="3"/>
                <c:lvl>
                  <c:pt idx="0">
                    <c:v>Nikdy jsem se něstěhoval</c:v>
                  </c:pt>
                  <c:pt idx="1">
                    <c:v>Jednou</c:v>
                  </c:pt>
                  <c:pt idx="2">
                    <c:v>Dvakrát a vícekrát</c:v>
                  </c:pt>
                </c:lvl>
                <c:lvl>
                  <c:pt idx="0">
                    <c:v>Kolikrát za celý život jste se stěhoval/a, pokud vůbec?</c:v>
                  </c:pt>
                </c:lvl>
              </c:multiLvlStrCache>
            </c:multiLvlStrRef>
          </c:cat>
          <c:val>
            <c:numRef>
              <c:f>'kolikrát se stěhoval'!$C$11:$E$11</c:f>
              <c:numCache>
                <c:formatCode>0%</c:formatCode>
                <c:ptCount val="3"/>
                <c:pt idx="0">
                  <c:v>0.77480035914676304</c:v>
                </c:pt>
                <c:pt idx="1">
                  <c:v>0.67809048546123696</c:v>
                </c:pt>
                <c:pt idx="2">
                  <c:v>0.65785907139195599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6BB-4041-850A-B274EF86BB8D}"/>
            </c:ext>
          </c:extLst>
        </c:ser>
        <c:ser>
          <c:idx val="1"/>
          <c:order val="1"/>
          <c:tx>
            <c:strRef>
              <c:f>'kolikrát se stěhoval'!$B$12</c:f>
              <c:strCache>
                <c:ptCount val="1"/>
                <c:pt idx="0">
                  <c:v>Ohrožení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'kolikrát se stěhoval'!$C$4:$E$5</c:f>
              <c:multiLvlStrCache>
                <c:ptCount val="3"/>
                <c:lvl>
                  <c:pt idx="0">
                    <c:v>Nikdy jsem se něstěhoval</c:v>
                  </c:pt>
                  <c:pt idx="1">
                    <c:v>Jednou</c:v>
                  </c:pt>
                  <c:pt idx="2">
                    <c:v>Dvakrát a vícekrát</c:v>
                  </c:pt>
                </c:lvl>
                <c:lvl>
                  <c:pt idx="0">
                    <c:v>Kolikrát za celý život jste se stěhoval/a, pokud vůbec?</c:v>
                  </c:pt>
                </c:lvl>
              </c:multiLvlStrCache>
            </c:multiLvlStrRef>
          </c:cat>
          <c:val>
            <c:numRef>
              <c:f>'kolikrát se stěhoval'!$C$12:$E$12</c:f>
              <c:numCache>
                <c:formatCode>0%</c:formatCode>
                <c:ptCount val="3"/>
                <c:pt idx="0">
                  <c:v>0.16494143553669099</c:v>
                </c:pt>
                <c:pt idx="1">
                  <c:v>0.20142805311674999</c:v>
                </c:pt>
                <c:pt idx="2">
                  <c:v>0.222177940759411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6BB-4041-850A-B274EF86BB8D}"/>
            </c:ext>
          </c:extLst>
        </c:ser>
        <c:ser>
          <c:idx val="2"/>
          <c:order val="2"/>
          <c:tx>
            <c:strRef>
              <c:f>'kolikrát se stěhoval'!$B$13</c:f>
              <c:strCache>
                <c:ptCount val="1"/>
                <c:pt idx="0">
                  <c:v>Podezření na závislost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'kolikrát se stěhoval'!$C$4:$E$5</c:f>
              <c:multiLvlStrCache>
                <c:ptCount val="3"/>
                <c:lvl>
                  <c:pt idx="0">
                    <c:v>Nikdy jsem se něstěhoval</c:v>
                  </c:pt>
                  <c:pt idx="1">
                    <c:v>Jednou</c:v>
                  </c:pt>
                  <c:pt idx="2">
                    <c:v>Dvakrát a vícekrát</c:v>
                  </c:pt>
                </c:lvl>
                <c:lvl>
                  <c:pt idx="0">
                    <c:v>Kolikrát za celý život jste se stěhoval/a, pokud vůbec?</c:v>
                  </c:pt>
                </c:lvl>
              </c:multiLvlStrCache>
            </c:multiLvlStrRef>
          </c:cat>
          <c:val>
            <c:numRef>
              <c:f>'kolikrát se stěhoval'!$C$13:$E$13</c:f>
              <c:numCache>
                <c:formatCode>0%</c:formatCode>
                <c:ptCount val="3"/>
                <c:pt idx="0">
                  <c:v>5.0391999915636101E-2</c:v>
                </c:pt>
                <c:pt idx="1">
                  <c:v>9.3929818696324996E-2</c:v>
                </c:pt>
                <c:pt idx="2">
                  <c:v>4.8793391107630098E-2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6BB-4041-850A-B274EF86BB8D}"/>
            </c:ext>
          </c:extLst>
        </c:ser>
        <c:ser>
          <c:idx val="3"/>
          <c:order val="3"/>
          <c:tx>
            <c:strRef>
              <c:f>'kolikrát se stěhoval'!$B$14</c:f>
              <c:strCache>
                <c:ptCount val="1"/>
                <c:pt idx="0">
                  <c:v>Závislost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'kolikrát se stěhoval'!$C$4:$E$5</c:f>
              <c:multiLvlStrCache>
                <c:ptCount val="3"/>
                <c:lvl>
                  <c:pt idx="0">
                    <c:v>Nikdy jsem se něstěhoval</c:v>
                  </c:pt>
                  <c:pt idx="1">
                    <c:v>Jednou</c:v>
                  </c:pt>
                  <c:pt idx="2">
                    <c:v>Dvakrát a vícekrát</c:v>
                  </c:pt>
                </c:lvl>
                <c:lvl>
                  <c:pt idx="0">
                    <c:v>Kolikrát za celý život jste se stěhoval/a, pokud vůbec?</c:v>
                  </c:pt>
                </c:lvl>
              </c:multiLvlStrCache>
            </c:multiLvlStrRef>
          </c:cat>
          <c:val>
            <c:numRef>
              <c:f>'kolikrát se stěhoval'!$C$14:$E$14</c:f>
              <c:numCache>
                <c:formatCode>0%</c:formatCode>
                <c:ptCount val="3"/>
                <c:pt idx="0">
                  <c:v>9.8662054009091404E-3</c:v>
                </c:pt>
                <c:pt idx="1">
                  <c:v>2.65516427256875E-2</c:v>
                </c:pt>
                <c:pt idx="2">
                  <c:v>7.1169596741002594E-2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C6BB-4041-850A-B274EF86BB8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0477592"/>
        <c:axId val="390478768"/>
      </c:barChart>
      <c:catAx>
        <c:axId val="390477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78768"/>
        <c:crosses val="autoZero"/>
        <c:auto val="1"/>
        <c:lblAlgn val="ctr"/>
        <c:lblOffset val="100"/>
        <c:noMultiLvlLbl val="0"/>
      </c:catAx>
      <c:valAx>
        <c:axId val="390478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77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Výsledky</a:t>
            </a:r>
            <a:r>
              <a:rPr lang="cs-CZ" baseline="0"/>
              <a:t> testu EIUS </a:t>
            </a:r>
            <a:r>
              <a:rPr lang="cs-CZ"/>
              <a:t>podle</a:t>
            </a:r>
            <a:r>
              <a:rPr lang="cs-CZ" baseline="0"/>
              <a:t> subjektivního hodnocení sociálního statusu</a:t>
            </a:r>
            <a:endParaRPr lang="cs-CZ"/>
          </a:p>
        </c:rich>
      </c:tx>
      <c:layout>
        <c:manualLayout>
          <c:xMode val="edge"/>
          <c:yMode val="edge"/>
          <c:x val="0.17930261543940201"/>
          <c:y val="4.428044280442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'subjekt socdem'!$B$5</c:f>
              <c:strCache>
                <c:ptCount val="1"/>
                <c:pt idx="0">
                  <c:v>Ohrožený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'subjekt socdem'!$C$2:$G$3</c:f>
              <c:multiLvlStrCache>
                <c:ptCount val="5"/>
                <c:lvl>
                  <c:pt idx="0">
                    <c:v>Méně</c:v>
                  </c:pt>
                  <c:pt idx="1">
                    <c:v>Trochu méně</c:v>
                  </c:pt>
                  <c:pt idx="2">
                    <c:v>Stejně</c:v>
                  </c:pt>
                  <c:pt idx="3">
                    <c:v>Trochu více</c:v>
                  </c:pt>
                  <c:pt idx="4">
                    <c:v>Více</c:v>
                  </c:pt>
                </c:lvl>
                <c:lvl>
                  <c:pt idx="0">
                    <c:v>Když se porovnáte s lidmi ve vašem věku, máte pro svou osobní potřebu víc, stejně anebo méně peněz než ostatní?</c:v>
                  </c:pt>
                </c:lvl>
              </c:multiLvlStrCache>
            </c:multiLvlStrRef>
          </c:cat>
          <c:val>
            <c:numRef>
              <c:f>'subjekt socdem'!$C$5:$G$5</c:f>
              <c:numCache>
                <c:formatCode>0%</c:formatCode>
                <c:ptCount val="5"/>
                <c:pt idx="0">
                  <c:v>0.158578532540844</c:v>
                </c:pt>
                <c:pt idx="1">
                  <c:v>0.12780061583250299</c:v>
                </c:pt>
                <c:pt idx="2">
                  <c:v>0.12226776099558299</c:v>
                </c:pt>
                <c:pt idx="3">
                  <c:v>4.6215436294084498E-2</c:v>
                </c:pt>
                <c:pt idx="4">
                  <c:v>0.11495792031744401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F83-43F4-924D-63ADAC8A0C33}"/>
            </c:ext>
          </c:extLst>
        </c:ser>
        <c:ser>
          <c:idx val="1"/>
          <c:order val="1"/>
          <c:tx>
            <c:strRef>
              <c:f>'subjekt socdem'!$B$4</c:f>
              <c:strCache>
                <c:ptCount val="1"/>
                <c:pt idx="0">
                  <c:v>Bez závislosti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'subjekt socdem'!$C$2:$G$3</c:f>
              <c:multiLvlStrCache>
                <c:ptCount val="5"/>
                <c:lvl>
                  <c:pt idx="0">
                    <c:v>Méně</c:v>
                  </c:pt>
                  <c:pt idx="1">
                    <c:v>Trochu méně</c:v>
                  </c:pt>
                  <c:pt idx="2">
                    <c:v>Stejně</c:v>
                  </c:pt>
                  <c:pt idx="3">
                    <c:v>Trochu více</c:v>
                  </c:pt>
                  <c:pt idx="4">
                    <c:v>Více</c:v>
                  </c:pt>
                </c:lvl>
                <c:lvl>
                  <c:pt idx="0">
                    <c:v>Když se porovnáte s lidmi ve vašem věku, máte pro svou osobní potřebu víc, stejně anebo méně peněz než ostatní?</c:v>
                  </c:pt>
                </c:lvl>
              </c:multiLvlStrCache>
            </c:multiLvlStrRef>
          </c:cat>
          <c:val>
            <c:numRef>
              <c:f>'subjekt socdem'!$C$4:$G$4</c:f>
              <c:numCache>
                <c:formatCode>0%</c:formatCode>
                <c:ptCount val="5"/>
                <c:pt idx="0">
                  <c:v>0.84142146745915603</c:v>
                </c:pt>
                <c:pt idx="1">
                  <c:v>0.87219938416749698</c:v>
                </c:pt>
                <c:pt idx="2">
                  <c:v>0.87773223900441599</c:v>
                </c:pt>
                <c:pt idx="3">
                  <c:v>0.95378456370591502</c:v>
                </c:pt>
                <c:pt idx="4">
                  <c:v>0.88504207968255499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F83-43F4-924D-63ADAC8A0C3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0477984"/>
        <c:axId val="390479944"/>
      </c:barChart>
      <c:catAx>
        <c:axId val="390477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79944"/>
        <c:crosses val="autoZero"/>
        <c:auto val="1"/>
        <c:lblAlgn val="ctr"/>
        <c:lblOffset val="100"/>
        <c:noMultiLvlLbl val="0"/>
      </c:catAx>
      <c:valAx>
        <c:axId val="390479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77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0" i="0" baseline="0">
                <a:effectLst/>
              </a:rPr>
              <a:t>Výsledky testu LIE/BET podle subjektivního hodnocení sociálního statusu</a:t>
            </a:r>
            <a:endParaRPr lang="cs-CZ">
              <a:effectLst/>
            </a:endParaRPr>
          </a:p>
        </c:rich>
      </c:tx>
      <c:layout>
        <c:manualLayout>
          <c:xMode val="edge"/>
          <c:yMode val="edge"/>
          <c:x val="0.16010288473666201"/>
          <c:y val="2.94054909802940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'subjekt socdem'!$B$18</c:f>
              <c:strCache>
                <c:ptCount val="1"/>
                <c:pt idx="0">
                  <c:v>Bez problému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'subjekt socdem'!$C$2:$G$3</c:f>
              <c:multiLvlStrCache>
                <c:ptCount val="5"/>
                <c:lvl>
                  <c:pt idx="0">
                    <c:v>Méně</c:v>
                  </c:pt>
                  <c:pt idx="1">
                    <c:v>Trochu méně</c:v>
                  </c:pt>
                  <c:pt idx="2">
                    <c:v>Stejně</c:v>
                  </c:pt>
                  <c:pt idx="3">
                    <c:v>Trochu více</c:v>
                  </c:pt>
                  <c:pt idx="4">
                    <c:v>Více</c:v>
                  </c:pt>
                </c:lvl>
                <c:lvl>
                  <c:pt idx="0">
                    <c:v>Když se porovnáte s lidmi ve vašem věku, máte pro svou osobní potřebu víc, stejně anebo méně peněz než ostatní?</c:v>
                  </c:pt>
                </c:lvl>
              </c:multiLvlStrCache>
            </c:multiLvlStrRef>
          </c:cat>
          <c:val>
            <c:numRef>
              <c:f>'subjekt socdem'!$C$18:$G$18</c:f>
              <c:numCache>
                <c:formatCode>0%</c:formatCode>
                <c:ptCount val="5"/>
                <c:pt idx="0">
                  <c:v>0.81463022340792801</c:v>
                </c:pt>
                <c:pt idx="1">
                  <c:v>0.873769683277967</c:v>
                </c:pt>
                <c:pt idx="2">
                  <c:v>0.91729979821574803</c:v>
                </c:pt>
                <c:pt idx="3">
                  <c:v>0.858818681760116</c:v>
                </c:pt>
                <c:pt idx="4">
                  <c:v>0.78422460628240198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C50-44B9-8EBC-085E213CC693}"/>
            </c:ext>
          </c:extLst>
        </c:ser>
        <c:ser>
          <c:idx val="1"/>
          <c:order val="1"/>
          <c:tx>
            <c:strRef>
              <c:f>'subjekt socdem'!$B$19</c:f>
              <c:strCache>
                <c:ptCount val="1"/>
                <c:pt idx="0">
                  <c:v>Riziko problémového hráčství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'subjekt socdem'!$C$2:$G$3</c:f>
              <c:multiLvlStrCache>
                <c:ptCount val="5"/>
                <c:lvl>
                  <c:pt idx="0">
                    <c:v>Méně</c:v>
                  </c:pt>
                  <c:pt idx="1">
                    <c:v>Trochu méně</c:v>
                  </c:pt>
                  <c:pt idx="2">
                    <c:v>Stejně</c:v>
                  </c:pt>
                  <c:pt idx="3">
                    <c:v>Trochu více</c:v>
                  </c:pt>
                  <c:pt idx="4">
                    <c:v>Více</c:v>
                  </c:pt>
                </c:lvl>
                <c:lvl>
                  <c:pt idx="0">
                    <c:v>Když se porovnáte s lidmi ve vašem věku, máte pro svou osobní potřebu víc, stejně anebo méně peněz než ostatní?</c:v>
                  </c:pt>
                </c:lvl>
              </c:multiLvlStrCache>
            </c:multiLvlStrRef>
          </c:cat>
          <c:val>
            <c:numRef>
              <c:f>'subjekt socdem'!$C$19:$G$19</c:f>
              <c:numCache>
                <c:formatCode>0%</c:formatCode>
                <c:ptCount val="5"/>
                <c:pt idx="0">
                  <c:v>0.18536977659207199</c:v>
                </c:pt>
                <c:pt idx="1">
                  <c:v>0.126230316722033</c:v>
                </c:pt>
                <c:pt idx="2">
                  <c:v>8.2700201784252803E-2</c:v>
                </c:pt>
                <c:pt idx="3">
                  <c:v>0.141181318239884</c:v>
                </c:pt>
                <c:pt idx="4">
                  <c:v>0.21577539371759799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C50-44B9-8EBC-085E213CC69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0482688"/>
        <c:axId val="390480336"/>
      </c:barChart>
      <c:catAx>
        <c:axId val="390482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80336"/>
        <c:crosses val="autoZero"/>
        <c:auto val="1"/>
        <c:lblAlgn val="ctr"/>
        <c:lblOffset val="100"/>
        <c:noMultiLvlLbl val="0"/>
      </c:catAx>
      <c:valAx>
        <c:axId val="390480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826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/>
              <a:t>Prevalence nechráněného</a:t>
            </a:r>
            <a:r>
              <a:rPr lang="cs-CZ" baseline="0" dirty="0"/>
              <a:t> sexu po požití alkoholu </a:t>
            </a:r>
            <a:r>
              <a:rPr lang="cs-CZ" baseline="0" dirty="0" smtClean="0"/>
              <a:t>v posledních 12 měsících podle </a:t>
            </a:r>
            <a:r>
              <a:rPr lang="cs-CZ" baseline="0" dirty="0"/>
              <a:t>úplnosti rodiny </a:t>
            </a:r>
            <a:endParaRPr lang="cs-C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'30 přesněji'!$B$12</c:f>
              <c:strCache>
                <c:ptCount val="1"/>
                <c:pt idx="0">
                  <c:v>Nikdy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'30 přesněji'!$AI$1:$AJ$2</c:f>
              <c:multiLvlStrCache>
                <c:ptCount val="2"/>
                <c:lvl>
                  <c:pt idx="0">
                    <c:v>Ne</c:v>
                  </c:pt>
                  <c:pt idx="1">
                    <c:v>Ano</c:v>
                  </c:pt>
                </c:lvl>
                <c:lvl>
                  <c:pt idx="0">
                    <c:v>Úplná rodina</c:v>
                  </c:pt>
                </c:lvl>
              </c:multiLvlStrCache>
            </c:multiLvlStrRef>
          </c:cat>
          <c:val>
            <c:numRef>
              <c:f>'30 přesněji'!$AI$12:$AJ$12</c:f>
              <c:numCache>
                <c:formatCode>0%</c:formatCode>
                <c:ptCount val="2"/>
                <c:pt idx="0">
                  <c:v>0.71611919850927896</c:v>
                </c:pt>
                <c:pt idx="1">
                  <c:v>0.77812763056017098</c:v>
                </c:pt>
              </c:numCache>
            </c:numRef>
          </c:val>
        </c:ser>
        <c:ser>
          <c:idx val="1"/>
          <c:order val="1"/>
          <c:tx>
            <c:strRef>
              <c:f>'30 přesněji'!$B$13</c:f>
              <c:strCache>
                <c:ptCount val="1"/>
                <c:pt idx="0">
                  <c:v>1-2krát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'30 přesněji'!$AI$1:$AJ$2</c:f>
              <c:multiLvlStrCache>
                <c:ptCount val="2"/>
                <c:lvl>
                  <c:pt idx="0">
                    <c:v>Ne</c:v>
                  </c:pt>
                  <c:pt idx="1">
                    <c:v>Ano</c:v>
                  </c:pt>
                </c:lvl>
                <c:lvl>
                  <c:pt idx="0">
                    <c:v>Úplná rodina</c:v>
                  </c:pt>
                </c:lvl>
              </c:multiLvlStrCache>
            </c:multiLvlStrRef>
          </c:cat>
          <c:val>
            <c:numRef>
              <c:f>'30 přesněji'!$AI$13:$AJ$13</c:f>
              <c:numCache>
                <c:formatCode>0%</c:formatCode>
                <c:ptCount val="2"/>
                <c:pt idx="0">
                  <c:v>0.112144558775696</c:v>
                </c:pt>
                <c:pt idx="1">
                  <c:v>0.106962074770729</c:v>
                </c:pt>
              </c:numCache>
            </c:numRef>
          </c:val>
        </c:ser>
        <c:ser>
          <c:idx val="2"/>
          <c:order val="2"/>
          <c:tx>
            <c:strRef>
              <c:f>'30 přesněji'!$B$14</c:f>
              <c:strCache>
                <c:ptCount val="1"/>
                <c:pt idx="0">
                  <c:v>3-5krát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'30 přesněji'!$AI$1:$AJ$2</c:f>
              <c:multiLvlStrCache>
                <c:ptCount val="2"/>
                <c:lvl>
                  <c:pt idx="0">
                    <c:v>Ne</c:v>
                  </c:pt>
                  <c:pt idx="1">
                    <c:v>Ano</c:v>
                  </c:pt>
                </c:lvl>
                <c:lvl>
                  <c:pt idx="0">
                    <c:v>Úplná rodina</c:v>
                  </c:pt>
                </c:lvl>
              </c:multiLvlStrCache>
            </c:multiLvlStrRef>
          </c:cat>
          <c:val>
            <c:numRef>
              <c:f>'30 přesněji'!$AI$14:$AJ$14</c:f>
              <c:numCache>
                <c:formatCode>0%</c:formatCode>
                <c:ptCount val="2"/>
                <c:pt idx="0">
                  <c:v>0.171736242715024</c:v>
                </c:pt>
                <c:pt idx="1">
                  <c:v>0.11491029466910101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50761728"/>
        <c:axId val="250763296"/>
      </c:barChart>
      <c:catAx>
        <c:axId val="250761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0763296"/>
        <c:crosses val="autoZero"/>
        <c:auto val="1"/>
        <c:lblAlgn val="ctr"/>
        <c:lblOffset val="100"/>
        <c:noMultiLvlLbl val="0"/>
      </c:catAx>
      <c:valAx>
        <c:axId val="250763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0761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0" i="0" baseline="0">
                <a:effectLst/>
              </a:rPr>
              <a:t>Výsledky testu CAGE podle subjektivního hodnocení sociálního statusu</a:t>
            </a:r>
            <a:endParaRPr lang="cs-CZ">
              <a:effectLst/>
            </a:endParaRPr>
          </a:p>
        </c:rich>
      </c:tx>
      <c:layout>
        <c:manualLayout>
          <c:xMode val="edge"/>
          <c:yMode val="edge"/>
          <c:x val="0.13372923608064"/>
          <c:y val="3.282901155680150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'subjekt socdem'!$B$11</c:f>
              <c:strCache>
                <c:ptCount val="1"/>
                <c:pt idx="0">
                  <c:v>Bez problému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'subjekt socdem'!$C$2:$G$3</c:f>
              <c:multiLvlStrCache>
                <c:ptCount val="5"/>
                <c:lvl>
                  <c:pt idx="0">
                    <c:v>Méně</c:v>
                  </c:pt>
                  <c:pt idx="1">
                    <c:v>Trochu méně</c:v>
                  </c:pt>
                  <c:pt idx="2">
                    <c:v>Stejně</c:v>
                  </c:pt>
                  <c:pt idx="3">
                    <c:v>Trochu více</c:v>
                  </c:pt>
                  <c:pt idx="4">
                    <c:v>Více</c:v>
                  </c:pt>
                </c:lvl>
                <c:lvl>
                  <c:pt idx="0">
                    <c:v>Když se porovnáte s lidmi ve vašem věku, máte pro svou osobní potřebu víc, stejně anebo méně peněz než ostatní?</c:v>
                  </c:pt>
                </c:lvl>
              </c:multiLvlStrCache>
            </c:multiLvlStrRef>
          </c:cat>
          <c:val>
            <c:numRef>
              <c:f>'subjekt socdem'!$C$11:$G$11</c:f>
              <c:numCache>
                <c:formatCode>0%</c:formatCode>
                <c:ptCount val="5"/>
                <c:pt idx="0">
                  <c:v>0.67286489633151603</c:v>
                </c:pt>
                <c:pt idx="1">
                  <c:v>0.68255098704647499</c:v>
                </c:pt>
                <c:pt idx="2">
                  <c:v>0.75403898606301101</c:v>
                </c:pt>
                <c:pt idx="3">
                  <c:v>0.63448030213752604</c:v>
                </c:pt>
                <c:pt idx="4">
                  <c:v>0.75355825488748096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CF9-459C-BAA7-AB2D0A880620}"/>
            </c:ext>
          </c:extLst>
        </c:ser>
        <c:ser>
          <c:idx val="1"/>
          <c:order val="1"/>
          <c:tx>
            <c:strRef>
              <c:f>'subjekt socdem'!$B$12</c:f>
              <c:strCache>
                <c:ptCount val="1"/>
                <c:pt idx="0">
                  <c:v>Ohrožení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'subjekt socdem'!$C$2:$G$3</c:f>
              <c:multiLvlStrCache>
                <c:ptCount val="5"/>
                <c:lvl>
                  <c:pt idx="0">
                    <c:v>Méně</c:v>
                  </c:pt>
                  <c:pt idx="1">
                    <c:v>Trochu méně</c:v>
                  </c:pt>
                  <c:pt idx="2">
                    <c:v>Stejně</c:v>
                  </c:pt>
                  <c:pt idx="3">
                    <c:v>Trochu více</c:v>
                  </c:pt>
                  <c:pt idx="4">
                    <c:v>Více</c:v>
                  </c:pt>
                </c:lvl>
                <c:lvl>
                  <c:pt idx="0">
                    <c:v>Když se porovnáte s lidmi ve vašem věku, máte pro svou osobní potřebu víc, stejně anebo méně peněz než ostatní?</c:v>
                  </c:pt>
                </c:lvl>
              </c:multiLvlStrCache>
            </c:multiLvlStrRef>
          </c:cat>
          <c:val>
            <c:numRef>
              <c:f>'subjekt socdem'!$C$12:$G$12</c:f>
              <c:numCache>
                <c:formatCode>0%</c:formatCode>
                <c:ptCount val="5"/>
                <c:pt idx="0">
                  <c:v>0.20548607969675001</c:v>
                </c:pt>
                <c:pt idx="1">
                  <c:v>0.15436705935693701</c:v>
                </c:pt>
                <c:pt idx="2">
                  <c:v>0.212253652775104</c:v>
                </c:pt>
                <c:pt idx="3">
                  <c:v>0.20071542068083101</c:v>
                </c:pt>
                <c:pt idx="4">
                  <c:v>0.15378012672629901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CF9-459C-BAA7-AB2D0A880620}"/>
            </c:ext>
          </c:extLst>
        </c:ser>
        <c:ser>
          <c:idx val="2"/>
          <c:order val="2"/>
          <c:tx>
            <c:strRef>
              <c:f>'subjekt socdem'!$B$13</c:f>
              <c:strCache>
                <c:ptCount val="1"/>
                <c:pt idx="0">
                  <c:v>Podezření na závislost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'subjekt socdem'!$C$13:$G$13</c:f>
              <c:numCache>
                <c:formatCode>0%</c:formatCode>
                <c:ptCount val="5"/>
                <c:pt idx="0">
                  <c:v>2.7124842293362698E-2</c:v>
                </c:pt>
                <c:pt idx="1">
                  <c:v>0.135049395960957</c:v>
                </c:pt>
                <c:pt idx="2">
                  <c:v>2.7898476989522501E-2</c:v>
                </c:pt>
                <c:pt idx="3">
                  <c:v>0.10729314559382699</c:v>
                </c:pt>
                <c:pt idx="4">
                  <c:v>6.4913337631838097E-2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CF9-459C-BAA7-AB2D0A880620}"/>
            </c:ext>
          </c:extLst>
        </c:ser>
        <c:ser>
          <c:idx val="3"/>
          <c:order val="3"/>
          <c:tx>
            <c:strRef>
              <c:f>'subjekt socdem'!$B$14</c:f>
              <c:strCache>
                <c:ptCount val="1"/>
                <c:pt idx="0">
                  <c:v>Závislost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'subjekt socdem'!$C$14:$G$14</c:f>
              <c:numCache>
                <c:formatCode>0%</c:formatCode>
                <c:ptCount val="5"/>
                <c:pt idx="0">
                  <c:v>9.4524181678371705E-2</c:v>
                </c:pt>
                <c:pt idx="1">
                  <c:v>2.80325576356301E-2</c:v>
                </c:pt>
                <c:pt idx="2">
                  <c:v>5.80888417236164E-3</c:v>
                </c:pt>
                <c:pt idx="3">
                  <c:v>5.75111315878159E-2</c:v>
                </c:pt>
                <c:pt idx="4">
                  <c:v>2.77482807543812E-2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CF9-459C-BAA7-AB2D0A88062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0481512"/>
        <c:axId val="390479552"/>
      </c:barChart>
      <c:catAx>
        <c:axId val="390481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79552"/>
        <c:crosses val="autoZero"/>
        <c:auto val="1"/>
        <c:lblAlgn val="ctr"/>
        <c:lblOffset val="100"/>
        <c:noMultiLvlLbl val="0"/>
      </c:catAx>
      <c:valAx>
        <c:axId val="390479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81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ysClr val="windowText" lastClr="000000">
                    <a:lumMod val="65000"/>
                    <a:lumOff val="35000"/>
                  </a:sysClr>
                </a:solidFill>
                <a:latin typeface="+mn-lt"/>
                <a:ea typeface="+mn-ea"/>
                <a:cs typeface="+mn-cs"/>
              </a:defRPr>
            </a:pPr>
            <a:r>
              <a:rPr lang="cs-CZ" sz="1800" b="0" i="0" baseline="0" dirty="0">
                <a:solidFill>
                  <a:schemeClr val="tx1"/>
                </a:solidFill>
                <a:effectLst/>
              </a:rPr>
              <a:t>Výsledky testu CAST podle subjektivního hodnocení sociálního statusu</a:t>
            </a:r>
            <a:endParaRPr lang="cs-CZ" dirty="0">
              <a:solidFill>
                <a:schemeClr val="tx1"/>
              </a:solidFill>
              <a:effectLst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ysClr val="windowText" lastClr="000000">
                    <a:lumMod val="65000"/>
                    <a:lumOff val="35000"/>
                  </a:sysClr>
                </a:solidFill>
              </a:defRPr>
            </a:pPr>
            <a:endParaRPr lang="cs-CZ" dirty="0"/>
          </a:p>
        </c:rich>
      </c:tx>
      <c:layout>
        <c:manualLayout>
          <c:xMode val="edge"/>
          <c:yMode val="edge"/>
          <c:x val="0.14020772770151901"/>
          <c:y val="3.282901155680150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ysClr val="windowText" lastClr="000000">
                  <a:lumMod val="65000"/>
                  <a:lumOff val="35000"/>
                </a:sys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'subjekt socdem'!$B$15</c:f>
              <c:strCache>
                <c:ptCount val="1"/>
                <c:pt idx="0">
                  <c:v>Bez problémů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'subjekt socdem'!$C$2:$G$3</c:f>
              <c:multiLvlStrCache>
                <c:ptCount val="5"/>
                <c:lvl>
                  <c:pt idx="0">
                    <c:v>Méně</c:v>
                  </c:pt>
                  <c:pt idx="1">
                    <c:v>Trochu méně</c:v>
                  </c:pt>
                  <c:pt idx="2">
                    <c:v>Stejně</c:v>
                  </c:pt>
                  <c:pt idx="3">
                    <c:v>Trochu více</c:v>
                  </c:pt>
                  <c:pt idx="4">
                    <c:v>Více</c:v>
                  </c:pt>
                </c:lvl>
                <c:lvl>
                  <c:pt idx="0">
                    <c:v>Když se porovnáte s lidmi ve vašem věku, máte pro svou osobní potřebu víc, stejně anebo méně peněz než ostatní?</c:v>
                  </c:pt>
                </c:lvl>
              </c:multiLvlStrCache>
            </c:multiLvlStrRef>
          </c:cat>
          <c:val>
            <c:numRef>
              <c:f>'subjekt socdem'!$C$15:$G$15</c:f>
              <c:numCache>
                <c:formatCode>0%</c:formatCode>
                <c:ptCount val="5"/>
                <c:pt idx="0">
                  <c:v>0.90820430805461605</c:v>
                </c:pt>
                <c:pt idx="1">
                  <c:v>0.86812354471071695</c:v>
                </c:pt>
                <c:pt idx="2">
                  <c:v>0.90582904700267697</c:v>
                </c:pt>
                <c:pt idx="3">
                  <c:v>0.85920208626007999</c:v>
                </c:pt>
                <c:pt idx="4">
                  <c:v>0.83636608821048797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3E6-4E6F-8A27-81F7BF4C1EDC}"/>
            </c:ext>
          </c:extLst>
        </c:ser>
        <c:ser>
          <c:idx val="1"/>
          <c:order val="1"/>
          <c:tx>
            <c:strRef>
              <c:f>'subjekt socdem'!$B$16</c:f>
              <c:strCache>
                <c:ptCount val="1"/>
                <c:pt idx="0">
                  <c:v>Nízké riziko závislosti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'subjekt socdem'!$C$2:$G$3</c:f>
              <c:multiLvlStrCache>
                <c:ptCount val="5"/>
                <c:lvl>
                  <c:pt idx="0">
                    <c:v>Méně</c:v>
                  </c:pt>
                  <c:pt idx="1">
                    <c:v>Trochu méně</c:v>
                  </c:pt>
                  <c:pt idx="2">
                    <c:v>Stejně</c:v>
                  </c:pt>
                  <c:pt idx="3">
                    <c:v>Trochu více</c:v>
                  </c:pt>
                  <c:pt idx="4">
                    <c:v>Více</c:v>
                  </c:pt>
                </c:lvl>
                <c:lvl>
                  <c:pt idx="0">
                    <c:v>Když se porovnáte s lidmi ve vašem věku, máte pro svou osobní potřebu víc, stejně anebo méně peněz než ostatní?</c:v>
                  </c:pt>
                </c:lvl>
              </c:multiLvlStrCache>
            </c:multiLvlStrRef>
          </c:cat>
          <c:val>
            <c:numRef>
              <c:f>'subjekt socdem'!$C$16:$G$16</c:f>
              <c:numCache>
                <c:formatCode>0%</c:formatCode>
                <c:ptCount val="5"/>
                <c:pt idx="0">
                  <c:v>2.39458111844006E-2</c:v>
                </c:pt>
                <c:pt idx="1">
                  <c:v>0.11859524919556901</c:v>
                </c:pt>
                <c:pt idx="2">
                  <c:v>7.3274844245857701E-2</c:v>
                </c:pt>
                <c:pt idx="3">
                  <c:v>0.104871085948892</c:v>
                </c:pt>
                <c:pt idx="4">
                  <c:v>2.90466497853725E-2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3E6-4E6F-8A27-81F7BF4C1EDC}"/>
            </c:ext>
          </c:extLst>
        </c:ser>
        <c:ser>
          <c:idx val="2"/>
          <c:order val="2"/>
          <c:tx>
            <c:strRef>
              <c:f>'subjekt socdem'!$B$17</c:f>
              <c:strCache>
                <c:ptCount val="1"/>
                <c:pt idx="0">
                  <c:v>Vysoké riziko závislosti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'subjekt socdem'!$C$17:$G$17</c:f>
              <c:numCache>
                <c:formatCode>0%</c:formatCode>
                <c:ptCount val="5"/>
                <c:pt idx="0">
                  <c:v>6.7849880760983403E-2</c:v>
                </c:pt>
                <c:pt idx="1">
                  <c:v>1.3281206093714601E-2</c:v>
                </c:pt>
                <c:pt idx="2">
                  <c:v>2.0896108751464901E-2</c:v>
                </c:pt>
                <c:pt idx="3">
                  <c:v>3.5926827791028203E-2</c:v>
                </c:pt>
                <c:pt idx="4">
                  <c:v>0.13458726200413901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3E6-4E6F-8A27-81F7BF4C1ED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0476024"/>
        <c:axId val="390480728"/>
      </c:barChart>
      <c:catAx>
        <c:axId val="3904760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80728"/>
        <c:crosses val="autoZero"/>
        <c:auto val="1"/>
        <c:lblAlgn val="ctr"/>
        <c:lblOffset val="100"/>
        <c:noMultiLvlLbl val="0"/>
      </c:catAx>
      <c:valAx>
        <c:axId val="390480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760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Výsledky dosažené</a:t>
            </a:r>
            <a:r>
              <a:rPr lang="cs-CZ" baseline="0"/>
              <a:t> v testu EIUS podle vzdělání otce</a:t>
            </a:r>
            <a:endParaRPr lang="cs-CZ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'vzdělání otce'!$B$3</c:f>
              <c:strCache>
                <c:ptCount val="1"/>
                <c:pt idx="0">
                  <c:v>Bez závislosti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'vzdělání otce'!$C$1:$F$2</c:f>
              <c:multiLvlStrCache>
                <c:ptCount val="4"/>
                <c:lvl>
                  <c:pt idx="0">
                    <c:v>Základní i nedokončené</c:v>
                  </c:pt>
                  <c:pt idx="1">
                    <c:v>Vyučený</c:v>
                  </c:pt>
                  <c:pt idx="2">
                    <c:v>Maturita</c:v>
                  </c:pt>
                  <c:pt idx="3">
                    <c:v>Vysokoškolské</c:v>
                  </c:pt>
                </c:lvl>
                <c:lvl>
                  <c:pt idx="0">
                    <c:v>Q8 8. Jaké vzdělání má váš otec?</c:v>
                  </c:pt>
                </c:lvl>
              </c:multiLvlStrCache>
            </c:multiLvlStrRef>
          </c:cat>
          <c:val>
            <c:numRef>
              <c:f>'vzdělání otce'!$C$3:$F$3</c:f>
              <c:numCache>
                <c:formatCode>0%</c:formatCode>
                <c:ptCount val="4"/>
                <c:pt idx="0">
                  <c:v>0.83632554894838196</c:v>
                </c:pt>
                <c:pt idx="1">
                  <c:v>0.887508145679895</c:v>
                </c:pt>
                <c:pt idx="2">
                  <c:v>0.95595292794929598</c:v>
                </c:pt>
                <c:pt idx="3">
                  <c:v>0.84194535730298103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CE0-4EEA-95D4-F687F1C18791}"/>
            </c:ext>
          </c:extLst>
        </c:ser>
        <c:ser>
          <c:idx val="1"/>
          <c:order val="1"/>
          <c:tx>
            <c:strRef>
              <c:f>'vzdělání otce'!$B$4</c:f>
              <c:strCache>
                <c:ptCount val="1"/>
                <c:pt idx="0">
                  <c:v>Ohrožený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'vzdělání otce'!$C$1:$F$2</c:f>
              <c:multiLvlStrCache>
                <c:ptCount val="4"/>
                <c:lvl>
                  <c:pt idx="0">
                    <c:v>Základní i nedokončené</c:v>
                  </c:pt>
                  <c:pt idx="1">
                    <c:v>Vyučený</c:v>
                  </c:pt>
                  <c:pt idx="2">
                    <c:v>Maturita</c:v>
                  </c:pt>
                  <c:pt idx="3">
                    <c:v>Vysokoškolské</c:v>
                  </c:pt>
                </c:lvl>
                <c:lvl>
                  <c:pt idx="0">
                    <c:v>Q8 8. Jaké vzdělání má váš otec?</c:v>
                  </c:pt>
                </c:lvl>
              </c:multiLvlStrCache>
            </c:multiLvlStrRef>
          </c:cat>
          <c:val>
            <c:numRef>
              <c:f>'vzdělání otce'!$C$4:$F$4</c:f>
              <c:numCache>
                <c:formatCode>0%</c:formatCode>
                <c:ptCount val="4"/>
                <c:pt idx="0">
                  <c:v>0.16367445105161799</c:v>
                </c:pt>
                <c:pt idx="1">
                  <c:v>0.112491854320105</c:v>
                </c:pt>
                <c:pt idx="2">
                  <c:v>4.4047072050703899E-2</c:v>
                </c:pt>
                <c:pt idx="3">
                  <c:v>0.15805464269701899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CE0-4EEA-95D4-F687F1C1879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0481120"/>
        <c:axId val="390481904"/>
      </c:barChart>
      <c:catAx>
        <c:axId val="390481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81904"/>
        <c:crosses val="autoZero"/>
        <c:auto val="1"/>
        <c:lblAlgn val="ctr"/>
        <c:lblOffset val="100"/>
        <c:noMultiLvlLbl val="0"/>
      </c:catAx>
      <c:valAx>
        <c:axId val="390481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81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Výsledky</a:t>
            </a:r>
            <a:r>
              <a:rPr lang="cs-CZ" baseline="0"/>
              <a:t> dosažené v testu LIE/BET podle vzdělání otce</a:t>
            </a:r>
            <a:endParaRPr lang="cs-CZ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'vzdělání otce'!$B$17</c:f>
              <c:strCache>
                <c:ptCount val="1"/>
                <c:pt idx="0">
                  <c:v>Bez problému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'vzdělání otce'!$C$1:$F$2</c:f>
              <c:multiLvlStrCache>
                <c:ptCount val="4"/>
                <c:lvl>
                  <c:pt idx="0">
                    <c:v>Základní i nedokončené</c:v>
                  </c:pt>
                  <c:pt idx="1">
                    <c:v>Vyučený</c:v>
                  </c:pt>
                  <c:pt idx="2">
                    <c:v>Maturita</c:v>
                  </c:pt>
                  <c:pt idx="3">
                    <c:v>Vysokoškolské</c:v>
                  </c:pt>
                </c:lvl>
                <c:lvl>
                  <c:pt idx="0">
                    <c:v>Q8 8. Jaké vzdělání má váš otec?</c:v>
                  </c:pt>
                </c:lvl>
              </c:multiLvlStrCache>
            </c:multiLvlStrRef>
          </c:cat>
          <c:val>
            <c:numRef>
              <c:f>'vzdělání otce'!$C$17:$F$17</c:f>
              <c:numCache>
                <c:formatCode>0%</c:formatCode>
                <c:ptCount val="4"/>
                <c:pt idx="0">
                  <c:v>0.55909136064016196</c:v>
                </c:pt>
                <c:pt idx="1">
                  <c:v>0.86428151581694201</c:v>
                </c:pt>
                <c:pt idx="2">
                  <c:v>0.88909642594069505</c:v>
                </c:pt>
                <c:pt idx="3">
                  <c:v>0.846943504934489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B35-4484-82C1-974A60F8D327}"/>
            </c:ext>
          </c:extLst>
        </c:ser>
        <c:ser>
          <c:idx val="1"/>
          <c:order val="1"/>
          <c:tx>
            <c:strRef>
              <c:f>'vzdělání otce'!$B$18</c:f>
              <c:strCache>
                <c:ptCount val="1"/>
                <c:pt idx="0">
                  <c:v>Riziko problémového hráčství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'vzdělání otce'!$C$1:$F$2</c:f>
              <c:multiLvlStrCache>
                <c:ptCount val="4"/>
                <c:lvl>
                  <c:pt idx="0">
                    <c:v>Základní i nedokončené</c:v>
                  </c:pt>
                  <c:pt idx="1">
                    <c:v>Vyučený</c:v>
                  </c:pt>
                  <c:pt idx="2">
                    <c:v>Maturita</c:v>
                  </c:pt>
                  <c:pt idx="3">
                    <c:v>Vysokoškolské</c:v>
                  </c:pt>
                </c:lvl>
                <c:lvl>
                  <c:pt idx="0">
                    <c:v>Q8 8. Jaké vzdělání má váš otec?</c:v>
                  </c:pt>
                </c:lvl>
              </c:multiLvlStrCache>
            </c:multiLvlStrRef>
          </c:cat>
          <c:val>
            <c:numRef>
              <c:f>'vzdělání otce'!$C$18:$F$18</c:f>
              <c:numCache>
                <c:formatCode>0%</c:formatCode>
                <c:ptCount val="4"/>
                <c:pt idx="0">
                  <c:v>0.44090863935983798</c:v>
                </c:pt>
                <c:pt idx="1">
                  <c:v>0.13571848418305801</c:v>
                </c:pt>
                <c:pt idx="2">
                  <c:v>0.110903574059304</c:v>
                </c:pt>
                <c:pt idx="3">
                  <c:v>0.153056495065511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B35-4484-82C1-974A60F8D32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0477200"/>
        <c:axId val="391376168"/>
      </c:barChart>
      <c:catAx>
        <c:axId val="390477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76168"/>
        <c:crosses val="autoZero"/>
        <c:auto val="1"/>
        <c:lblAlgn val="ctr"/>
        <c:lblOffset val="100"/>
        <c:noMultiLvlLbl val="0"/>
      </c:catAx>
      <c:valAx>
        <c:axId val="391376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04772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EIUS</a:t>
            </a:r>
          </a:p>
        </c:rich>
      </c:tx>
      <c:layout>
        <c:manualLayout>
          <c:xMode val="edge"/>
          <c:yMode val="edge"/>
          <c:x val="0.4776694496102559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oblasti!$B$23</c:f>
              <c:strCache>
                <c:ptCount val="1"/>
                <c:pt idx="0">
                  <c:v>Bez závislosti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oblasti!$C$21:$F$22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oblasti!$C$23:$F$23</c:f>
              <c:numCache>
                <c:formatCode>0%</c:formatCode>
                <c:ptCount val="4"/>
                <c:pt idx="0">
                  <c:v>0.92616291163487696</c:v>
                </c:pt>
                <c:pt idx="1">
                  <c:v>0.90445860388506705</c:v>
                </c:pt>
                <c:pt idx="2">
                  <c:v>0.87713072920688195</c:v>
                </c:pt>
                <c:pt idx="3">
                  <c:v>0.80818151931814597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A5C-4274-AA8A-78B36F2D30AB}"/>
            </c:ext>
          </c:extLst>
        </c:ser>
        <c:ser>
          <c:idx val="3"/>
          <c:order val="1"/>
          <c:tx>
            <c:strRef>
              <c:f>oblasti!$B$24</c:f>
              <c:strCache>
                <c:ptCount val="1"/>
                <c:pt idx="0">
                  <c:v>Ohrožený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oblasti!$C$21:$F$22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oblasti!$C$24:$F$24</c:f>
              <c:numCache>
                <c:formatCode>0%</c:formatCode>
                <c:ptCount val="4"/>
                <c:pt idx="0">
                  <c:v>7.3837088365123704E-2</c:v>
                </c:pt>
                <c:pt idx="1">
                  <c:v>9.55413961149328E-2</c:v>
                </c:pt>
                <c:pt idx="2">
                  <c:v>0.122869270793118</c:v>
                </c:pt>
                <c:pt idx="3">
                  <c:v>0.191818480681854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A5C-4274-AA8A-78B36F2D30A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1375776"/>
        <c:axId val="391374208"/>
      </c:barChart>
      <c:catAx>
        <c:axId val="39137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74208"/>
        <c:crosses val="autoZero"/>
        <c:auto val="1"/>
        <c:lblAlgn val="ctr"/>
        <c:lblOffset val="100"/>
        <c:noMultiLvlLbl val="0"/>
      </c:catAx>
      <c:valAx>
        <c:axId val="391374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75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CAGE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oblasti!$B$28</c:f>
              <c:strCache>
                <c:ptCount val="1"/>
                <c:pt idx="0">
                  <c:v>Bez problému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oblasti!$C$21:$F$22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oblasti!$C$28:$F$28</c:f>
              <c:numCache>
                <c:formatCode>0%</c:formatCode>
                <c:ptCount val="4"/>
                <c:pt idx="0">
                  <c:v>0.70565653929490202</c:v>
                </c:pt>
                <c:pt idx="1">
                  <c:v>0.66834973351414095</c:v>
                </c:pt>
                <c:pt idx="2">
                  <c:v>0.73804700019463898</c:v>
                </c:pt>
                <c:pt idx="3">
                  <c:v>0.79765987765406898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16D-4CED-B302-559D76E141FD}"/>
            </c:ext>
          </c:extLst>
        </c:ser>
        <c:ser>
          <c:idx val="3"/>
          <c:order val="1"/>
          <c:tx>
            <c:strRef>
              <c:f>oblasti!$B$29</c:f>
              <c:strCache>
                <c:ptCount val="1"/>
                <c:pt idx="0">
                  <c:v>Ohrožení alkoholem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oblasti!$C$21:$F$22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oblasti!$C$29:$F$29</c:f>
              <c:numCache>
                <c:formatCode>0%</c:formatCode>
                <c:ptCount val="4"/>
                <c:pt idx="0">
                  <c:v>0.29434346070509798</c:v>
                </c:pt>
                <c:pt idx="1">
                  <c:v>0.33165026648585799</c:v>
                </c:pt>
                <c:pt idx="2">
                  <c:v>0.26195299980536002</c:v>
                </c:pt>
                <c:pt idx="3">
                  <c:v>0.20234012234593099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16D-4CED-B302-559D76E141F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1374600"/>
        <c:axId val="391379304"/>
      </c:barChart>
      <c:catAx>
        <c:axId val="391374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79304"/>
        <c:crosses val="autoZero"/>
        <c:auto val="1"/>
        <c:lblAlgn val="ctr"/>
        <c:lblOffset val="100"/>
        <c:noMultiLvlLbl val="0"/>
      </c:catAx>
      <c:valAx>
        <c:axId val="391379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746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CAST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oblasti!$B$34</c:f>
              <c:strCache>
                <c:ptCount val="1"/>
                <c:pt idx="0">
                  <c:v>Bez problémů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oblasti!$C$21:$F$22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oblasti!$C$34:$F$34</c:f>
              <c:numCache>
                <c:formatCode>0%</c:formatCode>
                <c:ptCount val="4"/>
                <c:pt idx="0">
                  <c:v>0.88052374235033604</c:v>
                </c:pt>
                <c:pt idx="1">
                  <c:v>0.87565280284765501</c:v>
                </c:pt>
                <c:pt idx="2">
                  <c:v>0.88801642082369303</c:v>
                </c:pt>
                <c:pt idx="3">
                  <c:v>0.904629794894935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16D-4CED-B302-559D76E141FD}"/>
            </c:ext>
          </c:extLst>
        </c:ser>
        <c:ser>
          <c:idx val="3"/>
          <c:order val="1"/>
          <c:tx>
            <c:strRef>
              <c:f>oblasti!$B$35</c:f>
              <c:strCache>
                <c:ptCount val="1"/>
                <c:pt idx="0">
                  <c:v>Nízké riziko závislosti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oblasti!$C$21:$F$22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oblasti!$C$35:$F$35</c:f>
              <c:numCache>
                <c:formatCode>0%</c:formatCode>
                <c:ptCount val="4"/>
                <c:pt idx="0">
                  <c:v>6.98738289472247E-2</c:v>
                </c:pt>
                <c:pt idx="1">
                  <c:v>6.6696717995052099E-2</c:v>
                </c:pt>
                <c:pt idx="2">
                  <c:v>8.5840928932767901E-2</c:v>
                </c:pt>
                <c:pt idx="3">
                  <c:v>9.5370205105064595E-2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16D-4CED-B302-559D76E141FD}"/>
            </c:ext>
          </c:extLst>
        </c:ser>
        <c:ser>
          <c:idx val="0"/>
          <c:order val="2"/>
          <c:tx>
            <c:strRef>
              <c:f>oblasti!$B$36</c:f>
              <c:strCache>
                <c:ptCount val="1"/>
                <c:pt idx="0">
                  <c:v>Vysoké riziko závislosti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oblasti!$C$21:$F$22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oblasti!$C$36:$F$36</c:f>
              <c:numCache>
                <c:formatCode>0%</c:formatCode>
                <c:ptCount val="4"/>
                <c:pt idx="0">
                  <c:v>4.9602428702439597E-2</c:v>
                </c:pt>
                <c:pt idx="1">
                  <c:v>5.7650479157292503E-2</c:v>
                </c:pt>
                <c:pt idx="2">
                  <c:v>2.61426502435393E-2</c:v>
                </c:pt>
                <c:pt idx="3">
                  <c:v>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1375384"/>
        <c:axId val="391376952"/>
      </c:barChart>
      <c:catAx>
        <c:axId val="391375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76952"/>
        <c:crosses val="autoZero"/>
        <c:auto val="1"/>
        <c:lblAlgn val="ctr"/>
        <c:lblOffset val="100"/>
        <c:noMultiLvlLbl val="0"/>
      </c:catAx>
      <c:valAx>
        <c:axId val="391376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75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LIE/BET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oblasti!$B$37</c:f>
              <c:strCache>
                <c:ptCount val="1"/>
                <c:pt idx="0">
                  <c:v>Bez problému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oblasti!$C$21:$F$22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oblasti!$C$37:$F$37</c:f>
              <c:numCache>
                <c:formatCode>0%</c:formatCode>
                <c:ptCount val="4"/>
                <c:pt idx="0">
                  <c:v>0.90411863027429495</c:v>
                </c:pt>
                <c:pt idx="1">
                  <c:v>0.82262108428385805</c:v>
                </c:pt>
                <c:pt idx="2">
                  <c:v>0.83993841749011799</c:v>
                </c:pt>
                <c:pt idx="3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16D-4CED-B302-559D76E141FD}"/>
            </c:ext>
          </c:extLst>
        </c:ser>
        <c:ser>
          <c:idx val="3"/>
          <c:order val="1"/>
          <c:tx>
            <c:strRef>
              <c:f>oblasti!$B$38</c:f>
              <c:strCache>
                <c:ptCount val="1"/>
                <c:pt idx="0">
                  <c:v>Riziko problémového hráčství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oblasti!$C$21:$F$22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oblasti!$C$38:$F$38</c:f>
              <c:numCache>
                <c:formatCode>0%</c:formatCode>
                <c:ptCount val="4"/>
                <c:pt idx="0">
                  <c:v>9.5881369725704907E-2</c:v>
                </c:pt>
                <c:pt idx="1">
                  <c:v>0.177378915716142</c:v>
                </c:pt>
                <c:pt idx="2">
                  <c:v>0.16006158250988201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16D-4CED-B302-559D76E141F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1377344"/>
        <c:axId val="391377736"/>
      </c:barChart>
      <c:catAx>
        <c:axId val="391377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77736"/>
        <c:crosses val="autoZero"/>
        <c:auto val="1"/>
        <c:lblAlgn val="ctr"/>
        <c:lblOffset val="100"/>
        <c:noMultiLvlLbl val="0"/>
      </c:catAx>
      <c:valAx>
        <c:axId val="391377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77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1800" b="0" i="0" baseline="0">
                <a:effectLst/>
              </a:rPr>
              <a:t>Účast na preventivních aktivitách ve škole v minulém roce</a:t>
            </a:r>
            <a:endParaRPr lang="cs-CZ" sz="140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'71'!$F$4:$G$7</c:f>
              <c:multiLvlStrCache>
                <c:ptCount val="4"/>
                <c:lvl>
                  <c:pt idx="0">
                    <c:v>Ano, programy byly pravidelnou součástí výuky.</c:v>
                  </c:pt>
                  <c:pt idx="1">
                    <c:v>Ano, jednalo se o jednu či několik málo jednorázových aktivit.</c:v>
                  </c:pt>
                  <c:pt idx="2">
                    <c:v>Ne.</c:v>
                  </c:pt>
                  <c:pt idx="3">
                    <c:v>Nevím, nevzpomínám si.     </c:v>
                  </c:pt>
                </c:lvl>
                <c:lvl>
                  <c:pt idx="0">
                    <c:v>Zúčastnil/a jste se ve škole v minulém školním nějakých programů nebo aktivit zaměřených na prevenci rizikového chování? </c:v>
                  </c:pt>
                </c:lvl>
              </c:multiLvlStrCache>
            </c:multiLvlStrRef>
          </c:cat>
          <c:val>
            <c:numRef>
              <c:f>'71'!$H$4:$H$7</c:f>
              <c:numCache>
                <c:formatCode>0%</c:formatCode>
                <c:ptCount val="4"/>
                <c:pt idx="0">
                  <c:v>0.186445726205272</c:v>
                </c:pt>
                <c:pt idx="1">
                  <c:v>0.291362786436415</c:v>
                </c:pt>
                <c:pt idx="2">
                  <c:v>0.28295644504172701</c:v>
                </c:pt>
                <c:pt idx="3">
                  <c:v>0.23923504231658499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14E-4BAF-9843-B808C2F3EF6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1380088"/>
        <c:axId val="391374992"/>
      </c:barChart>
      <c:catAx>
        <c:axId val="391380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74992"/>
        <c:crosses val="autoZero"/>
        <c:auto val="1"/>
        <c:lblAlgn val="ctr"/>
        <c:lblOffset val="100"/>
        <c:noMultiLvlLbl val="0"/>
      </c:catAx>
      <c:valAx>
        <c:axId val="391374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80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 Účast na preventivních aktivitách podle typu školy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'[prevence.xlsx]71 by proměnné'!$C$28</c:f>
              <c:strCache>
                <c:ptCount val="1"/>
                <c:pt idx="0">
                  <c:v>Programy jsou pravidelnou součástí výuky.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'[prevence.xlsx]71 by proměnné'!$A$29:$B$31</c:f>
              <c:multiLvlStrCache>
                <c:ptCount val="3"/>
                <c:lvl>
                  <c:pt idx="0">
                    <c:v>SOU</c:v>
                  </c:pt>
                  <c:pt idx="1">
                    <c:v>SOŠ</c:v>
                  </c:pt>
                  <c:pt idx="2">
                    <c:v>Gymnázium</c:v>
                  </c:pt>
                </c:lvl>
                <c:lvl>
                  <c:pt idx="0">
                    <c:v>Typ školy</c:v>
                  </c:pt>
                </c:lvl>
              </c:multiLvlStrCache>
            </c:multiLvlStrRef>
          </c:cat>
          <c:val>
            <c:numRef>
              <c:f>'[prevence.xlsx]71 by proměnné'!$C$29:$C$31</c:f>
              <c:numCache>
                <c:formatCode>0%</c:formatCode>
                <c:ptCount val="3"/>
                <c:pt idx="0">
                  <c:v>0.22700000000000001</c:v>
                </c:pt>
                <c:pt idx="1">
                  <c:v>0.19800000000000001</c:v>
                </c:pt>
                <c:pt idx="2">
                  <c:v>0.105</c:v>
                </c:pt>
              </c:numCache>
            </c:numRef>
          </c:val>
        </c:ser>
        <c:ser>
          <c:idx val="1"/>
          <c:order val="1"/>
          <c:tx>
            <c:strRef>
              <c:f>'[prevence.xlsx]71 by proměnné'!$D$28</c:f>
              <c:strCache>
                <c:ptCount val="1"/>
                <c:pt idx="0">
                  <c:v>Zúčastnili se jedné či několika málo jednorázových aktivit.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'[prevence.xlsx]71 by proměnné'!$A$29:$B$31</c:f>
              <c:multiLvlStrCache>
                <c:ptCount val="3"/>
                <c:lvl>
                  <c:pt idx="0">
                    <c:v>SOU</c:v>
                  </c:pt>
                  <c:pt idx="1">
                    <c:v>SOŠ</c:v>
                  </c:pt>
                  <c:pt idx="2">
                    <c:v>Gymnázium</c:v>
                  </c:pt>
                </c:lvl>
                <c:lvl>
                  <c:pt idx="0">
                    <c:v>Typ školy</c:v>
                  </c:pt>
                </c:lvl>
              </c:multiLvlStrCache>
            </c:multiLvlStrRef>
          </c:cat>
          <c:val>
            <c:numRef>
              <c:f>'[prevence.xlsx]71 by proměnné'!$D$29:$D$31</c:f>
              <c:numCache>
                <c:formatCode>0%</c:formatCode>
                <c:ptCount val="3"/>
                <c:pt idx="0">
                  <c:v>0.26700000000000002</c:v>
                </c:pt>
                <c:pt idx="1">
                  <c:v>0.28599999999999998</c:v>
                </c:pt>
                <c:pt idx="2">
                  <c:v>0.33700000000000002</c:v>
                </c:pt>
              </c:numCache>
            </c:numRef>
          </c:val>
        </c:ser>
        <c:ser>
          <c:idx val="2"/>
          <c:order val="2"/>
          <c:tx>
            <c:strRef>
              <c:f>'[prevence.xlsx]71 by proměnné'!$E$28</c:f>
              <c:strCache>
                <c:ptCount val="1"/>
                <c:pt idx="0">
                  <c:v>Nezúčastnili se preventivních aktivit.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'[prevence.xlsx]71 by proměnné'!$A$29:$B$31</c:f>
              <c:multiLvlStrCache>
                <c:ptCount val="3"/>
                <c:lvl>
                  <c:pt idx="0">
                    <c:v>SOU</c:v>
                  </c:pt>
                  <c:pt idx="1">
                    <c:v>SOŠ</c:v>
                  </c:pt>
                  <c:pt idx="2">
                    <c:v>Gymnázium</c:v>
                  </c:pt>
                </c:lvl>
                <c:lvl>
                  <c:pt idx="0">
                    <c:v>Typ školy</c:v>
                  </c:pt>
                </c:lvl>
              </c:multiLvlStrCache>
            </c:multiLvlStrRef>
          </c:cat>
          <c:val>
            <c:numRef>
              <c:f>'[prevence.xlsx]71 by proměnné'!$E$29:$E$31</c:f>
              <c:numCache>
                <c:formatCode>0%</c:formatCode>
                <c:ptCount val="3"/>
                <c:pt idx="0">
                  <c:v>0.28799999999999998</c:v>
                </c:pt>
                <c:pt idx="1">
                  <c:v>0.29199999999999998</c:v>
                </c:pt>
                <c:pt idx="2">
                  <c:v>0.252</c:v>
                </c:pt>
              </c:numCache>
            </c:numRef>
          </c:val>
        </c:ser>
        <c:ser>
          <c:idx val="3"/>
          <c:order val="3"/>
          <c:tx>
            <c:strRef>
              <c:f>'[prevence.xlsx]71 by proměnné'!$F$28</c:f>
              <c:strCache>
                <c:ptCount val="1"/>
                <c:pt idx="0">
                  <c:v>Neví, nevzpomíná si.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'[prevence.xlsx]71 by proměnné'!$A$29:$B$31</c:f>
              <c:multiLvlStrCache>
                <c:ptCount val="3"/>
                <c:lvl>
                  <c:pt idx="0">
                    <c:v>SOU</c:v>
                  </c:pt>
                  <c:pt idx="1">
                    <c:v>SOŠ</c:v>
                  </c:pt>
                  <c:pt idx="2">
                    <c:v>Gymnázium</c:v>
                  </c:pt>
                </c:lvl>
                <c:lvl>
                  <c:pt idx="0">
                    <c:v>Typ školy</c:v>
                  </c:pt>
                </c:lvl>
              </c:multiLvlStrCache>
            </c:multiLvlStrRef>
          </c:cat>
          <c:val>
            <c:numRef>
              <c:f>'[prevence.xlsx]71 by proměnné'!$F$29:$F$31</c:f>
              <c:numCache>
                <c:formatCode>0%</c:formatCode>
                <c:ptCount val="3"/>
                <c:pt idx="0">
                  <c:v>0.217</c:v>
                </c:pt>
                <c:pt idx="1">
                  <c:v>0.224</c:v>
                </c:pt>
                <c:pt idx="2">
                  <c:v>0.30499999999999999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1381264"/>
        <c:axId val="391373816"/>
      </c:barChart>
      <c:catAx>
        <c:axId val="391381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73816"/>
        <c:crosses val="autoZero"/>
        <c:auto val="1"/>
        <c:lblAlgn val="ctr"/>
        <c:lblOffset val="100"/>
        <c:noMultiLvlLbl val="0"/>
      </c:catAx>
      <c:valAx>
        <c:axId val="391373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1381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baseline="0" dirty="0"/>
              <a:t>Prevalence nechráněného sexu po požití alkoholu </a:t>
            </a:r>
            <a:r>
              <a:rPr lang="cs-CZ" baseline="0" dirty="0" smtClean="0"/>
              <a:t> </a:t>
            </a:r>
            <a:r>
              <a:rPr lang="cs-CZ" sz="1400" b="0" i="0" u="none" strike="noStrike" baseline="0" dirty="0" smtClean="0">
                <a:effectLst/>
              </a:rPr>
              <a:t>v posledních 12 měsících</a:t>
            </a:r>
            <a:r>
              <a:rPr lang="cs-CZ" sz="1400" b="0" i="0" u="none" strike="noStrike" baseline="0" dirty="0" smtClean="0"/>
              <a:t> </a:t>
            </a:r>
            <a:r>
              <a:rPr lang="cs-CZ" baseline="0" dirty="0" smtClean="0"/>
              <a:t>podle </a:t>
            </a:r>
            <a:r>
              <a:rPr lang="cs-CZ" baseline="0" dirty="0"/>
              <a:t>ročníku studia</a:t>
            </a:r>
            <a:endParaRPr lang="cs-C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'30 přesněji'!$B$12</c:f>
              <c:strCache>
                <c:ptCount val="1"/>
                <c:pt idx="0">
                  <c:v>Nikdy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'30 přesněji'!$E$1:$H$2</c:f>
              <c:multiLvlStrCache>
                <c:ptCount val="4"/>
                <c:lvl>
                  <c:pt idx="0">
                    <c:v>První</c:v>
                  </c:pt>
                  <c:pt idx="1">
                    <c:v>Druhý</c:v>
                  </c:pt>
                  <c:pt idx="2">
                    <c:v>Třetí</c:v>
                  </c:pt>
                  <c:pt idx="3">
                    <c:v>Čtvrtý</c:v>
                  </c:pt>
                </c:lvl>
                <c:lvl>
                  <c:pt idx="0">
                    <c:v>Ročník studia</c:v>
                  </c:pt>
                </c:lvl>
              </c:multiLvlStrCache>
            </c:multiLvlStrRef>
          </c:cat>
          <c:val>
            <c:numRef>
              <c:f>'30 přesněji'!$E$12:$H$12</c:f>
              <c:numCache>
                <c:formatCode>0%</c:formatCode>
                <c:ptCount val="4"/>
                <c:pt idx="0">
                  <c:v>0.79204198015417404</c:v>
                </c:pt>
                <c:pt idx="1">
                  <c:v>0.77460274263374995</c:v>
                </c:pt>
                <c:pt idx="2">
                  <c:v>0.71010849397673503</c:v>
                </c:pt>
                <c:pt idx="3">
                  <c:v>0.72790209063792</c:v>
                </c:pt>
              </c:numCache>
            </c:numRef>
          </c:val>
        </c:ser>
        <c:ser>
          <c:idx val="1"/>
          <c:order val="1"/>
          <c:tx>
            <c:strRef>
              <c:f>'30 přesněji'!$B$13</c:f>
              <c:strCache>
                <c:ptCount val="1"/>
                <c:pt idx="0">
                  <c:v>1-2krát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'30 přesněji'!$E$1:$H$2</c:f>
              <c:multiLvlStrCache>
                <c:ptCount val="4"/>
                <c:lvl>
                  <c:pt idx="0">
                    <c:v>První</c:v>
                  </c:pt>
                  <c:pt idx="1">
                    <c:v>Druhý</c:v>
                  </c:pt>
                  <c:pt idx="2">
                    <c:v>Třetí</c:v>
                  </c:pt>
                  <c:pt idx="3">
                    <c:v>Čtvrtý</c:v>
                  </c:pt>
                </c:lvl>
                <c:lvl>
                  <c:pt idx="0">
                    <c:v>Ročník studia</c:v>
                  </c:pt>
                </c:lvl>
              </c:multiLvlStrCache>
            </c:multiLvlStrRef>
          </c:cat>
          <c:val>
            <c:numRef>
              <c:f>'30 přesněji'!$E$13:$H$13</c:f>
              <c:numCache>
                <c:formatCode>0%</c:formatCode>
                <c:ptCount val="4"/>
                <c:pt idx="0">
                  <c:v>9.1463824576654501E-2</c:v>
                </c:pt>
                <c:pt idx="1">
                  <c:v>0.12695496938702799</c:v>
                </c:pt>
                <c:pt idx="2">
                  <c:v>9.6902271484769806E-2</c:v>
                </c:pt>
                <c:pt idx="3">
                  <c:v>0.12953005215517099</c:v>
                </c:pt>
              </c:numCache>
            </c:numRef>
          </c:val>
        </c:ser>
        <c:ser>
          <c:idx val="2"/>
          <c:order val="2"/>
          <c:tx>
            <c:strRef>
              <c:f>'30 přesněji'!$B$14</c:f>
              <c:strCache>
                <c:ptCount val="1"/>
                <c:pt idx="0">
                  <c:v>3-5krát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'30 přesněji'!$E$1:$H$2</c:f>
              <c:multiLvlStrCache>
                <c:ptCount val="4"/>
                <c:lvl>
                  <c:pt idx="0">
                    <c:v>První</c:v>
                  </c:pt>
                  <c:pt idx="1">
                    <c:v>Druhý</c:v>
                  </c:pt>
                  <c:pt idx="2">
                    <c:v>Třetí</c:v>
                  </c:pt>
                  <c:pt idx="3">
                    <c:v>Čtvrtý</c:v>
                  </c:pt>
                </c:lvl>
                <c:lvl>
                  <c:pt idx="0">
                    <c:v>Ročník studia</c:v>
                  </c:pt>
                </c:lvl>
              </c:multiLvlStrCache>
            </c:multiLvlStrRef>
          </c:cat>
          <c:val>
            <c:numRef>
              <c:f>'30 přesněji'!$E$14:$H$14</c:f>
              <c:numCache>
                <c:formatCode>0%</c:formatCode>
                <c:ptCount val="4"/>
                <c:pt idx="0">
                  <c:v>0.116494195269171</c:v>
                </c:pt>
                <c:pt idx="1">
                  <c:v>9.8442287979220694E-2</c:v>
                </c:pt>
                <c:pt idx="2">
                  <c:v>0.19298923453849601</c:v>
                </c:pt>
                <c:pt idx="3">
                  <c:v>0.14256785720690901</c:v>
                </c:pt>
              </c:numCache>
            </c:numRef>
          </c:val>
        </c:ser>
        <c:dLbls>
          <c:dLblPos val="inBase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250760944"/>
        <c:axId val="320990704"/>
      </c:barChart>
      <c:catAx>
        <c:axId val="250760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990704"/>
        <c:crosses val="autoZero"/>
        <c:auto val="1"/>
        <c:lblAlgn val="ctr"/>
        <c:lblOffset val="100"/>
        <c:noMultiLvlLbl val="0"/>
      </c:catAx>
      <c:valAx>
        <c:axId val="320990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50760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Účast na preventivních aktivitách podle oblastí Ústeckého kraje</a:t>
            </a:r>
          </a:p>
        </c:rich>
      </c:tx>
      <c:layout>
        <c:manualLayout>
          <c:xMode val="edge"/>
          <c:yMode val="edge"/>
          <c:x val="0.16124674454377899"/>
          <c:y val="2.831873128534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'71 by proměnné'!$C$28</c:f>
              <c:strCache>
                <c:ptCount val="1"/>
                <c:pt idx="0">
                  <c:v>Programy jsou pravidelnou součástí výuky.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'71 by proměnné'!$A$32:$B$35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'71 by proměnné'!$C$32:$C$35</c:f>
              <c:numCache>
                <c:formatCode>0%</c:formatCode>
                <c:ptCount val="4"/>
                <c:pt idx="0">
                  <c:v>0.18</c:v>
                </c:pt>
                <c:pt idx="1">
                  <c:v>0.16800000000000001</c:v>
                </c:pt>
                <c:pt idx="2">
                  <c:v>0.3</c:v>
                </c:pt>
                <c:pt idx="3">
                  <c:v>0.105</c:v>
                </c:pt>
              </c:numCache>
            </c:numRef>
          </c:val>
        </c:ser>
        <c:ser>
          <c:idx val="1"/>
          <c:order val="1"/>
          <c:tx>
            <c:strRef>
              <c:f>'71 by proměnné'!$D$28</c:f>
              <c:strCache>
                <c:ptCount val="1"/>
                <c:pt idx="0">
                  <c:v>Zúčastnili se jedné či několika málo jednorázových aktivit.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'71 by proměnné'!$A$32:$B$35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'71 by proměnné'!$D$32:$D$35</c:f>
              <c:numCache>
                <c:formatCode>0%</c:formatCode>
                <c:ptCount val="4"/>
                <c:pt idx="0">
                  <c:v>0.313</c:v>
                </c:pt>
                <c:pt idx="1">
                  <c:v>0.26500000000000001</c:v>
                </c:pt>
                <c:pt idx="2">
                  <c:v>0.40200000000000002</c:v>
                </c:pt>
                <c:pt idx="3">
                  <c:v>0.19800000000000001</c:v>
                </c:pt>
              </c:numCache>
            </c:numRef>
          </c:val>
        </c:ser>
        <c:ser>
          <c:idx val="2"/>
          <c:order val="2"/>
          <c:tx>
            <c:strRef>
              <c:f>'71 by proměnné'!$E$28</c:f>
              <c:strCache>
                <c:ptCount val="1"/>
                <c:pt idx="0">
                  <c:v>Nezúčastnili se preventivních aktivit.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'71 by proměnné'!$A$32:$B$35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'71 by proměnné'!$E$32:$E$35</c:f>
              <c:numCache>
                <c:formatCode>0%</c:formatCode>
                <c:ptCount val="4"/>
                <c:pt idx="0">
                  <c:v>0.248</c:v>
                </c:pt>
                <c:pt idx="1">
                  <c:v>0.29799999999999999</c:v>
                </c:pt>
                <c:pt idx="2">
                  <c:v>0.13100000000000001</c:v>
                </c:pt>
                <c:pt idx="3">
                  <c:v>0.47799999999999998</c:v>
                </c:pt>
              </c:numCache>
            </c:numRef>
          </c:val>
        </c:ser>
        <c:ser>
          <c:idx val="3"/>
          <c:order val="3"/>
          <c:tx>
            <c:strRef>
              <c:f>'71 by proměnné'!$F$28</c:f>
              <c:strCache>
                <c:ptCount val="1"/>
                <c:pt idx="0">
                  <c:v>Neví, nevzpomíná si.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'71 by proměnné'!$A$32:$B$35</c:f>
              <c:multiLvlStrCache>
                <c:ptCount val="4"/>
                <c:lvl>
                  <c:pt idx="0">
                    <c:v>Zemědělská oblast (Litoměřice, Louny) </c:v>
                  </c:pt>
                  <c:pt idx="1">
                    <c:v>Pánevní okresy (Chomutov, Most, Teplice) </c:v>
                  </c:pt>
                  <c:pt idx="2">
                    <c:v>Ústí nad Labem </c:v>
                  </c:pt>
                  <c:pt idx="3">
                    <c:v>Děčínsko </c:v>
                  </c:pt>
                </c:lvl>
                <c:lvl>
                  <c:pt idx="0">
                    <c:v>Oblasti Ústeckého kraje</c:v>
                  </c:pt>
                </c:lvl>
              </c:multiLvlStrCache>
            </c:multiLvlStrRef>
          </c:cat>
          <c:val>
            <c:numRef>
              <c:f>'71 by proměnné'!$F$32:$F$35</c:f>
              <c:numCache>
                <c:formatCode>0%</c:formatCode>
                <c:ptCount val="4"/>
                <c:pt idx="0">
                  <c:v>0.25900000000000001</c:v>
                </c:pt>
                <c:pt idx="1">
                  <c:v>0.26900000000000002</c:v>
                </c:pt>
                <c:pt idx="2">
                  <c:v>0.16700000000000001</c:v>
                </c:pt>
                <c:pt idx="3">
                  <c:v>0.219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20672520"/>
        <c:axId val="320669384"/>
      </c:barChart>
      <c:catAx>
        <c:axId val="3206725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69384"/>
        <c:crosses val="autoZero"/>
        <c:auto val="1"/>
        <c:lblAlgn val="ctr"/>
        <c:lblOffset val="100"/>
        <c:noMultiLvlLbl val="0"/>
      </c:catAx>
      <c:valAx>
        <c:axId val="320669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72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Účast na preventivních aktivitách podle oblastí Ústeckého kraje</a:t>
            </a:r>
          </a:p>
        </c:rich>
      </c:tx>
      <c:layout>
        <c:manualLayout>
          <c:xMode val="edge"/>
          <c:yMode val="edge"/>
          <c:x val="0.130299002157024"/>
          <c:y val="2.12765957446807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'71 by proměnné'!$C$28</c:f>
              <c:strCache>
                <c:ptCount val="1"/>
                <c:pt idx="0">
                  <c:v>Programy jsou pravidelnou součástí výuky.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'71 by proměnné'!$A$36:$B$39</c:f>
              <c:multiLvlStrCache>
                <c:ptCount val="4"/>
                <c:lvl>
                  <c:pt idx="0">
                    <c:v>První</c:v>
                  </c:pt>
                  <c:pt idx="1">
                    <c:v>Druhý</c:v>
                  </c:pt>
                  <c:pt idx="2">
                    <c:v>Třetí</c:v>
                  </c:pt>
                  <c:pt idx="3">
                    <c:v>Čtvrtý</c:v>
                  </c:pt>
                </c:lvl>
                <c:lvl>
                  <c:pt idx="0">
                    <c:v>Ročník studia</c:v>
                  </c:pt>
                </c:lvl>
              </c:multiLvlStrCache>
            </c:multiLvlStrRef>
          </c:cat>
          <c:val>
            <c:numRef>
              <c:f>'71 by proměnné'!$C$36:$C$39</c:f>
              <c:numCache>
                <c:formatCode>0%</c:formatCode>
                <c:ptCount val="4"/>
                <c:pt idx="0">
                  <c:v>0.29699999999999999</c:v>
                </c:pt>
                <c:pt idx="1">
                  <c:v>0.185</c:v>
                </c:pt>
                <c:pt idx="2">
                  <c:v>8.7999999999999995E-2</c:v>
                </c:pt>
                <c:pt idx="3">
                  <c:v>0.10299999999999999</c:v>
                </c:pt>
              </c:numCache>
            </c:numRef>
          </c:val>
        </c:ser>
        <c:ser>
          <c:idx val="1"/>
          <c:order val="1"/>
          <c:tx>
            <c:strRef>
              <c:f>'71 by proměnné'!$D$28</c:f>
              <c:strCache>
                <c:ptCount val="1"/>
                <c:pt idx="0">
                  <c:v>Zúčastnili se jedné či několika málo jednorázových aktivit.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'71 by proměnné'!$A$36:$B$39</c:f>
              <c:multiLvlStrCache>
                <c:ptCount val="4"/>
                <c:lvl>
                  <c:pt idx="0">
                    <c:v>První</c:v>
                  </c:pt>
                  <c:pt idx="1">
                    <c:v>Druhý</c:v>
                  </c:pt>
                  <c:pt idx="2">
                    <c:v>Třetí</c:v>
                  </c:pt>
                  <c:pt idx="3">
                    <c:v>Čtvrtý</c:v>
                  </c:pt>
                </c:lvl>
                <c:lvl>
                  <c:pt idx="0">
                    <c:v>Ročník studia</c:v>
                  </c:pt>
                </c:lvl>
              </c:multiLvlStrCache>
            </c:multiLvlStrRef>
          </c:cat>
          <c:val>
            <c:numRef>
              <c:f>'71 by proměnné'!$D$36:$D$39</c:f>
              <c:numCache>
                <c:formatCode>0%</c:formatCode>
                <c:ptCount val="4"/>
                <c:pt idx="0">
                  <c:v>0.33500000000000002</c:v>
                </c:pt>
                <c:pt idx="1">
                  <c:v>0.28899999999999998</c:v>
                </c:pt>
                <c:pt idx="2">
                  <c:v>0.223</c:v>
                </c:pt>
                <c:pt idx="3">
                  <c:v>0.30299999999999999</c:v>
                </c:pt>
              </c:numCache>
            </c:numRef>
          </c:val>
        </c:ser>
        <c:ser>
          <c:idx val="2"/>
          <c:order val="2"/>
          <c:tx>
            <c:strRef>
              <c:f>'71 by proměnné'!$E$28</c:f>
              <c:strCache>
                <c:ptCount val="1"/>
                <c:pt idx="0">
                  <c:v>Nezúčastnili se preventivních aktivit.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'71 by proměnné'!$A$36:$B$39</c:f>
              <c:multiLvlStrCache>
                <c:ptCount val="4"/>
                <c:lvl>
                  <c:pt idx="0">
                    <c:v>První</c:v>
                  </c:pt>
                  <c:pt idx="1">
                    <c:v>Druhý</c:v>
                  </c:pt>
                  <c:pt idx="2">
                    <c:v>Třetí</c:v>
                  </c:pt>
                  <c:pt idx="3">
                    <c:v>Čtvrtý</c:v>
                  </c:pt>
                </c:lvl>
                <c:lvl>
                  <c:pt idx="0">
                    <c:v>Ročník studia</c:v>
                  </c:pt>
                </c:lvl>
              </c:multiLvlStrCache>
            </c:multiLvlStrRef>
          </c:cat>
          <c:val>
            <c:numRef>
              <c:f>'71 by proměnné'!$E$36:$E$39</c:f>
              <c:numCache>
                <c:formatCode>0%</c:formatCode>
                <c:ptCount val="4"/>
                <c:pt idx="0">
                  <c:v>0.19500000000000001</c:v>
                </c:pt>
                <c:pt idx="1">
                  <c:v>0.25800000000000001</c:v>
                </c:pt>
                <c:pt idx="2">
                  <c:v>0.43099999999999999</c:v>
                </c:pt>
                <c:pt idx="3">
                  <c:v>0.29899999999999999</c:v>
                </c:pt>
              </c:numCache>
            </c:numRef>
          </c:val>
        </c:ser>
        <c:ser>
          <c:idx val="3"/>
          <c:order val="3"/>
          <c:tx>
            <c:strRef>
              <c:f>'71 by proměnné'!$F$28</c:f>
              <c:strCache>
                <c:ptCount val="1"/>
                <c:pt idx="0">
                  <c:v>Neví, nevzpomíná si.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'71 by proměnné'!$A$36:$B$39</c:f>
              <c:multiLvlStrCache>
                <c:ptCount val="4"/>
                <c:lvl>
                  <c:pt idx="0">
                    <c:v>První</c:v>
                  </c:pt>
                  <c:pt idx="1">
                    <c:v>Druhý</c:v>
                  </c:pt>
                  <c:pt idx="2">
                    <c:v>Třetí</c:v>
                  </c:pt>
                  <c:pt idx="3">
                    <c:v>Čtvrtý</c:v>
                  </c:pt>
                </c:lvl>
                <c:lvl>
                  <c:pt idx="0">
                    <c:v>Ročník studia</c:v>
                  </c:pt>
                </c:lvl>
              </c:multiLvlStrCache>
            </c:multiLvlStrRef>
          </c:cat>
          <c:val>
            <c:numRef>
              <c:f>'71 by proměnné'!$F$36:$F$39</c:f>
              <c:numCache>
                <c:formatCode>0%</c:formatCode>
                <c:ptCount val="4"/>
                <c:pt idx="0">
                  <c:v>0.17399999999999999</c:v>
                </c:pt>
                <c:pt idx="1">
                  <c:v>0.26800000000000002</c:v>
                </c:pt>
                <c:pt idx="2">
                  <c:v>0.25800000000000001</c:v>
                </c:pt>
                <c:pt idx="3">
                  <c:v>0.29599999999999999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20669776"/>
        <c:axId val="320670168"/>
      </c:barChart>
      <c:catAx>
        <c:axId val="320669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70168"/>
        <c:crosses val="autoZero"/>
        <c:auto val="1"/>
        <c:lblAlgn val="ctr"/>
        <c:lblOffset val="100"/>
        <c:noMultiLvlLbl val="0"/>
      </c:catAx>
      <c:valAx>
        <c:axId val="320670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69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Relativní počet</a:t>
            </a:r>
            <a:r>
              <a:rPr lang="en-US" baseline="0"/>
              <a:t> studentů, podle kterých se preventivní program na toto téma neobjevil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'73analýza'!$W$19</c:f>
              <c:strCache>
                <c:ptCount val="1"/>
                <c:pt idx="0">
                  <c:v>Toto téma se neobjevilo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'73analýza'!$V$20:$V$34</c:f>
              <c:strCache>
                <c:ptCount val="15"/>
                <c:pt idx="1">
                  <c:v> šikany a projevů agrese</c:v>
                </c:pt>
                <c:pt idx="2">
                  <c:v> užívání dalších návykových látek</c:v>
                </c:pt>
                <c:pt idx="3">
                  <c:v> kyberšikany</c:v>
                </c:pt>
                <c:pt idx="4">
                  <c:v> sexuálního rizikového chování</c:v>
                </c:pt>
                <c:pt idx="5">
                  <c:v> užívání alkoholu</c:v>
                </c:pt>
                <c:pt idx="6">
                  <c:v> poruch příjmu potravy</c:v>
                </c:pt>
                <c:pt idx="7">
                  <c:v> rizikového chování v dopravě</c:v>
                </c:pt>
                <c:pt idx="8">
                  <c:v> závislostního chování pro nelátkové závislosti</c:v>
                </c:pt>
                <c:pt idx="9">
                  <c:v> kriminálního chování</c:v>
                </c:pt>
                <c:pt idx="10">
                  <c:v> záškoláctví</c:v>
                </c:pt>
                <c:pt idx="11">
                  <c:v> užívání tabáku</c:v>
                </c:pt>
                <c:pt idx="12">
                  <c:v> rasismu a xenofobie</c:v>
                </c:pt>
                <c:pt idx="13">
                  <c:v> rizikových sportů</c:v>
                </c:pt>
                <c:pt idx="14">
                  <c:v> působení sekt a extrémistických náboženských směrů</c:v>
                </c:pt>
              </c:strCache>
            </c:strRef>
          </c:cat>
          <c:val>
            <c:numRef>
              <c:f>'73analýza'!$W$20:$W$34</c:f>
              <c:numCache>
                <c:formatCode>0%</c:formatCode>
                <c:ptCount val="15"/>
                <c:pt idx="1">
                  <c:v>0.23400000000000001</c:v>
                </c:pt>
                <c:pt idx="2">
                  <c:v>0.26</c:v>
                </c:pt>
                <c:pt idx="3">
                  <c:v>0.29699999999999999</c:v>
                </c:pt>
                <c:pt idx="4">
                  <c:v>0.313</c:v>
                </c:pt>
                <c:pt idx="5">
                  <c:v>0.314</c:v>
                </c:pt>
                <c:pt idx="6">
                  <c:v>0.432</c:v>
                </c:pt>
                <c:pt idx="7">
                  <c:v>0.46</c:v>
                </c:pt>
                <c:pt idx="8">
                  <c:v>0.46800000000000003</c:v>
                </c:pt>
                <c:pt idx="9">
                  <c:v>0.47399999999999998</c:v>
                </c:pt>
                <c:pt idx="10">
                  <c:v>0.496</c:v>
                </c:pt>
                <c:pt idx="11">
                  <c:v>0.53500000000000003</c:v>
                </c:pt>
                <c:pt idx="12">
                  <c:v>0.56000000000000005</c:v>
                </c:pt>
                <c:pt idx="13">
                  <c:v>0.57599999999999996</c:v>
                </c:pt>
                <c:pt idx="14">
                  <c:v>0.66500000000000004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320674480"/>
        <c:axId val="320673304"/>
      </c:barChart>
      <c:catAx>
        <c:axId val="3206744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73304"/>
        <c:crosses val="autoZero"/>
        <c:auto val="1"/>
        <c:lblAlgn val="ctr"/>
        <c:lblOffset val="100"/>
        <c:noMultiLvlLbl val="0"/>
      </c:catAx>
      <c:valAx>
        <c:axId val="32067330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74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Zajímavost jednotlivých programů</a:t>
            </a:r>
          </a:p>
        </c:rich>
      </c:tx>
      <c:layout>
        <c:manualLayout>
          <c:xMode val="edge"/>
          <c:yMode val="edge"/>
          <c:x val="0.40371530206288703"/>
          <c:y val="2.975206611570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'73analýza'!$AA$20</c:f>
              <c:strCache>
                <c:ptCount val="1"/>
                <c:pt idx="0">
                  <c:v>Zajímavé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'73analýza'!$Z$21:$Z$34</c:f>
              <c:strCache>
                <c:ptCount val="14"/>
                <c:pt idx="0">
                  <c:v> závislostního chování pro nelátkové závislosti</c:v>
                </c:pt>
                <c:pt idx="1">
                  <c:v> záškoláctví</c:v>
                </c:pt>
                <c:pt idx="2">
                  <c:v> rizikových sportů</c:v>
                </c:pt>
                <c:pt idx="3">
                  <c:v> užívání alkoholu</c:v>
                </c:pt>
                <c:pt idx="4">
                  <c:v> působení sekt a extrémistických náboženských směrů</c:v>
                </c:pt>
                <c:pt idx="5">
                  <c:v> rizikového chování v dopravě</c:v>
                </c:pt>
                <c:pt idx="6">
                  <c:v> užívání tabáku</c:v>
                </c:pt>
                <c:pt idx="7">
                  <c:v> užívání dalších návykových látek</c:v>
                </c:pt>
                <c:pt idx="8">
                  <c:v> rasismu a xenofobie</c:v>
                </c:pt>
                <c:pt idx="9">
                  <c:v> šikany a projevů agrese</c:v>
                </c:pt>
                <c:pt idx="10">
                  <c:v> kyberšikany</c:v>
                </c:pt>
                <c:pt idx="11">
                  <c:v> kriminálního chování</c:v>
                </c:pt>
                <c:pt idx="12">
                  <c:v> poruch příjmu potravy</c:v>
                </c:pt>
                <c:pt idx="13">
                  <c:v> sexuálního rizikového chování</c:v>
                </c:pt>
              </c:strCache>
            </c:strRef>
          </c:cat>
          <c:val>
            <c:numRef>
              <c:f>'73analýza'!$AA$21:$AA$34</c:f>
              <c:numCache>
                <c:formatCode>0%</c:formatCode>
                <c:ptCount val="14"/>
                <c:pt idx="0">
                  <c:v>0.19148936170212799</c:v>
                </c:pt>
                <c:pt idx="1">
                  <c:v>0.23913043478260901</c:v>
                </c:pt>
                <c:pt idx="2">
                  <c:v>0.28947368421052599</c:v>
                </c:pt>
                <c:pt idx="3">
                  <c:v>0.37096774193548399</c:v>
                </c:pt>
                <c:pt idx="4">
                  <c:v>0.4</c:v>
                </c:pt>
                <c:pt idx="5">
                  <c:v>0.4</c:v>
                </c:pt>
                <c:pt idx="6">
                  <c:v>0.40476190476190499</c:v>
                </c:pt>
                <c:pt idx="7">
                  <c:v>0.43283582089552203</c:v>
                </c:pt>
                <c:pt idx="8">
                  <c:v>0.45</c:v>
                </c:pt>
                <c:pt idx="9">
                  <c:v>0.45714285714285702</c:v>
                </c:pt>
                <c:pt idx="10">
                  <c:v>0.46969696969697</c:v>
                </c:pt>
                <c:pt idx="11">
                  <c:v>0.47916666666666702</c:v>
                </c:pt>
                <c:pt idx="12">
                  <c:v>0.5</c:v>
                </c:pt>
                <c:pt idx="13">
                  <c:v>0.546875</c:v>
                </c:pt>
              </c:numCache>
            </c:numRef>
          </c:val>
        </c:ser>
        <c:ser>
          <c:idx val="1"/>
          <c:order val="1"/>
          <c:tx>
            <c:strRef>
              <c:f>'73analýza'!$AB$20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'73analýza'!$Z$21:$Z$34</c:f>
              <c:strCache>
                <c:ptCount val="14"/>
                <c:pt idx="0">
                  <c:v> závislostního chování pro nelátkové závislosti</c:v>
                </c:pt>
                <c:pt idx="1">
                  <c:v> záškoláctví</c:v>
                </c:pt>
                <c:pt idx="2">
                  <c:v> rizikových sportů</c:v>
                </c:pt>
                <c:pt idx="3">
                  <c:v> užívání alkoholu</c:v>
                </c:pt>
                <c:pt idx="4">
                  <c:v> působení sekt a extrémistických náboženských směrů</c:v>
                </c:pt>
                <c:pt idx="5">
                  <c:v> rizikového chování v dopravě</c:v>
                </c:pt>
                <c:pt idx="6">
                  <c:v> užívání tabáku</c:v>
                </c:pt>
                <c:pt idx="7">
                  <c:v> užívání dalších návykových látek</c:v>
                </c:pt>
                <c:pt idx="8">
                  <c:v> rasismu a xenofobie</c:v>
                </c:pt>
                <c:pt idx="9">
                  <c:v> šikany a projevů agrese</c:v>
                </c:pt>
                <c:pt idx="10">
                  <c:v> kyberšikany</c:v>
                </c:pt>
                <c:pt idx="11">
                  <c:v> kriminálního chování</c:v>
                </c:pt>
                <c:pt idx="12">
                  <c:v> poruch příjmu potravy</c:v>
                </c:pt>
                <c:pt idx="13">
                  <c:v> sexuálního rizikového chování</c:v>
                </c:pt>
              </c:strCache>
            </c:strRef>
          </c:cat>
          <c:val>
            <c:numRef>
              <c:f>'73analýza'!$AB$21:$AB$34</c:f>
              <c:numCache>
                <c:formatCode>0%</c:formatCode>
                <c:ptCount val="14"/>
                <c:pt idx="0">
                  <c:v>0.170212765957447</c:v>
                </c:pt>
                <c:pt idx="1">
                  <c:v>0.19565217391304299</c:v>
                </c:pt>
                <c:pt idx="2">
                  <c:v>0.31578947368421001</c:v>
                </c:pt>
                <c:pt idx="3">
                  <c:v>0.25806451612903197</c:v>
                </c:pt>
                <c:pt idx="4">
                  <c:v>0.16666666666666699</c:v>
                </c:pt>
                <c:pt idx="5">
                  <c:v>0.12</c:v>
                </c:pt>
                <c:pt idx="6">
                  <c:v>0.119047619047619</c:v>
                </c:pt>
                <c:pt idx="7">
                  <c:v>0.22388059701492499</c:v>
                </c:pt>
                <c:pt idx="8">
                  <c:v>0.2</c:v>
                </c:pt>
                <c:pt idx="9">
                  <c:v>0.25714285714285701</c:v>
                </c:pt>
                <c:pt idx="10">
                  <c:v>0.15151515151515199</c:v>
                </c:pt>
                <c:pt idx="11">
                  <c:v>0.1875</c:v>
                </c:pt>
                <c:pt idx="12">
                  <c:v>0.15384615384615399</c:v>
                </c:pt>
                <c:pt idx="13">
                  <c:v>0.203125</c:v>
                </c:pt>
              </c:numCache>
            </c:numRef>
          </c:val>
        </c:ser>
        <c:ser>
          <c:idx val="2"/>
          <c:order val="2"/>
          <c:tx>
            <c:strRef>
              <c:f>'73analýza'!$AC$20</c:f>
              <c:strCache>
                <c:ptCount val="1"/>
                <c:pt idx="0">
                  <c:v>Nezajímavé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'73analýza'!$Z$21:$Z$34</c:f>
              <c:strCache>
                <c:ptCount val="14"/>
                <c:pt idx="0">
                  <c:v> závislostního chování pro nelátkové závislosti</c:v>
                </c:pt>
                <c:pt idx="1">
                  <c:v> záškoláctví</c:v>
                </c:pt>
                <c:pt idx="2">
                  <c:v> rizikových sportů</c:v>
                </c:pt>
                <c:pt idx="3">
                  <c:v> užívání alkoholu</c:v>
                </c:pt>
                <c:pt idx="4">
                  <c:v> působení sekt a extrémistických náboženských směrů</c:v>
                </c:pt>
                <c:pt idx="5">
                  <c:v> rizikového chování v dopravě</c:v>
                </c:pt>
                <c:pt idx="6">
                  <c:v> užívání tabáku</c:v>
                </c:pt>
                <c:pt idx="7">
                  <c:v> užívání dalších návykových látek</c:v>
                </c:pt>
                <c:pt idx="8">
                  <c:v> rasismu a xenofobie</c:v>
                </c:pt>
                <c:pt idx="9">
                  <c:v> šikany a projevů agrese</c:v>
                </c:pt>
                <c:pt idx="10">
                  <c:v> kyberšikany</c:v>
                </c:pt>
                <c:pt idx="11">
                  <c:v> kriminálního chování</c:v>
                </c:pt>
                <c:pt idx="12">
                  <c:v> poruch příjmu potravy</c:v>
                </c:pt>
                <c:pt idx="13">
                  <c:v> sexuálního rizikového chování</c:v>
                </c:pt>
              </c:strCache>
            </c:strRef>
          </c:cat>
          <c:val>
            <c:numRef>
              <c:f>'73analýza'!$AC$21:$AC$34</c:f>
              <c:numCache>
                <c:formatCode>0%</c:formatCode>
                <c:ptCount val="14"/>
                <c:pt idx="0">
                  <c:v>0.63829787234042501</c:v>
                </c:pt>
                <c:pt idx="1">
                  <c:v>0.565217391304348</c:v>
                </c:pt>
                <c:pt idx="2">
                  <c:v>0.394736842105263</c:v>
                </c:pt>
                <c:pt idx="3">
                  <c:v>0.37096774193548399</c:v>
                </c:pt>
                <c:pt idx="4">
                  <c:v>0.43333333333333302</c:v>
                </c:pt>
                <c:pt idx="5">
                  <c:v>0.48</c:v>
                </c:pt>
                <c:pt idx="6">
                  <c:v>0.476190476190476</c:v>
                </c:pt>
                <c:pt idx="7">
                  <c:v>0.34328358208955201</c:v>
                </c:pt>
                <c:pt idx="8">
                  <c:v>0.35</c:v>
                </c:pt>
                <c:pt idx="9">
                  <c:v>0.28571428571428598</c:v>
                </c:pt>
                <c:pt idx="10">
                  <c:v>0.37878787878787901</c:v>
                </c:pt>
                <c:pt idx="11">
                  <c:v>0.33333333333333298</c:v>
                </c:pt>
                <c:pt idx="12">
                  <c:v>0.34615384615384598</c:v>
                </c:pt>
                <c:pt idx="13">
                  <c:v>0.25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20670560"/>
        <c:axId val="320670952"/>
      </c:barChart>
      <c:catAx>
        <c:axId val="32067056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70952"/>
        <c:crosses val="autoZero"/>
        <c:auto val="1"/>
        <c:lblAlgn val="ctr"/>
        <c:lblOffset val="100"/>
        <c:noMultiLvlLbl val="0"/>
      </c:catAx>
      <c:valAx>
        <c:axId val="3206709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70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0432130797403898"/>
          <c:y val="0.90785084922236003"/>
          <c:w val="0.294509096105107"/>
          <c:h val="6.23970846619378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Počet vyučovacích hodin věnovaný různým</a:t>
            </a:r>
            <a:r>
              <a:rPr lang="cs-CZ" baseline="0"/>
              <a:t> formám preventivních aktiivit </a:t>
            </a:r>
            <a:r>
              <a:rPr lang="cs-CZ"/>
              <a:t>v minulém školním roce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'72'!$L$3</c:f>
              <c:strCache>
                <c:ptCount val="1"/>
                <c:pt idx="0">
                  <c:v>Žádná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69%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61%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58%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52%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46%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42%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24%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13</a:t>
                    </a:r>
                    <a:r>
                      <a:rPr lang="en-US" baseline="0" smtClean="0"/>
                      <a:t>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'72'!$K$4:$K$11</c:f>
              <c:strCache>
                <c:ptCount val="8"/>
                <c:pt idx="0">
                  <c:v>Nácvik, interaktivní program</c:v>
                </c:pt>
                <c:pt idx="1">
                  <c:v>Série besed</c:v>
                </c:pt>
                <c:pt idx="2">
                  <c:v>Svědectví uživatele</c:v>
                </c:pt>
                <c:pt idx="3">
                  <c:v>Exkurze</c:v>
                </c:pt>
                <c:pt idx="4">
                  <c:v>Informativní přednáška bez diskuze</c:v>
                </c:pt>
                <c:pt idx="5">
                  <c:v>Předání informačních materiálů</c:v>
                </c:pt>
                <c:pt idx="6">
                  <c:v>Zhlédnutí dokumentu nebo filmu s následnou diskuzí</c:v>
                </c:pt>
                <c:pt idx="7">
                  <c:v>Jedna beseda</c:v>
                </c:pt>
              </c:strCache>
            </c:strRef>
          </c:cat>
          <c:val>
            <c:numRef>
              <c:f>'72'!$L$4:$L$11</c:f>
              <c:numCache>
                <c:formatCode>0.00%</c:formatCode>
                <c:ptCount val="8"/>
                <c:pt idx="0">
                  <c:v>0.68500000000000005</c:v>
                </c:pt>
                <c:pt idx="1">
                  <c:v>0.60699999999999998</c:v>
                </c:pt>
                <c:pt idx="2">
                  <c:v>0.57499999999999996</c:v>
                </c:pt>
                <c:pt idx="3">
                  <c:v>0.52400000000000002</c:v>
                </c:pt>
                <c:pt idx="4">
                  <c:v>0.46400000000000002</c:v>
                </c:pt>
                <c:pt idx="5">
                  <c:v>0.42199999999999999</c:v>
                </c:pt>
                <c:pt idx="6">
                  <c:v>0.23499999999999999</c:v>
                </c:pt>
                <c:pt idx="7">
                  <c:v>0.128</c:v>
                </c:pt>
              </c:numCache>
            </c:numRef>
          </c:val>
        </c:ser>
        <c:ser>
          <c:idx val="1"/>
          <c:order val="1"/>
          <c:tx>
            <c:strRef>
              <c:f>'72'!$M$3</c:f>
              <c:strCache>
                <c:ptCount val="1"/>
                <c:pt idx="0">
                  <c:v>Jedna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13%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28%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14%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27%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34%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32%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'72'!$K$4:$K$11</c:f>
              <c:strCache>
                <c:ptCount val="8"/>
                <c:pt idx="0">
                  <c:v>Nácvik, interaktivní program</c:v>
                </c:pt>
                <c:pt idx="1">
                  <c:v>Série besed</c:v>
                </c:pt>
                <c:pt idx="2">
                  <c:v>Svědectví uživatele</c:v>
                </c:pt>
                <c:pt idx="3">
                  <c:v>Exkurze</c:v>
                </c:pt>
                <c:pt idx="4">
                  <c:v>Informativní přednáška bez diskuze</c:v>
                </c:pt>
                <c:pt idx="5">
                  <c:v>Předání informačních materiálů</c:v>
                </c:pt>
                <c:pt idx="6">
                  <c:v>Zhlédnutí dokumentu nebo filmu s následnou diskuzí</c:v>
                </c:pt>
                <c:pt idx="7">
                  <c:v>Jedna beseda</c:v>
                </c:pt>
              </c:strCache>
            </c:strRef>
          </c:cat>
          <c:val>
            <c:numRef>
              <c:f>'72'!$M$4:$M$11</c:f>
              <c:numCache>
                <c:formatCode>0.00%</c:formatCode>
                <c:ptCount val="8"/>
                <c:pt idx="0">
                  <c:v>0.18</c:v>
                </c:pt>
                <c:pt idx="1">
                  <c:v>0.126</c:v>
                </c:pt>
                <c:pt idx="2">
                  <c:v>0.27800000000000002</c:v>
                </c:pt>
                <c:pt idx="3">
                  <c:v>0.13800000000000001</c:v>
                </c:pt>
                <c:pt idx="4">
                  <c:v>0.27200000000000002</c:v>
                </c:pt>
                <c:pt idx="5">
                  <c:v>0.37</c:v>
                </c:pt>
                <c:pt idx="6">
                  <c:v>0.33500000000000002</c:v>
                </c:pt>
                <c:pt idx="7">
                  <c:v>0.32300000000000001</c:v>
                </c:pt>
              </c:numCache>
            </c:numRef>
          </c:val>
        </c:ser>
        <c:ser>
          <c:idx val="2"/>
          <c:order val="2"/>
          <c:tx>
            <c:strRef>
              <c:f>'72'!$N$3</c:f>
              <c:strCache>
                <c:ptCount val="1"/>
                <c:pt idx="0">
                  <c:v>Dvě až tři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21%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13%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10%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20%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15%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27%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43%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'72'!$K$4:$K$11</c:f>
              <c:strCache>
                <c:ptCount val="8"/>
                <c:pt idx="0">
                  <c:v>Nácvik, interaktivní program</c:v>
                </c:pt>
                <c:pt idx="1">
                  <c:v>Série besed</c:v>
                </c:pt>
                <c:pt idx="2">
                  <c:v>Svědectví uživatele</c:v>
                </c:pt>
                <c:pt idx="3">
                  <c:v>Exkurze</c:v>
                </c:pt>
                <c:pt idx="4">
                  <c:v>Informativní přednáška bez diskuze</c:v>
                </c:pt>
                <c:pt idx="5">
                  <c:v>Předání informačních materiálů</c:v>
                </c:pt>
                <c:pt idx="6">
                  <c:v>Zhlédnutí dokumentu nebo filmu s následnou diskuzí</c:v>
                </c:pt>
                <c:pt idx="7">
                  <c:v>Jedna beseda</c:v>
                </c:pt>
              </c:strCache>
            </c:strRef>
          </c:cat>
          <c:val>
            <c:numRef>
              <c:f>'72'!$N$4:$N$11</c:f>
              <c:numCache>
                <c:formatCode>0.00%</c:formatCode>
                <c:ptCount val="8"/>
                <c:pt idx="0">
                  <c:v>7.8E-2</c:v>
                </c:pt>
                <c:pt idx="1">
                  <c:v>0.214</c:v>
                </c:pt>
                <c:pt idx="2">
                  <c:v>0.126</c:v>
                </c:pt>
                <c:pt idx="3">
                  <c:v>0.10100000000000001</c:v>
                </c:pt>
                <c:pt idx="4">
                  <c:v>0.19700000000000001</c:v>
                </c:pt>
                <c:pt idx="5">
                  <c:v>0.14599999999999999</c:v>
                </c:pt>
                <c:pt idx="6">
                  <c:v>0.27300000000000002</c:v>
                </c:pt>
                <c:pt idx="7">
                  <c:v>0.43099999999999999</c:v>
                </c:pt>
              </c:numCache>
            </c:numRef>
          </c:val>
        </c:ser>
        <c:ser>
          <c:idx val="3"/>
          <c:order val="3"/>
          <c:tx>
            <c:strRef>
              <c:f>'72'!$O$3</c:f>
              <c:strCache>
                <c:ptCount val="1"/>
                <c:pt idx="0">
                  <c:v>Čtyři a více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6%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5%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24%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7%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6%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16%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12%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'72'!$K$4:$K$11</c:f>
              <c:strCache>
                <c:ptCount val="8"/>
                <c:pt idx="0">
                  <c:v>Nácvik, interaktivní program</c:v>
                </c:pt>
                <c:pt idx="1">
                  <c:v>Série besed</c:v>
                </c:pt>
                <c:pt idx="2">
                  <c:v>Svědectví uživatele</c:v>
                </c:pt>
                <c:pt idx="3">
                  <c:v>Exkurze</c:v>
                </c:pt>
                <c:pt idx="4">
                  <c:v>Informativní přednáška bez diskuze</c:v>
                </c:pt>
                <c:pt idx="5">
                  <c:v>Předání informačních materiálů</c:v>
                </c:pt>
                <c:pt idx="6">
                  <c:v>Zhlédnutí dokumentu nebo filmu s následnou diskuzí</c:v>
                </c:pt>
                <c:pt idx="7">
                  <c:v>Jedna beseda</c:v>
                </c:pt>
              </c:strCache>
            </c:strRef>
          </c:cat>
          <c:val>
            <c:numRef>
              <c:f>'72'!$O$4:$O$11</c:f>
              <c:numCache>
                <c:formatCode>0.00%</c:formatCode>
                <c:ptCount val="8"/>
                <c:pt idx="0">
                  <c:v>5.7000000000000002E-2</c:v>
                </c:pt>
                <c:pt idx="1">
                  <c:v>5.2999999999999999E-2</c:v>
                </c:pt>
                <c:pt idx="2">
                  <c:v>2.1000000000000001E-2</c:v>
                </c:pt>
                <c:pt idx="3">
                  <c:v>0.23799999999999999</c:v>
                </c:pt>
                <c:pt idx="4">
                  <c:v>6.7000000000000004E-2</c:v>
                </c:pt>
                <c:pt idx="5">
                  <c:v>6.2E-2</c:v>
                </c:pt>
                <c:pt idx="6">
                  <c:v>0.158</c:v>
                </c:pt>
                <c:pt idx="7">
                  <c:v>0.11799999999999999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20675264"/>
        <c:axId val="320668208"/>
      </c:barChart>
      <c:catAx>
        <c:axId val="3206752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68208"/>
        <c:crosses val="autoZero"/>
        <c:auto val="1"/>
        <c:lblAlgn val="ctr"/>
        <c:lblOffset val="100"/>
        <c:noMultiLvlLbl val="0"/>
      </c:catAx>
      <c:valAx>
        <c:axId val="32066820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75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Počet hodin věnovaný jedné formě preventivní aktivity na jednoho studenta, který se jí zúčastnil</a:t>
            </a:r>
          </a:p>
        </c:rich>
      </c:tx>
      <c:layout>
        <c:manualLayout>
          <c:xMode val="edge"/>
          <c:yMode val="edge"/>
          <c:x val="0.14007858310442101"/>
          <c:y val="3.13427933807738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'72 - počet hodin'!$N$3:$N$10</c:f>
              <c:strCache>
                <c:ptCount val="8"/>
                <c:pt idx="0">
                  <c:v>Exkurze</c:v>
                </c:pt>
                <c:pt idx="1">
                  <c:v>Zhlédnutí dokumentu nebo filmu s následnou diskuzí</c:v>
                </c:pt>
                <c:pt idx="2">
                  <c:v>Jedna beseda</c:v>
                </c:pt>
                <c:pt idx="3">
                  <c:v>Předání informačních materiálů</c:v>
                </c:pt>
                <c:pt idx="4">
                  <c:v>Informativní přednáška bez diskuze</c:v>
                </c:pt>
                <c:pt idx="5">
                  <c:v>Nácvik, interaktivní program</c:v>
                </c:pt>
                <c:pt idx="6">
                  <c:v>Série besed</c:v>
                </c:pt>
                <c:pt idx="7">
                  <c:v>Svědectví uživatele</c:v>
                </c:pt>
              </c:strCache>
            </c:strRef>
          </c:cat>
          <c:val>
            <c:numRef>
              <c:f>'72 - počet hodin'!$O$3:$O$10</c:f>
              <c:numCache>
                <c:formatCode>0.0</c:formatCode>
                <c:ptCount val="8"/>
                <c:pt idx="0">
                  <c:v>2.322222222222222</c:v>
                </c:pt>
                <c:pt idx="1">
                  <c:v>2.179775280898876</c:v>
                </c:pt>
                <c:pt idx="2">
                  <c:v>2.02247191011236</c:v>
                </c:pt>
                <c:pt idx="3">
                  <c:v>1.413793103448276</c:v>
                </c:pt>
                <c:pt idx="4">
                  <c:v>1.3620689655172411</c:v>
                </c:pt>
                <c:pt idx="5">
                  <c:v>1.146067415730337</c:v>
                </c:pt>
                <c:pt idx="6">
                  <c:v>1.0561797752808999</c:v>
                </c:pt>
                <c:pt idx="7">
                  <c:v>0.702247191011236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93-4F87-ACEF-9DA88FECFFD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20668600"/>
        <c:axId val="320668992"/>
      </c:barChart>
      <c:catAx>
        <c:axId val="320668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68992"/>
        <c:crosses val="autoZero"/>
        <c:auto val="1"/>
        <c:lblAlgn val="ctr"/>
        <c:lblOffset val="100"/>
        <c:noMultiLvlLbl val="0"/>
      </c:catAx>
      <c:valAx>
        <c:axId val="320668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68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baseline="0"/>
              <a:t>Hodnocení zajímavosti jednotlivých forem preventivních programů</a:t>
            </a:r>
            <a:endParaRPr lang="cs-CZ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38575522724418154"/>
          <c:y val="0.14188246929286444"/>
          <c:w val="0.57060184617161203"/>
          <c:h val="0.66607145418298097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'74'!$B$14</c:f>
              <c:strCache>
                <c:ptCount val="1"/>
                <c:pt idx="0">
                  <c:v>Velmi zajímavá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29%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16%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39%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12%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16%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24%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9%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7%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'74'!$A$15:$A$22</c:f>
              <c:strCache>
                <c:ptCount val="8"/>
                <c:pt idx="0">
                  <c:v>Série besed</c:v>
                </c:pt>
                <c:pt idx="1">
                  <c:v>Jedna beseda</c:v>
                </c:pt>
                <c:pt idx="2">
                  <c:v>Předání informačních materiálů</c:v>
                </c:pt>
                <c:pt idx="3">
                  <c:v>Svědectví uživatele</c:v>
                </c:pt>
                <c:pt idx="4">
                  <c:v>Zhlédnutí dokumentu nebo filmu s následnou diskuzí</c:v>
                </c:pt>
                <c:pt idx="5">
                  <c:v>Nácvik, interaktivní program</c:v>
                </c:pt>
                <c:pt idx="6">
                  <c:v>Exkurze</c:v>
                </c:pt>
                <c:pt idx="7">
                  <c:v>Informativní přednáška bez diskuze</c:v>
                </c:pt>
              </c:strCache>
            </c:strRef>
          </c:cat>
          <c:val>
            <c:numRef>
              <c:f>'74'!$B$15:$B$22</c:f>
              <c:numCache>
                <c:formatCode>0.0%</c:formatCode>
                <c:ptCount val="8"/>
                <c:pt idx="0">
                  <c:v>0.29199999999999998</c:v>
                </c:pt>
                <c:pt idx="1">
                  <c:v>0.157</c:v>
                </c:pt>
                <c:pt idx="2">
                  <c:v>0.38600000000000001</c:v>
                </c:pt>
                <c:pt idx="3">
                  <c:v>0.122</c:v>
                </c:pt>
                <c:pt idx="4">
                  <c:v>0.156</c:v>
                </c:pt>
                <c:pt idx="5">
                  <c:v>0.24099999999999999</c:v>
                </c:pt>
                <c:pt idx="6">
                  <c:v>8.6999999999999994E-2</c:v>
                </c:pt>
                <c:pt idx="7">
                  <c:v>7.3999999999999996E-2</c:v>
                </c:pt>
              </c:numCache>
            </c:numRef>
          </c:val>
        </c:ser>
        <c:ser>
          <c:idx val="1"/>
          <c:order val="1"/>
          <c:tx>
            <c:strRef>
              <c:f>'74'!$C$14</c:f>
              <c:strCache>
                <c:ptCount val="1"/>
                <c:pt idx="0">
                  <c:v>Spíše zajímavá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37%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44%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19%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42%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26%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17%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17%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'74'!$A$15:$A$22</c:f>
              <c:strCache>
                <c:ptCount val="8"/>
                <c:pt idx="0">
                  <c:v>Série besed</c:v>
                </c:pt>
                <c:pt idx="1">
                  <c:v>Jedna beseda</c:v>
                </c:pt>
                <c:pt idx="2">
                  <c:v>Předání informačních materiálů</c:v>
                </c:pt>
                <c:pt idx="3">
                  <c:v>Svědectví uživatele</c:v>
                </c:pt>
                <c:pt idx="4">
                  <c:v>Zhlédnutí dokumentu nebo filmu s následnou diskuzí</c:v>
                </c:pt>
                <c:pt idx="5">
                  <c:v>Nácvik, interaktivní program</c:v>
                </c:pt>
                <c:pt idx="6">
                  <c:v>Exkurze</c:v>
                </c:pt>
                <c:pt idx="7">
                  <c:v>Informativní přednáška bez diskuze</c:v>
                </c:pt>
              </c:strCache>
            </c:strRef>
          </c:cat>
          <c:val>
            <c:numRef>
              <c:f>'74'!$C$15:$C$22</c:f>
              <c:numCache>
                <c:formatCode>0.0%</c:formatCode>
                <c:ptCount val="8"/>
                <c:pt idx="0">
                  <c:v>0.373</c:v>
                </c:pt>
                <c:pt idx="1">
                  <c:v>0.438</c:v>
                </c:pt>
                <c:pt idx="2">
                  <c:v>0.191</c:v>
                </c:pt>
                <c:pt idx="3">
                  <c:v>0.41599999999999998</c:v>
                </c:pt>
                <c:pt idx="4">
                  <c:v>0.35</c:v>
                </c:pt>
                <c:pt idx="5">
                  <c:v>0.25700000000000001</c:v>
                </c:pt>
                <c:pt idx="6">
                  <c:v>0.16800000000000001</c:v>
                </c:pt>
                <c:pt idx="7">
                  <c:v>0.16800000000000001</c:v>
                </c:pt>
              </c:numCache>
            </c:numRef>
          </c:val>
        </c:ser>
        <c:ser>
          <c:idx val="2"/>
          <c:order val="2"/>
          <c:tx>
            <c:strRef>
              <c:f>'74'!$D$14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19%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15%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23%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21%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20%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26%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'74'!$A$15:$A$22</c:f>
              <c:strCache>
                <c:ptCount val="8"/>
                <c:pt idx="0">
                  <c:v>Série besed</c:v>
                </c:pt>
                <c:pt idx="1">
                  <c:v>Jedna beseda</c:v>
                </c:pt>
                <c:pt idx="2">
                  <c:v>Předání informačních materiálů</c:v>
                </c:pt>
                <c:pt idx="3">
                  <c:v>Svědectví uživatele</c:v>
                </c:pt>
                <c:pt idx="4">
                  <c:v>Zhlédnutí dokumentu nebo filmu s následnou diskuzí</c:v>
                </c:pt>
                <c:pt idx="5">
                  <c:v>Nácvik, interaktivní program</c:v>
                </c:pt>
                <c:pt idx="6">
                  <c:v>Exkurze</c:v>
                </c:pt>
                <c:pt idx="7">
                  <c:v>Informativní přednáška bez diskuze</c:v>
                </c:pt>
              </c:strCache>
            </c:strRef>
          </c:cat>
          <c:val>
            <c:numRef>
              <c:f>'74'!$D$15:$D$22</c:f>
              <c:numCache>
                <c:formatCode>0.0%</c:formatCode>
                <c:ptCount val="8"/>
                <c:pt idx="0">
                  <c:v>0.191</c:v>
                </c:pt>
                <c:pt idx="1">
                  <c:v>0.18</c:v>
                </c:pt>
                <c:pt idx="2">
                  <c:v>0.14499999999999999</c:v>
                </c:pt>
                <c:pt idx="3">
                  <c:v>0.23200000000000001</c:v>
                </c:pt>
                <c:pt idx="4">
                  <c:v>0.20899999999999999</c:v>
                </c:pt>
                <c:pt idx="5">
                  <c:v>0.20300000000000001</c:v>
                </c:pt>
                <c:pt idx="6">
                  <c:v>0.26400000000000001</c:v>
                </c:pt>
                <c:pt idx="7">
                  <c:v>0.27</c:v>
                </c:pt>
              </c:numCache>
            </c:numRef>
          </c:val>
        </c:ser>
        <c:ser>
          <c:idx val="3"/>
          <c:order val="3"/>
          <c:tx>
            <c:strRef>
              <c:f>'74'!$E$14</c:f>
              <c:strCache>
                <c:ptCount val="1"/>
                <c:pt idx="0">
                  <c:v>Spíše nezajímavá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13%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19%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21%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17%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26%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24%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31%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37%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'74'!$A$15:$A$22</c:f>
              <c:strCache>
                <c:ptCount val="8"/>
                <c:pt idx="0">
                  <c:v>Série besed</c:v>
                </c:pt>
                <c:pt idx="1">
                  <c:v>Jedna beseda</c:v>
                </c:pt>
                <c:pt idx="2">
                  <c:v>Předání informačních materiálů</c:v>
                </c:pt>
                <c:pt idx="3">
                  <c:v>Svědectví uživatele</c:v>
                </c:pt>
                <c:pt idx="4">
                  <c:v>Zhlédnutí dokumentu nebo filmu s následnou diskuzí</c:v>
                </c:pt>
                <c:pt idx="5">
                  <c:v>Nácvik, interaktivní program</c:v>
                </c:pt>
                <c:pt idx="6">
                  <c:v>Exkurze</c:v>
                </c:pt>
                <c:pt idx="7">
                  <c:v>Informativní přednáška bez diskuze</c:v>
                </c:pt>
              </c:strCache>
            </c:strRef>
          </c:cat>
          <c:val>
            <c:numRef>
              <c:f>'74'!$E$15:$E$22</c:f>
              <c:numCache>
                <c:formatCode>0.0%</c:formatCode>
                <c:ptCount val="8"/>
                <c:pt idx="0">
                  <c:v>0.13100000000000001</c:v>
                </c:pt>
                <c:pt idx="1">
                  <c:v>0.192</c:v>
                </c:pt>
                <c:pt idx="2">
                  <c:v>0.20599999999999999</c:v>
                </c:pt>
                <c:pt idx="3">
                  <c:v>0.17399999999999999</c:v>
                </c:pt>
                <c:pt idx="4">
                  <c:v>0.25800000000000001</c:v>
                </c:pt>
                <c:pt idx="5">
                  <c:v>0.23699999999999999</c:v>
                </c:pt>
                <c:pt idx="6">
                  <c:v>0.309</c:v>
                </c:pt>
                <c:pt idx="7">
                  <c:v>0.372</c:v>
                </c:pt>
              </c:numCache>
            </c:numRef>
          </c:val>
        </c:ser>
        <c:ser>
          <c:idx val="4"/>
          <c:order val="4"/>
          <c:tx>
            <c:strRef>
              <c:f>'74'!$F$14</c:f>
              <c:strCache>
                <c:ptCount val="1"/>
                <c:pt idx="0">
                  <c:v>Velmi nezajímavá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7%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6%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3%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6%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17%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12%</a:t>
                    </a:r>
                    <a:endParaRPr lang="en-US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'74'!$A$15:$A$22</c:f>
              <c:strCache>
                <c:ptCount val="8"/>
                <c:pt idx="0">
                  <c:v>Série besed</c:v>
                </c:pt>
                <c:pt idx="1">
                  <c:v>Jedna beseda</c:v>
                </c:pt>
                <c:pt idx="2">
                  <c:v>Předání informačních materiálů</c:v>
                </c:pt>
                <c:pt idx="3">
                  <c:v>Svědectví uživatele</c:v>
                </c:pt>
                <c:pt idx="4">
                  <c:v>Zhlédnutí dokumentu nebo filmu s následnou diskuzí</c:v>
                </c:pt>
                <c:pt idx="5">
                  <c:v>Nácvik, interaktivní program</c:v>
                </c:pt>
                <c:pt idx="6">
                  <c:v>Exkurze</c:v>
                </c:pt>
                <c:pt idx="7">
                  <c:v>Informativní přednáška bez diskuze</c:v>
                </c:pt>
              </c:strCache>
            </c:strRef>
          </c:cat>
          <c:val>
            <c:numRef>
              <c:f>'74'!$F$15:$F$22</c:f>
              <c:numCache>
                <c:formatCode>0.0%</c:formatCode>
                <c:ptCount val="8"/>
                <c:pt idx="0">
                  <c:v>1.4E-2</c:v>
                </c:pt>
                <c:pt idx="1">
                  <c:v>3.3000000000000002E-2</c:v>
                </c:pt>
                <c:pt idx="2">
                  <c:v>7.1999999999999995E-2</c:v>
                </c:pt>
                <c:pt idx="3">
                  <c:v>5.5E-2</c:v>
                </c:pt>
                <c:pt idx="4">
                  <c:v>2.8000000000000001E-2</c:v>
                </c:pt>
                <c:pt idx="5">
                  <c:v>6.2E-2</c:v>
                </c:pt>
                <c:pt idx="6">
                  <c:v>0.17100000000000001</c:v>
                </c:pt>
                <c:pt idx="7">
                  <c:v>0.11600000000000001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20671736"/>
        <c:axId val="392015752"/>
      </c:barChart>
      <c:catAx>
        <c:axId val="3206717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2015752"/>
        <c:crosses val="autoZero"/>
        <c:auto val="1"/>
        <c:lblAlgn val="ctr"/>
        <c:lblOffset val="100"/>
        <c:noMultiLvlLbl val="0"/>
      </c:catAx>
      <c:valAx>
        <c:axId val="392015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6717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Míra souhlasu</a:t>
            </a:r>
            <a:r>
              <a:rPr lang="cs-CZ" baseline="0"/>
              <a:t> s jednotlivými výroky hodnotícími prevenci, se kterou se studenti setkali v minulém roce </a:t>
            </a:r>
            <a:endParaRPr lang="cs-CZ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'75'!$H$21</c:f>
              <c:strCache>
                <c:ptCount val="1"/>
                <c:pt idx="0">
                  <c:v>Zcela souhlasím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'75'!$G$22:$G$31</c:f>
              <c:strCache>
                <c:ptCount val="10"/>
                <c:pt idx="0">
                  <c:v>Nerozuměl/a jsem tomu, co mi říkali.</c:v>
                </c:pt>
                <c:pt idx="1">
                  <c:v>O tématech, kterými se prevence zabývala, jsme si pak povídali doma s rodiči.</c:v>
                </c:pt>
                <c:pt idx="2">
                  <c:v>Dokud bych si mohl/a vybrat, obdobných preventivních aktivit bych se už letos nezúčastnil/a.</c:v>
                </c:pt>
                <c:pt idx="3">
                  <c:v>O tématech, kterými se prevence zabývala, jsme si se spolužáky povídali i po skončení preventivní aktivity.</c:v>
                </c:pt>
                <c:pt idx="4">
                  <c:v>Prevence měla smysl pro mé spolužáky.</c:v>
                </c:pt>
                <c:pt idx="5">
                  <c:v>Prevence pro mě měla smysl.</c:v>
                </c:pt>
                <c:pt idx="6">
                  <c:v>Výklad přednášejícího mne nezaujal.</c:v>
                </c:pt>
                <c:pt idx="7">
                  <c:v>Nudil/a jsem se.</c:v>
                </c:pt>
                <c:pt idx="8">
                  <c:v>Informace, které tam byly řečeny, jsem už věděl/a.</c:v>
                </c:pt>
                <c:pt idx="9">
                  <c:v>Forma, kterou to bylo podáváno, byla jak pro malé děti.</c:v>
                </c:pt>
              </c:strCache>
            </c:strRef>
          </c:cat>
          <c:val>
            <c:numRef>
              <c:f>'75'!$H$22:$H$31</c:f>
              <c:numCache>
                <c:formatCode>0%</c:formatCode>
                <c:ptCount val="10"/>
                <c:pt idx="0">
                  <c:v>7.4999999999999997E-2</c:v>
                </c:pt>
                <c:pt idx="1">
                  <c:v>4.7E-2</c:v>
                </c:pt>
                <c:pt idx="2">
                  <c:v>0.16500000000000001</c:v>
                </c:pt>
                <c:pt idx="3">
                  <c:v>9.7000000000000003E-2</c:v>
                </c:pt>
                <c:pt idx="4">
                  <c:v>0.10199999999999999</c:v>
                </c:pt>
                <c:pt idx="5">
                  <c:v>0.11700000000000001</c:v>
                </c:pt>
                <c:pt idx="6">
                  <c:v>0.112</c:v>
                </c:pt>
                <c:pt idx="7">
                  <c:v>0.14099999999999999</c:v>
                </c:pt>
                <c:pt idx="8">
                  <c:v>0.28000000000000003</c:v>
                </c:pt>
                <c:pt idx="9">
                  <c:v>0.28000000000000003</c:v>
                </c:pt>
              </c:numCache>
            </c:numRef>
          </c:val>
        </c:ser>
        <c:ser>
          <c:idx val="1"/>
          <c:order val="1"/>
          <c:tx>
            <c:strRef>
              <c:f>'75'!$I$21</c:f>
              <c:strCache>
                <c:ptCount val="1"/>
                <c:pt idx="0">
                  <c:v>Spíše souhlasím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'75'!$G$22:$G$31</c:f>
              <c:strCache>
                <c:ptCount val="10"/>
                <c:pt idx="0">
                  <c:v>Nerozuměl/a jsem tomu, co mi říkali.</c:v>
                </c:pt>
                <c:pt idx="1">
                  <c:v>O tématech, kterými se prevence zabývala, jsme si pak povídali doma s rodiči.</c:v>
                </c:pt>
                <c:pt idx="2">
                  <c:v>Dokud bych si mohl/a vybrat, obdobných preventivních aktivit bych se už letos nezúčastnil/a.</c:v>
                </c:pt>
                <c:pt idx="3">
                  <c:v>O tématech, kterými se prevence zabývala, jsme si se spolužáky povídali i po skončení preventivní aktivity.</c:v>
                </c:pt>
                <c:pt idx="4">
                  <c:v>Prevence měla smysl pro mé spolužáky.</c:v>
                </c:pt>
                <c:pt idx="5">
                  <c:v>Prevence pro mě měla smysl.</c:v>
                </c:pt>
                <c:pt idx="6">
                  <c:v>Výklad přednášejícího mne nezaujal.</c:v>
                </c:pt>
                <c:pt idx="7">
                  <c:v>Nudil/a jsem se.</c:v>
                </c:pt>
                <c:pt idx="8">
                  <c:v>Informace, které tam byly řečeny, jsem už věděl/a.</c:v>
                </c:pt>
                <c:pt idx="9">
                  <c:v>Forma, kterou to bylo podáváno, byla jak pro malé děti.</c:v>
                </c:pt>
              </c:strCache>
            </c:strRef>
          </c:cat>
          <c:val>
            <c:numRef>
              <c:f>'75'!$I$22:$I$31</c:f>
              <c:numCache>
                <c:formatCode>0%</c:formatCode>
                <c:ptCount val="10"/>
                <c:pt idx="0">
                  <c:v>0.121</c:v>
                </c:pt>
                <c:pt idx="1">
                  <c:v>0.27200000000000002</c:v>
                </c:pt>
                <c:pt idx="2">
                  <c:v>0.25600000000000001</c:v>
                </c:pt>
                <c:pt idx="3">
                  <c:v>0.34699999999999998</c:v>
                </c:pt>
                <c:pt idx="4">
                  <c:v>0.38300000000000001</c:v>
                </c:pt>
                <c:pt idx="5">
                  <c:v>0.39700000000000002</c:v>
                </c:pt>
                <c:pt idx="6">
                  <c:v>0.40600000000000003</c:v>
                </c:pt>
                <c:pt idx="7">
                  <c:v>0.39</c:v>
                </c:pt>
                <c:pt idx="8">
                  <c:v>0.48799999999999999</c:v>
                </c:pt>
                <c:pt idx="9">
                  <c:v>0.48799999999999999</c:v>
                </c:pt>
              </c:numCache>
            </c:numRef>
          </c:val>
        </c:ser>
        <c:ser>
          <c:idx val="2"/>
          <c:order val="2"/>
          <c:tx>
            <c:strRef>
              <c:f>'75'!$J$21</c:f>
              <c:strCache>
                <c:ptCount val="1"/>
                <c:pt idx="0">
                  <c:v>Spíše nesouhlasím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'75'!$G$22:$G$31</c:f>
              <c:strCache>
                <c:ptCount val="10"/>
                <c:pt idx="0">
                  <c:v>Nerozuměl/a jsem tomu, co mi říkali.</c:v>
                </c:pt>
                <c:pt idx="1">
                  <c:v>O tématech, kterými se prevence zabývala, jsme si pak povídali doma s rodiči.</c:v>
                </c:pt>
                <c:pt idx="2">
                  <c:v>Dokud bych si mohl/a vybrat, obdobných preventivních aktivit bych se už letos nezúčastnil/a.</c:v>
                </c:pt>
                <c:pt idx="3">
                  <c:v>O tématech, kterými se prevence zabývala, jsme si se spolužáky povídali i po skončení preventivní aktivity.</c:v>
                </c:pt>
                <c:pt idx="4">
                  <c:v>Prevence měla smysl pro mé spolužáky.</c:v>
                </c:pt>
                <c:pt idx="5">
                  <c:v>Prevence pro mě měla smysl.</c:v>
                </c:pt>
                <c:pt idx="6">
                  <c:v>Výklad přednášejícího mne nezaujal.</c:v>
                </c:pt>
                <c:pt idx="7">
                  <c:v>Nudil/a jsem se.</c:v>
                </c:pt>
                <c:pt idx="8">
                  <c:v>Informace, které tam byly řečeny, jsem už věděl/a.</c:v>
                </c:pt>
                <c:pt idx="9">
                  <c:v>Forma, kterou to bylo podáváno, byla jak pro malé děti.</c:v>
                </c:pt>
              </c:strCache>
            </c:strRef>
          </c:cat>
          <c:val>
            <c:numRef>
              <c:f>'75'!$J$22:$J$31</c:f>
              <c:numCache>
                <c:formatCode>0%</c:formatCode>
                <c:ptCount val="10"/>
                <c:pt idx="0">
                  <c:v>0.41099999999999998</c:v>
                </c:pt>
                <c:pt idx="1">
                  <c:v>0.30599999999999999</c:v>
                </c:pt>
                <c:pt idx="2">
                  <c:v>0.43</c:v>
                </c:pt>
                <c:pt idx="3">
                  <c:v>0.39400000000000002</c:v>
                </c:pt>
                <c:pt idx="4">
                  <c:v>0.39700000000000002</c:v>
                </c:pt>
                <c:pt idx="5">
                  <c:v>0.35</c:v>
                </c:pt>
                <c:pt idx="6">
                  <c:v>0.379</c:v>
                </c:pt>
                <c:pt idx="7">
                  <c:v>0.39200000000000002</c:v>
                </c:pt>
                <c:pt idx="8">
                  <c:v>0.21</c:v>
                </c:pt>
                <c:pt idx="9">
                  <c:v>0.21</c:v>
                </c:pt>
              </c:numCache>
            </c:numRef>
          </c:val>
        </c:ser>
        <c:ser>
          <c:idx val="3"/>
          <c:order val="3"/>
          <c:tx>
            <c:strRef>
              <c:f>'75'!$K$21</c:f>
              <c:strCache>
                <c:ptCount val="1"/>
                <c:pt idx="0">
                  <c:v>Zcela nesouhlasím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'75'!$G$22:$G$31</c:f>
              <c:strCache>
                <c:ptCount val="10"/>
                <c:pt idx="0">
                  <c:v>Nerozuměl/a jsem tomu, co mi říkali.</c:v>
                </c:pt>
                <c:pt idx="1">
                  <c:v>O tématech, kterými se prevence zabývala, jsme si pak povídali doma s rodiči.</c:v>
                </c:pt>
                <c:pt idx="2">
                  <c:v>Dokud bych si mohl/a vybrat, obdobných preventivních aktivit bych se už letos nezúčastnil/a.</c:v>
                </c:pt>
                <c:pt idx="3">
                  <c:v>O tématech, kterými se prevence zabývala, jsme si se spolužáky povídali i po skončení preventivní aktivity.</c:v>
                </c:pt>
                <c:pt idx="4">
                  <c:v>Prevence měla smysl pro mé spolužáky.</c:v>
                </c:pt>
                <c:pt idx="5">
                  <c:v>Prevence pro mě měla smysl.</c:v>
                </c:pt>
                <c:pt idx="6">
                  <c:v>Výklad přednášejícího mne nezaujal.</c:v>
                </c:pt>
                <c:pt idx="7">
                  <c:v>Nudil/a jsem se.</c:v>
                </c:pt>
                <c:pt idx="8">
                  <c:v>Informace, které tam byly řečeny, jsem už věděl/a.</c:v>
                </c:pt>
                <c:pt idx="9">
                  <c:v>Forma, kterou to bylo podáváno, byla jak pro malé děti.</c:v>
                </c:pt>
              </c:strCache>
            </c:strRef>
          </c:cat>
          <c:val>
            <c:numRef>
              <c:f>'75'!$K$22:$K$31</c:f>
              <c:numCache>
                <c:formatCode>0%</c:formatCode>
                <c:ptCount val="10"/>
                <c:pt idx="0">
                  <c:v>0.39300000000000002</c:v>
                </c:pt>
                <c:pt idx="1">
                  <c:v>0.375</c:v>
                </c:pt>
                <c:pt idx="2">
                  <c:v>0.15</c:v>
                </c:pt>
                <c:pt idx="3">
                  <c:v>0.16200000000000001</c:v>
                </c:pt>
                <c:pt idx="4">
                  <c:v>0.11899999999999999</c:v>
                </c:pt>
                <c:pt idx="5">
                  <c:v>0.13500000000000001</c:v>
                </c:pt>
                <c:pt idx="6">
                  <c:v>0.10299999999999999</c:v>
                </c:pt>
                <c:pt idx="7">
                  <c:v>7.6999999999999999E-2</c:v>
                </c:pt>
                <c:pt idx="8">
                  <c:v>2.1999999999999999E-2</c:v>
                </c:pt>
                <c:pt idx="9">
                  <c:v>2.1999999999999999E-2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92013008"/>
        <c:axId val="392015360"/>
      </c:barChart>
      <c:catAx>
        <c:axId val="3920130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2015360"/>
        <c:crosses val="autoZero"/>
        <c:auto val="1"/>
        <c:lblAlgn val="ctr"/>
        <c:lblOffset val="100"/>
        <c:noMultiLvlLbl val="0"/>
      </c:catAx>
      <c:valAx>
        <c:axId val="3920153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2013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Jak často (pokud vůbec) jste v POSLEDNÍCH 12 MĚSÍCÍCH dělal následující činnosti S NĚKÝM DOSPĚLÝM Z RODINY?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List1!$G$47</c:f>
              <c:strCache>
                <c:ptCount val="1"/>
                <c:pt idx="0">
                  <c:v>Nikdy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List1!$H$46:$M$46</c:f>
              <c:strCache>
                <c:ptCount val="6"/>
                <c:pt idx="0">
                  <c:v>Pití alkoholu</c:v>
                </c:pt>
                <c:pt idx="1">
                  <c:v>Kouření cigaret</c:v>
                </c:pt>
                <c:pt idx="2">
                  <c:v>Užívání marihuany</c:v>
                </c:pt>
                <c:pt idx="3">
                  <c:v>Užívání jiných drog</c:v>
                </c:pt>
                <c:pt idx="4">
                  <c:v>Hraní o peníze</c:v>
                </c:pt>
                <c:pt idx="5">
                  <c:v>Hraní o peníze online</c:v>
                </c:pt>
              </c:strCache>
            </c:strRef>
          </c:cat>
          <c:val>
            <c:numRef>
              <c:f>List1!$H$47:$M$47</c:f>
              <c:numCache>
                <c:formatCode>0%</c:formatCode>
                <c:ptCount val="6"/>
                <c:pt idx="0">
                  <c:v>0.36</c:v>
                </c:pt>
                <c:pt idx="1">
                  <c:v>0.78700000000000003</c:v>
                </c:pt>
                <c:pt idx="2">
                  <c:v>0.92100000000000004</c:v>
                </c:pt>
                <c:pt idx="3">
                  <c:v>0.96299999999999997</c:v>
                </c:pt>
                <c:pt idx="4">
                  <c:v>0.90600000000000003</c:v>
                </c:pt>
                <c:pt idx="5">
                  <c:v>0.93899999999999995</c:v>
                </c:pt>
              </c:numCache>
            </c:numRef>
          </c:val>
        </c:ser>
        <c:ser>
          <c:idx val="1"/>
          <c:order val="1"/>
          <c:tx>
            <c:strRef>
              <c:f>List1!$G$48</c:f>
              <c:strCache>
                <c:ptCount val="1"/>
                <c:pt idx="0">
                  <c:v>Párkrát za rok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List1!$H$46:$M$46</c:f>
              <c:strCache>
                <c:ptCount val="6"/>
                <c:pt idx="0">
                  <c:v>Pití alkoholu</c:v>
                </c:pt>
                <c:pt idx="1">
                  <c:v>Kouření cigaret</c:v>
                </c:pt>
                <c:pt idx="2">
                  <c:v>Užívání marihuany</c:v>
                </c:pt>
                <c:pt idx="3">
                  <c:v>Užívání jiných drog</c:v>
                </c:pt>
                <c:pt idx="4">
                  <c:v>Hraní o peníze</c:v>
                </c:pt>
                <c:pt idx="5">
                  <c:v>Hraní o peníze online</c:v>
                </c:pt>
              </c:strCache>
            </c:strRef>
          </c:cat>
          <c:val>
            <c:numRef>
              <c:f>List1!$H$48:$M$48</c:f>
              <c:numCache>
                <c:formatCode>0%</c:formatCode>
                <c:ptCount val="6"/>
                <c:pt idx="0">
                  <c:v>0.34</c:v>
                </c:pt>
                <c:pt idx="1">
                  <c:v>6.2E-2</c:v>
                </c:pt>
                <c:pt idx="2">
                  <c:v>4.7E-2</c:v>
                </c:pt>
                <c:pt idx="3">
                  <c:v>1.7999999999999999E-2</c:v>
                </c:pt>
                <c:pt idx="4">
                  <c:v>6.2E-2</c:v>
                </c:pt>
                <c:pt idx="5">
                  <c:v>2.8000000000000001E-2</c:v>
                </c:pt>
              </c:numCache>
            </c:numRef>
          </c:val>
        </c:ser>
        <c:ser>
          <c:idx val="2"/>
          <c:order val="2"/>
          <c:tx>
            <c:strRef>
              <c:f>List1!$G$49</c:f>
              <c:strCache>
                <c:ptCount val="1"/>
                <c:pt idx="0">
                  <c:v>Jednou za měsíc a vícekrát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List1!$H$46:$M$46</c:f>
              <c:strCache>
                <c:ptCount val="6"/>
                <c:pt idx="0">
                  <c:v>Pití alkoholu</c:v>
                </c:pt>
                <c:pt idx="1">
                  <c:v>Kouření cigaret</c:v>
                </c:pt>
                <c:pt idx="2">
                  <c:v>Užívání marihuany</c:v>
                </c:pt>
                <c:pt idx="3">
                  <c:v>Užívání jiných drog</c:v>
                </c:pt>
                <c:pt idx="4">
                  <c:v>Hraní o peníze</c:v>
                </c:pt>
                <c:pt idx="5">
                  <c:v>Hraní o peníze online</c:v>
                </c:pt>
              </c:strCache>
            </c:strRef>
          </c:cat>
          <c:val>
            <c:numRef>
              <c:f>List1!$H$49:$M$49</c:f>
              <c:numCache>
                <c:formatCode>0%</c:formatCode>
                <c:ptCount val="6"/>
                <c:pt idx="0">
                  <c:v>0.3</c:v>
                </c:pt>
                <c:pt idx="1">
                  <c:v>0.151</c:v>
                </c:pt>
                <c:pt idx="2">
                  <c:v>3.2000000000000001E-2</c:v>
                </c:pt>
                <c:pt idx="3">
                  <c:v>1.9E-2</c:v>
                </c:pt>
                <c:pt idx="4">
                  <c:v>3.2000000000000001E-2</c:v>
                </c:pt>
                <c:pt idx="5">
                  <c:v>3.3000000000000002E-2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20985216"/>
        <c:axId val="320990312"/>
      </c:barChart>
      <c:catAx>
        <c:axId val="3209852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990312"/>
        <c:crosses val="autoZero"/>
        <c:auto val="1"/>
        <c:lblAlgn val="ctr"/>
        <c:lblOffset val="100"/>
        <c:noMultiLvlLbl val="0"/>
      </c:catAx>
      <c:valAx>
        <c:axId val="320990312"/>
        <c:scaling>
          <c:orientation val="minMax"/>
          <c:max val="1"/>
        </c:scaling>
        <c:delete val="0"/>
        <c:axPos val="b"/>
        <c:majorGridlines>
          <c:spPr>
            <a:ln w="6350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985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Jak často (pokud vůbec) jste hrál/a v POSLEDNÍCH 12 MĚSÍCÍCH o peníze?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prev!$K$3:$K$5</c:f>
              <c:strCache>
                <c:ptCount val="3"/>
                <c:pt idx="0">
                  <c:v>V posledním roce jsem o peníze nehrál/a</c:v>
                </c:pt>
                <c:pt idx="1">
                  <c:v>Jednou za měsíc nebo méně často</c:v>
                </c:pt>
                <c:pt idx="2">
                  <c:v>2 a vícekrát měsíčně</c:v>
                </c:pt>
              </c:strCache>
            </c:strRef>
          </c:cat>
          <c:val>
            <c:numRef>
              <c:f>prev!$L$3:$L$5</c:f>
              <c:numCache>
                <c:formatCode>0%</c:formatCode>
                <c:ptCount val="3"/>
                <c:pt idx="0">
                  <c:v>0.84272078130023398</c:v>
                </c:pt>
                <c:pt idx="1">
                  <c:v>9.5931222078871906E-2</c:v>
                </c:pt>
                <c:pt idx="2">
                  <c:v>6.1494649036969697E-2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20987960"/>
        <c:axId val="320988744"/>
      </c:barChart>
      <c:catAx>
        <c:axId val="320987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988744"/>
        <c:crosses val="autoZero"/>
        <c:auto val="1"/>
        <c:lblAlgn val="ctr"/>
        <c:lblOffset val="100"/>
        <c:noMultiLvlLbl val="0"/>
      </c:catAx>
      <c:valAx>
        <c:axId val="320988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987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Kolikrát za celý život jste opakoval/a ročník, pokud vůbec?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uspesnost!$M$3</c:f>
              <c:strCache>
                <c:ptCount val="1"/>
                <c:pt idx="0">
                  <c:v>Ani jednou, nikdy jsem nebyl/a nucen/a ročník opakovat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uspesnost!$O$3</c:f>
              <c:numCache>
                <c:formatCode>####.0</c:formatCode>
                <c:ptCount val="1"/>
                <c:pt idx="0">
                  <c:v>86.698188741561822</c:v>
                </c:pt>
              </c:numCache>
            </c:numRef>
          </c:val>
        </c:ser>
        <c:ser>
          <c:idx val="1"/>
          <c:order val="1"/>
          <c:tx>
            <c:strRef>
              <c:f>uspesnost!$M$4</c:f>
              <c:strCache>
                <c:ptCount val="1"/>
                <c:pt idx="0">
                  <c:v>Jednou nebo vícekrát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uspesnost!$O$4</c:f>
              <c:numCache>
                <c:formatCode>####.0</c:formatCode>
                <c:ptCount val="1"/>
                <c:pt idx="0">
                  <c:v>13.09409589267967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20989920"/>
        <c:axId val="320987176"/>
      </c:barChart>
      <c:catAx>
        <c:axId val="320989920"/>
        <c:scaling>
          <c:orientation val="minMax"/>
        </c:scaling>
        <c:delete val="1"/>
        <c:axPos val="b"/>
        <c:majorTickMark val="none"/>
        <c:minorTickMark val="none"/>
        <c:tickLblPos val="nextTo"/>
        <c:crossAx val="320987176"/>
        <c:crosses val="autoZero"/>
        <c:auto val="1"/>
        <c:lblAlgn val="ctr"/>
        <c:lblOffset val="100"/>
        <c:noMultiLvlLbl val="0"/>
      </c:catAx>
      <c:valAx>
        <c:axId val="3209871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#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989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Opakování ročníku podle typu</a:t>
            </a:r>
            <a:r>
              <a:rPr lang="cs-CZ" baseline="0"/>
              <a:t> školy</a:t>
            </a:r>
            <a:endParaRPr lang="cs-CZ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uspesnost!$B$7</c:f>
              <c:strCache>
                <c:ptCount val="1"/>
                <c:pt idx="0">
                  <c:v>Nikdy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uspesnost!$C$6:$E$6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uspesnost!$C$7:$E$7</c:f>
              <c:numCache>
                <c:formatCode>0%</c:formatCode>
                <c:ptCount val="3"/>
                <c:pt idx="0">
                  <c:v>0.79856115107913705</c:v>
                </c:pt>
                <c:pt idx="1">
                  <c:v>0.87556561085972795</c:v>
                </c:pt>
                <c:pt idx="2">
                  <c:v>0.98412698412698396</c:v>
                </c:pt>
              </c:numCache>
            </c:numRef>
          </c:val>
        </c:ser>
        <c:ser>
          <c:idx val="1"/>
          <c:order val="1"/>
          <c:tx>
            <c:strRef>
              <c:f>uspesnost!$B$8</c:f>
              <c:strCache>
                <c:ptCount val="1"/>
                <c:pt idx="0">
                  <c:v>Jednou nebo vícekrát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uspesnost!$C$6:$E$6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uspesnost!$C$8:$E$8</c:f>
              <c:numCache>
                <c:formatCode>0%</c:formatCode>
                <c:ptCount val="3"/>
                <c:pt idx="0">
                  <c:v>0.201438848920863</c:v>
                </c:pt>
                <c:pt idx="1">
                  <c:v>0.124434389140271</c:v>
                </c:pt>
                <c:pt idx="2">
                  <c:v>1.58730158730159E-2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20991880"/>
        <c:axId val="320992272"/>
      </c:barChart>
      <c:catAx>
        <c:axId val="320991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992272"/>
        <c:crosses val="autoZero"/>
        <c:auto val="1"/>
        <c:lblAlgn val="ctr"/>
        <c:lblOffset val="100"/>
        <c:noMultiLvlLbl val="0"/>
      </c:catAx>
      <c:valAx>
        <c:axId val="320992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991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Kdo z následujících lidí s vámi žije v jedné domácnosti?</a:t>
            </a:r>
          </a:p>
        </c:rich>
      </c:tx>
      <c:layout>
        <c:manualLayout>
          <c:xMode val="edge"/>
          <c:yMode val="edge"/>
          <c:x val="0.14007858310442101"/>
          <c:y val="3.134279338077389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'domácnost a složení rodiny'!$H$2:$H$13</c:f>
              <c:strCache>
                <c:ptCount val="12"/>
                <c:pt idx="0">
                  <c:v>matka</c:v>
                </c:pt>
                <c:pt idx="1">
                  <c:v>otec</c:v>
                </c:pt>
                <c:pt idx="2">
                  <c:v>bratr/bratři (vlastní i nevlastní)</c:v>
                </c:pt>
                <c:pt idx="3">
                  <c:v>sestra/sestry (vlastní i nevlastní)</c:v>
                </c:pt>
                <c:pt idx="4">
                  <c:v>nevlastní otec</c:v>
                </c:pt>
                <c:pt idx="5">
                  <c:v>babička</c:v>
                </c:pt>
                <c:pt idx="6">
                  <c:v>dědeček</c:v>
                </c:pt>
                <c:pt idx="7">
                  <c:v>jiní lidé než příbuzní</c:v>
                </c:pt>
                <c:pt idx="8">
                  <c:v>jiní příbuzní</c:v>
                </c:pt>
                <c:pt idx="9">
                  <c:v>nevlastní matka</c:v>
                </c:pt>
                <c:pt idx="10">
                  <c:v>nikdo, žiji sám</c:v>
                </c:pt>
                <c:pt idx="11">
                  <c:v>žádná z odpovědí se nehodí </c:v>
                </c:pt>
              </c:strCache>
            </c:strRef>
          </c:cat>
          <c:val>
            <c:numRef>
              <c:f>'domácnost a složení rodiny'!$I$2:$I$13</c:f>
              <c:numCache>
                <c:formatCode>0%</c:formatCode>
                <c:ptCount val="12"/>
                <c:pt idx="0">
                  <c:v>0.90600000000000003</c:v>
                </c:pt>
                <c:pt idx="1">
                  <c:v>0.68</c:v>
                </c:pt>
                <c:pt idx="2">
                  <c:v>0.36399999999999999</c:v>
                </c:pt>
                <c:pt idx="3">
                  <c:v>0.29899999999999999</c:v>
                </c:pt>
                <c:pt idx="4">
                  <c:v>0.14299999999999999</c:v>
                </c:pt>
                <c:pt idx="5">
                  <c:v>0.113</c:v>
                </c:pt>
                <c:pt idx="6">
                  <c:v>5.1999999999999998E-2</c:v>
                </c:pt>
                <c:pt idx="7">
                  <c:v>5.0999999999999997E-2</c:v>
                </c:pt>
                <c:pt idx="8">
                  <c:v>3.2000000000000001E-2</c:v>
                </c:pt>
                <c:pt idx="9">
                  <c:v>2.4E-2</c:v>
                </c:pt>
                <c:pt idx="10">
                  <c:v>8.0000000000000002E-3</c:v>
                </c:pt>
                <c:pt idx="11">
                  <c:v>5.0000000000000001E-3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93-4F87-ACEF-9DA88FECFFD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20985608"/>
        <c:axId val="320986000"/>
      </c:barChart>
      <c:catAx>
        <c:axId val="320985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986000"/>
        <c:crosses val="autoZero"/>
        <c:auto val="1"/>
        <c:lblAlgn val="ctr"/>
        <c:lblOffset val="100"/>
        <c:noMultiLvlLbl val="0"/>
      </c:catAx>
      <c:valAx>
        <c:axId val="320986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985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Žije s vlastní matkou i otcem</a:t>
            </a:r>
          </a:p>
        </c:rich>
      </c:tx>
      <c:layout>
        <c:manualLayout>
          <c:xMode val="edge"/>
          <c:yMode val="edge"/>
          <c:x val="0.133709587772117"/>
          <c:y val="8.81222047244094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'domácnost a složení rodiny'!$K$2:$K$3</c:f>
              <c:strCache>
                <c:ptCount val="2"/>
                <c:pt idx="0">
                  <c:v>Ano</c:v>
                </c:pt>
                <c:pt idx="1">
                  <c:v>Ne</c:v>
                </c:pt>
              </c:strCache>
            </c:strRef>
          </c:cat>
          <c:val>
            <c:numRef>
              <c:f>'domácnost a složení rodiny'!$L$2:$L$3</c:f>
              <c:numCache>
                <c:formatCode>0%</c:formatCode>
                <c:ptCount val="2"/>
                <c:pt idx="0">
                  <c:v>0.64700000000000002</c:v>
                </c:pt>
                <c:pt idx="1">
                  <c:v>0.35299999999999998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93-4F87-ACEF-9DA88FECFFD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20987568"/>
        <c:axId val="320986784"/>
      </c:barChart>
      <c:catAx>
        <c:axId val="320987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986784"/>
        <c:crosses val="autoZero"/>
        <c:auto val="1"/>
        <c:lblAlgn val="ctr"/>
        <c:lblOffset val="100"/>
        <c:noMultiLvlLbl val="0"/>
      </c:catAx>
      <c:valAx>
        <c:axId val="3209867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20987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EBBF32-5C56-D049-AC60-11E8E1230303}" type="datetimeFigureOut">
              <a:rPr lang="cs-CZ" smtClean="0"/>
              <a:t>17.10.2018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Po kliknutí můžete upravovat styly textu v předloze.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3B545-2E7D-6D43-B1B7-822D93011CC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1281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E3B545-2E7D-6D43-B1B7-822D93011CCE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324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cs-CZ" smtClean="0"/>
              <a:t>Přetáhněte obrázek na zástupný symbol nebo klikněte na ikonu pro přidání.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Po kliknutí můžete upravovat styly textu v předloze.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 smtClean="0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cs-CZ" smtClean="0"/>
              <a:t>Po kliknutí můžete upravovat styly textu v předloze.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Po kliknutí můžete upravovat styly textu v předloze.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cs-CZ" smtClean="0"/>
              <a:t>Po kliknutí můžete upravovat styly textu v předloze.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cs-CZ" smtClean="0"/>
              <a:t>Po kliknutí můžete upravovat styly textu v předloze.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Po kliknutí můžete upravovat styly textu v předloze.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Po kliknutí můžete upravovat styly textu v předloze.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Po kliknutí můžete upravovat styly textu v předloze.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Po kliknutí můžete upravovat styly textu v předloze.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Po kliknutí můžete upravovat styly textu v předloze.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Po kliknutí můžete upravovat styly textu v předloze.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cs-CZ" smtClean="0"/>
              <a:t>Po kliknutí můžete upravovat styly textu v předloze.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Po kliknutí můžete upravovat styly textu v předloze.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cs-CZ" smtClean="0"/>
              <a:t>Přetáhněte obrázek na zástupný symbol nebo klikněte na ikonu pro přidání.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Po kliknutí můžete upravovat styly textu v předloze.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Po kliknutí můžete upravovat styly textu v předloze.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10/17/2018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Další vybrané problémové jevy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1. </a:t>
            </a:r>
            <a:r>
              <a:rPr lang="cs-CZ" dirty="0" smtClean="0"/>
              <a:t>Problémové aktivity s rodiči, problematické zkušenosti po požití alkoholu, hraní o peníze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269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5712" y="947250"/>
            <a:ext cx="10571998" cy="970450"/>
          </a:xfrm>
        </p:spPr>
        <p:txBody>
          <a:bodyPr/>
          <a:lstStyle/>
          <a:p>
            <a:r>
              <a:rPr lang="cs-CZ" dirty="0" smtClean="0"/>
              <a:t>Většina studentů žije s vlastní matkou, již méně s vlastním otcem. S vlastní matkou a otcem žijí přes dvě třetiny studentů.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5921415"/>
              </p:ext>
            </p:extLst>
          </p:nvPr>
        </p:nvGraphicFramePr>
        <p:xfrm>
          <a:off x="819150" y="2222500"/>
          <a:ext cx="8658514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2192932"/>
              </p:ext>
            </p:extLst>
          </p:nvPr>
        </p:nvGraphicFramePr>
        <p:xfrm>
          <a:off x="9477664" y="2222500"/>
          <a:ext cx="2159000" cy="158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80631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60 % studentů se někdy stěhovalo.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4852073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4715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0852" y="872490"/>
            <a:ext cx="10571998" cy="970450"/>
          </a:xfrm>
        </p:spPr>
        <p:txBody>
          <a:bodyPr/>
          <a:lstStyle/>
          <a:p>
            <a:r>
              <a:rPr lang="cs-CZ" dirty="0" smtClean="0"/>
              <a:t>13 % studentů se stěhovalo dvakrát a vícekrát a zároveň pochází </a:t>
            </a:r>
            <a:r>
              <a:rPr lang="cs-CZ" smtClean="0"/>
              <a:t>z neúplné rodiny.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818034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880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Nepřímé subjektivní hodnocení vlastního socioekonomického statusu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0031997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595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Objektivizovaný sociální status: </a:t>
            </a:r>
            <a:r>
              <a:rPr lang="cs-CZ" dirty="0"/>
              <a:t>v</a:t>
            </a:r>
            <a:r>
              <a:rPr lang="cs-CZ" dirty="0" smtClean="0"/>
              <a:t>zdělání otce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960214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3280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Sociodemografická situace studentů, průběh studia a prevalence problémových jevů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1. </a:t>
            </a:r>
            <a:r>
              <a:rPr lang="cs-CZ" dirty="0" smtClean="0"/>
              <a:t>Prevalence problémových jevů v závislosti na sociodemografická situaci a průběhu studia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4753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0852" y="489098"/>
            <a:ext cx="10571998" cy="1417637"/>
          </a:xfrm>
        </p:spPr>
        <p:txBody>
          <a:bodyPr/>
          <a:lstStyle/>
          <a:p>
            <a:r>
              <a:rPr lang="cs-CZ" dirty="0" smtClean="0"/>
              <a:t>Neúplnost rodiny má vliv na abúzus marihuany.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7320890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919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17926" y="893755"/>
            <a:ext cx="10571998" cy="970450"/>
          </a:xfrm>
        </p:spPr>
        <p:txBody>
          <a:bodyPr/>
          <a:lstStyle/>
          <a:p>
            <a:r>
              <a:rPr lang="cs-CZ" dirty="0" smtClean="0"/>
              <a:t>Studenti opakující ročník dosahují vyšších skórů v testu CAST a LIE/BET.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997369925"/>
              </p:ext>
            </p:extLst>
          </p:nvPr>
        </p:nvGraphicFramePr>
        <p:xfrm>
          <a:off x="819150" y="2222500"/>
          <a:ext cx="5184775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Zástupný symbol pro obsah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34506940"/>
              </p:ext>
            </p:extLst>
          </p:nvPr>
        </p:nvGraphicFramePr>
        <p:xfrm>
          <a:off x="6188075" y="2222500"/>
          <a:ext cx="5194300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9407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Více se stěhující studenti jsou ohroženi závislostí na alkoholu.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4002518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0029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819150" y="915021"/>
            <a:ext cx="10571998" cy="970450"/>
          </a:xfrm>
        </p:spPr>
        <p:txBody>
          <a:bodyPr/>
          <a:lstStyle/>
          <a:p>
            <a:r>
              <a:rPr lang="cs-CZ" dirty="0" smtClean="0"/>
              <a:t>Ohroženi problémovým hraním jsou studenti, kteří </a:t>
            </a:r>
            <a:r>
              <a:rPr lang="cs-CZ" dirty="0"/>
              <a:t>svůj status hodnotí jako </a:t>
            </a:r>
            <a:r>
              <a:rPr lang="cs-CZ" dirty="0" smtClean="0"/>
              <a:t>významně lepší a horší. </a:t>
            </a:r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7402920"/>
              </p:ext>
            </p:extLst>
          </p:nvPr>
        </p:nvGraphicFramePr>
        <p:xfrm>
          <a:off x="819150" y="2222500"/>
          <a:ext cx="5184775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Zástupný symbol pro obsah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653127"/>
              </p:ext>
            </p:extLst>
          </p:nvPr>
        </p:nvGraphicFramePr>
        <p:xfrm>
          <a:off x="6188075" y="2222500"/>
          <a:ext cx="5194300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5514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0852" y="725539"/>
            <a:ext cx="10571998" cy="970450"/>
          </a:xfrm>
        </p:spPr>
        <p:txBody>
          <a:bodyPr/>
          <a:lstStyle/>
          <a:p>
            <a:r>
              <a:rPr lang="cs-CZ" sz="3200" dirty="0" smtClean="0"/>
              <a:t>Nejčastěji se objevuje vážná hádka. Za problematickou lze považovat relativně vysokou prevalenci sexu bez ochrany a úrazů.</a:t>
            </a:r>
            <a:endParaRPr lang="cs-CZ" sz="3200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139644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537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717926" y="871869"/>
            <a:ext cx="10571998" cy="907275"/>
          </a:xfrm>
        </p:spPr>
        <p:txBody>
          <a:bodyPr/>
          <a:lstStyle/>
          <a:p>
            <a:r>
              <a:rPr lang="cs-CZ" sz="3200" dirty="0" smtClean="0"/>
              <a:t>Závislosti na alkoholu jsou nejvíce ohroženi studenti, kteří hodnotí svoji situaci nejhůře. Abúzus marihuany narůstá ve skupině, která svoji situaci hodnotí lépe.</a:t>
            </a:r>
            <a:endParaRPr lang="cs-CZ" sz="3200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51701140"/>
              </p:ext>
            </p:extLst>
          </p:nvPr>
        </p:nvGraphicFramePr>
        <p:xfrm>
          <a:off x="819150" y="2222500"/>
          <a:ext cx="5184775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Zástupný symbol pro obsah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560292247"/>
              </p:ext>
            </p:extLst>
          </p:nvPr>
        </p:nvGraphicFramePr>
        <p:xfrm>
          <a:off x="6188075" y="2222500"/>
          <a:ext cx="5194300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3071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17926" y="574778"/>
            <a:ext cx="10571998" cy="1254022"/>
          </a:xfrm>
        </p:spPr>
        <p:txBody>
          <a:bodyPr/>
          <a:lstStyle/>
          <a:p>
            <a:r>
              <a:rPr lang="cs-CZ" sz="2800" dirty="0" smtClean="0"/>
              <a:t>Riziko závislostního chování na internetu se objevuje nejvíce u studentů, jejichž otcové mají vysokoškolské nebo základní vzdělání. Problémovým hraním jsou nejvíce ohroženy děti rodičů se základním vzděláním.</a:t>
            </a:r>
            <a:endParaRPr lang="cs-CZ" sz="2800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37734027"/>
              </p:ext>
            </p:extLst>
          </p:nvPr>
        </p:nvGraphicFramePr>
        <p:xfrm>
          <a:off x="819150" y="2222500"/>
          <a:ext cx="5184775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Zástupný symbol pro obsah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87893658"/>
              </p:ext>
            </p:extLst>
          </p:nvPr>
        </p:nvGraphicFramePr>
        <p:xfrm>
          <a:off x="6188075" y="2222500"/>
          <a:ext cx="5194300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6784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Shrnutí:</a:t>
            </a: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Sociodemografické charakteristiky studentů jsou ve vztahu </a:t>
            </a:r>
            <a:r>
              <a:rPr lang="cs-CZ" dirty="0"/>
              <a:t>k</a:t>
            </a:r>
            <a:r>
              <a:rPr lang="cs-CZ" dirty="0" smtClean="0"/>
              <a:t> závislostnímu chování </a:t>
            </a:r>
          </a:p>
          <a:p>
            <a:r>
              <a:rPr lang="cs-CZ" dirty="0" smtClean="0"/>
              <a:t>Vztah sociodemografických charakteristik a různých druhů závislostního chování nabývá různých podob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0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Vybrané problémové jevy v oblastech Ústeckého kraje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198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/>
              <a:t>Závislostním chováním na internetu jsou nejvíce ohroženy studenti v Ústí nad Labem a Děčínsku. Problémovým pitím </a:t>
            </a:r>
            <a:r>
              <a:rPr lang="cs-CZ" sz="2400" dirty="0"/>
              <a:t>alkoholu jsou </a:t>
            </a:r>
            <a:r>
              <a:rPr lang="cs-CZ" sz="2400" dirty="0" smtClean="0"/>
              <a:t>nejvíce ohroženi studenti v pánevní oblasti.</a:t>
            </a:r>
            <a:endParaRPr lang="cs-CZ" sz="2400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81535940"/>
              </p:ext>
            </p:extLst>
          </p:nvPr>
        </p:nvGraphicFramePr>
        <p:xfrm>
          <a:off x="819150" y="2222500"/>
          <a:ext cx="5184775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Zástupný symbol pro obsah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84862927"/>
              </p:ext>
            </p:extLst>
          </p:nvPr>
        </p:nvGraphicFramePr>
        <p:xfrm>
          <a:off x="6188075" y="2222500"/>
          <a:ext cx="5194300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7046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 smtClean="0"/>
              <a:t>Problémovým hraním a abúzem marihuany jsou nejvíce ohroženy studenti v pánevní oblasti.</a:t>
            </a:r>
            <a:endParaRPr lang="cs-CZ" sz="3200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538257371"/>
              </p:ext>
            </p:extLst>
          </p:nvPr>
        </p:nvGraphicFramePr>
        <p:xfrm>
          <a:off x="819150" y="2222500"/>
          <a:ext cx="5184775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Zástupný symbol pro obsah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083491811"/>
              </p:ext>
            </p:extLst>
          </p:nvPr>
        </p:nvGraphicFramePr>
        <p:xfrm>
          <a:off x="6188075" y="2222500"/>
          <a:ext cx="5194300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27592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Hodnocení prevence </a:t>
            </a:r>
            <a:r>
              <a:rPr lang="cs-CZ" dirty="0" smtClean="0"/>
              <a:t>studenty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1</a:t>
            </a:r>
            <a:r>
              <a:rPr lang="cs-CZ" dirty="0" smtClean="0"/>
              <a:t>. Účast na prevenci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15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Preventivních aktivit se podle vlastních slov zúčastnilo 48 % studentů </a:t>
            </a:r>
            <a:endParaRPr lang="cs-CZ" dirty="0"/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7749163"/>
              </p:ext>
            </p:extLst>
          </p:nvPr>
        </p:nvGraphicFramePr>
        <p:xfrm>
          <a:off x="809624" y="2292350"/>
          <a:ext cx="10572374" cy="4275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639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9150" y="931282"/>
            <a:ext cx="10571998" cy="970450"/>
          </a:xfrm>
        </p:spPr>
        <p:txBody>
          <a:bodyPr/>
          <a:lstStyle/>
          <a:p>
            <a:r>
              <a:rPr lang="cs-CZ" dirty="0" smtClean="0"/>
              <a:t>Celková účast na preventivních aktivitách na všech typech je škol relativně podobná.</a:t>
            </a:r>
            <a:endParaRPr lang="cs-CZ" dirty="0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6854337"/>
              </p:ext>
            </p:extLst>
          </p:nvPr>
        </p:nvGraphicFramePr>
        <p:xfrm>
          <a:off x="819150" y="2222500"/>
          <a:ext cx="10553700" cy="4389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79913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Nejvíce se preventivních aktivit účastní studenti v Ústí nad Labem.</a:t>
            </a:r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8366491"/>
              </p:ext>
            </p:extLst>
          </p:nvPr>
        </p:nvGraphicFramePr>
        <p:xfrm>
          <a:off x="819150" y="2222500"/>
          <a:ext cx="10553700" cy="4406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0307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9998" y="871731"/>
            <a:ext cx="10571998" cy="970450"/>
          </a:xfrm>
        </p:spPr>
        <p:txBody>
          <a:bodyPr/>
          <a:lstStyle/>
          <a:p>
            <a:r>
              <a:rPr lang="cs-CZ" dirty="0" smtClean="0"/>
              <a:t>Problémy po požití alkoholu souvisí s většinou popisných a </a:t>
            </a:r>
            <a:r>
              <a:rPr lang="cs-CZ" dirty="0" err="1" smtClean="0"/>
              <a:t>socio</a:t>
            </a:r>
            <a:r>
              <a:rPr lang="cs-CZ" dirty="0" smtClean="0"/>
              <a:t>-demografických charakteristik.</a:t>
            </a:r>
            <a:endParaRPr lang="cs-CZ" dirty="0"/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36082210"/>
              </p:ext>
            </p:extLst>
          </p:nvPr>
        </p:nvGraphicFramePr>
        <p:xfrm>
          <a:off x="809998" y="2972911"/>
          <a:ext cx="10913914" cy="32972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5734"/>
                <a:gridCol w="986818"/>
                <a:gridCol w="986818"/>
                <a:gridCol w="986818"/>
                <a:gridCol w="986818"/>
                <a:gridCol w="986818"/>
                <a:gridCol w="986818"/>
                <a:gridCol w="986818"/>
                <a:gridCol w="986818"/>
                <a:gridCol w="986818"/>
                <a:gridCol w="986818"/>
              </a:tblGrid>
              <a:tr h="1195796">
                <a:tc>
                  <a:txBody>
                    <a:bodyPr/>
                    <a:lstStyle/>
                    <a:p>
                      <a:pPr algn="ctr" fontAlgn="ctr"/>
                      <a:r>
                        <a:rPr lang="sk-SK" sz="1000" u="none" strike="noStrike">
                          <a:effectLst/>
                        </a:rPr>
                        <a:t> </a:t>
                      </a:r>
                      <a:endParaRPr lang="sk-SK" sz="10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u="none" strike="noStrike">
                          <a:effectLst/>
                        </a:rPr>
                        <a:t>Pohlaví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u="none" strike="noStrike">
                          <a:effectLst/>
                        </a:rPr>
                        <a:t>Ročník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u="none" strike="noStrike">
                          <a:effectLst/>
                        </a:rPr>
                        <a:t>Typ školy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u="none" strike="noStrike">
                          <a:effectLst/>
                        </a:rPr>
                        <a:t>Oblasti Ústeckého kraje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u="none" strike="noStrike">
                          <a:effectLst/>
                        </a:rPr>
                        <a:t>Opakování ročníku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u="none" strike="noStrike">
                          <a:effectLst/>
                        </a:rPr>
                        <a:t>Stěhování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u="none" strike="noStrike">
                          <a:effectLst/>
                        </a:rPr>
                        <a:t>Vzdělání otce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u="none" strike="noStrike">
                          <a:effectLst/>
                        </a:rPr>
                        <a:t>Porovnání potřeby peněz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u="none" strike="noStrike">
                          <a:effectLst/>
                        </a:rPr>
                        <a:t>Úplná rodina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900" u="none" strike="noStrike">
                          <a:effectLst/>
                        </a:rPr>
                        <a:t>Vědí vaši rodiče, kde trávíte sobotní večery? 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 anchor="b"/>
                </a:tc>
              </a:tr>
              <a:tr h="294048"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Rvačka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,000*,a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mr-IN" sz="900" u="none" strike="noStrike">
                          <a:effectLst/>
                        </a:rPr>
                        <a:t>,018*,a</a:t>
                      </a:r>
                      <a:endParaRPr lang="mr-IN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s-IS" sz="900" u="none" strike="noStrike">
                          <a:effectLst/>
                        </a:rPr>
                        <a:t>,005*,a</a:t>
                      </a:r>
                      <a:endParaRPr lang="is-I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,007*,a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,022*,a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,001*,a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,000*,a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</a:tr>
              <a:tr h="866462"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Nehoda nebo zranění (úraz)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,009*,a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mr-IN" sz="900" u="none" strike="noStrike">
                          <a:effectLst/>
                        </a:rPr>
                        <a:t>,019*,a</a:t>
                      </a:r>
                      <a:endParaRPr lang="mr-IN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,000*,a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,001*,a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,000*,a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,000*,a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</a:tr>
              <a:tr h="470477"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Nesnáze s policií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,000*,a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,000*,a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,021*,a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,002*,a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,000*,a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mr-IN" sz="900" u="none" strike="noStrike">
                          <a:effectLst/>
                        </a:rPr>
                        <a:t>,010*,a</a:t>
                      </a:r>
                      <a:endParaRPr lang="mr-IN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</a:tr>
              <a:tr h="470477"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Sex bez ochrany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mr-IN" sz="900" u="none" strike="noStrike">
                          <a:effectLst/>
                        </a:rPr>
                        <a:t>,040*,a</a:t>
                      </a:r>
                      <a:endParaRPr lang="mr-IN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,000*,a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mr-IN" sz="900" u="none" strike="noStrike">
                          <a:effectLst/>
                        </a:rPr>
                        <a:t>,043*,a</a:t>
                      </a:r>
                      <a:endParaRPr lang="mr-IN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mr-IN" sz="900" u="none" strike="noStrike">
                          <a:effectLst/>
                        </a:rPr>
                        <a:t>,015*,a</a:t>
                      </a:r>
                      <a:endParaRPr lang="mr-IN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,008*,a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cs-CZ" sz="900" u="none" strike="noStrike">
                          <a:effectLst/>
                        </a:rPr>
                        <a:t>x</a:t>
                      </a:r>
                      <a:endParaRPr lang="cs-CZ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>
                          <a:effectLst/>
                        </a:rPr>
                        <a:t>,007*,a</a:t>
                      </a:r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mr-IN" sz="900" u="none" strike="noStrike">
                          <a:effectLst/>
                        </a:rPr>
                        <a:t>,044*,a</a:t>
                      </a:r>
                      <a:endParaRPr lang="mr-IN" sz="900" b="0" i="0" u="none" strike="noStrike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900" u="none" strike="noStrike" dirty="0">
                          <a:effectLst/>
                        </a:rPr>
                        <a:t>,000*,a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L="12700" marR="12700" marT="1270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467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Studenti se účastní prevence nejvíce v nejnižších ročnících.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23527870"/>
              </p:ext>
            </p:extLst>
          </p:nvPr>
        </p:nvGraphicFramePr>
        <p:xfrm>
          <a:off x="819150" y="2222500"/>
          <a:ext cx="10553700" cy="451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00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Hodnocení prevence samotnými studenty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2. Hodnocení konkrétních programů a jejich zajímavosti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0804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0852" y="638574"/>
            <a:ext cx="10571998" cy="1232756"/>
          </a:xfrm>
        </p:spPr>
        <p:txBody>
          <a:bodyPr>
            <a:noAutofit/>
          </a:bodyPr>
          <a:lstStyle/>
          <a:p>
            <a:pPr algn="just"/>
            <a:r>
              <a:rPr lang="cs-CZ" sz="2800" dirty="0" smtClean="0"/>
              <a:t>Nejvíce se objevovaly programy prevence šikany a užívání dalších návykových látek. Vzhledem </a:t>
            </a:r>
            <a:r>
              <a:rPr lang="cs-CZ" sz="2800" dirty="0"/>
              <a:t>k prevalenci kouření tabáku a nelátkových závislostí se </a:t>
            </a:r>
            <a:r>
              <a:rPr lang="cs-CZ" sz="2800" dirty="0" smtClean="0"/>
              <a:t>objevovali </a:t>
            </a:r>
            <a:r>
              <a:rPr lang="cs-CZ" sz="2800" dirty="0"/>
              <a:t>programy na jejich </a:t>
            </a:r>
            <a:r>
              <a:rPr lang="cs-CZ" sz="2800" dirty="0" smtClean="0"/>
              <a:t>prevenci relativně málo</a:t>
            </a:r>
            <a:r>
              <a:rPr lang="cs-CZ" sz="2800" i="1" dirty="0" smtClean="0"/>
              <a:t>.</a:t>
            </a:r>
            <a:endParaRPr lang="cs-CZ" sz="28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6685823"/>
              </p:ext>
            </p:extLst>
          </p:nvPr>
        </p:nvGraphicFramePr>
        <p:xfrm>
          <a:off x="819150" y="2222499"/>
          <a:ext cx="10553700" cy="4424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1185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83212" y="909350"/>
            <a:ext cx="10571998" cy="970450"/>
          </a:xfrm>
        </p:spPr>
        <p:txBody>
          <a:bodyPr/>
          <a:lstStyle/>
          <a:p>
            <a:r>
              <a:rPr lang="cs-CZ" dirty="0" smtClean="0"/>
              <a:t>Jako nejzajímavější z proběhlých programů hodnotí studenti prevenci sexuálně rizikového chování.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7956187"/>
              </p:ext>
            </p:extLst>
          </p:nvPr>
        </p:nvGraphicFramePr>
        <p:xfrm>
          <a:off x="819150" y="2222500"/>
          <a:ext cx="10553700" cy="4529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674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Hodnocení prevence samotnými studenty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3</a:t>
            </a:r>
            <a:r>
              <a:rPr lang="cs-CZ" dirty="0" smtClean="0"/>
              <a:t>. Hodnocení forem prevence a jejich zajímavosti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46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Beseda byla nejčastější formou programu.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1177045"/>
              </p:ext>
            </p:extLst>
          </p:nvPr>
        </p:nvGraphicFramePr>
        <p:xfrm>
          <a:off x="360485" y="2222500"/>
          <a:ext cx="11012365" cy="43717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735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Nejvíce času zabírali exkurze.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3625382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13115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9150" y="297712"/>
            <a:ext cx="10571998" cy="1488558"/>
          </a:xfrm>
        </p:spPr>
        <p:txBody>
          <a:bodyPr>
            <a:noAutofit/>
          </a:bodyPr>
          <a:lstStyle/>
          <a:p>
            <a:pPr algn="just"/>
            <a:r>
              <a:rPr lang="cs-CZ" sz="3200" dirty="0"/>
              <a:t>Studenti </a:t>
            </a:r>
            <a:r>
              <a:rPr lang="cs-CZ" sz="3200" dirty="0" smtClean="0"/>
              <a:t>hodnotí sérii besed jako nejzajímavější, zatímco exkurze </a:t>
            </a:r>
            <a:r>
              <a:rPr lang="cs-CZ" sz="3200" dirty="0"/>
              <a:t>a informativní přednášky bez </a:t>
            </a:r>
            <a:r>
              <a:rPr lang="cs-CZ" sz="3200" dirty="0" smtClean="0"/>
              <a:t>diskuze hodnotí jako nezajímavé. </a:t>
            </a:r>
            <a:endParaRPr lang="cs-CZ" sz="3200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6377212"/>
              </p:ext>
            </p:extLst>
          </p:nvPr>
        </p:nvGraphicFramePr>
        <p:xfrm>
          <a:off x="290146" y="2074985"/>
          <a:ext cx="11082704" cy="48797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878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Čas věnovaný aktivitám a jejich hodnocení studenty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</a:t>
            </a:r>
            <a:r>
              <a:rPr lang="cs-CZ" dirty="0" smtClean="0"/>
              <a:t>tudenti nehodnotí dobře neinteraktivní </a:t>
            </a:r>
            <a:r>
              <a:rPr lang="cs-CZ" dirty="0"/>
              <a:t>formy </a:t>
            </a:r>
            <a:r>
              <a:rPr lang="cs-CZ" dirty="0" smtClean="0"/>
              <a:t>prevence</a:t>
            </a:r>
            <a:r>
              <a:rPr lang="cs-CZ" dirty="0"/>
              <a:t> </a:t>
            </a:r>
            <a:r>
              <a:rPr lang="cs-CZ" dirty="0" smtClean="0"/>
              <a:t>mimo předání informačních materiálů (diskuze, nácviky atp.).</a:t>
            </a:r>
            <a:endParaRPr lang="cs-CZ" dirty="0"/>
          </a:p>
          <a:p>
            <a:r>
              <a:rPr lang="cs-CZ" dirty="0" smtClean="0"/>
              <a:t>Série </a:t>
            </a:r>
            <a:r>
              <a:rPr lang="cs-CZ" dirty="0"/>
              <a:t>besed, které jsou studenty hodnoceny jako nejzajímavější, jsou na pomyslném předposledním místě v počtu věnovaného </a:t>
            </a:r>
            <a:r>
              <a:rPr lang="cs-CZ" dirty="0" smtClean="0"/>
              <a:t>času.</a:t>
            </a:r>
          </a:p>
          <a:p>
            <a:r>
              <a:rPr lang="cs-CZ" dirty="0" smtClean="0"/>
              <a:t>Obzvláště </a:t>
            </a:r>
            <a:r>
              <a:rPr lang="cs-CZ" dirty="0"/>
              <a:t>patrný je rozdíl mezi časem a zajímavosti exkurzí. Podobně je tomu tak v případě </a:t>
            </a:r>
            <a:r>
              <a:rPr lang="cs-CZ" dirty="0" smtClean="0"/>
              <a:t>zhlédnutí </a:t>
            </a:r>
            <a:r>
              <a:rPr lang="cs-CZ" dirty="0"/>
              <a:t>dokumentu, které je věnováno hodně času, ale pro studenty není nejzajímavější.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78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Hodnocení prevence samotnými studenty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4</a:t>
            </a:r>
            <a:r>
              <a:rPr lang="cs-CZ" dirty="0" smtClean="0"/>
              <a:t>. Celkové hodnocení prevence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965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2400" dirty="0" smtClean="0"/>
              <a:t>Opakovaný nechráněný sex se objevuje více v neúplných rodinách. Nejvyšší prevalence nechráněného sexu je ve třetím ročníku.</a:t>
            </a:r>
            <a:endParaRPr lang="cs-CZ" sz="2400" dirty="0"/>
          </a:p>
        </p:txBody>
      </p:sp>
      <p:graphicFrame>
        <p:nvGraphicFramePr>
          <p:cNvPr id="12" name="Zástupný symbol pro obsah 1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2779558"/>
              </p:ext>
            </p:extLst>
          </p:nvPr>
        </p:nvGraphicFramePr>
        <p:xfrm>
          <a:off x="819150" y="2222500"/>
          <a:ext cx="5184775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Zástupný symbol pro obsah 1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5604514"/>
              </p:ext>
            </p:extLst>
          </p:nvPr>
        </p:nvGraphicFramePr>
        <p:xfrm>
          <a:off x="6188075" y="2222500"/>
          <a:ext cx="5194300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59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1275286"/>
          </a:xfrm>
        </p:spPr>
        <p:txBody>
          <a:bodyPr/>
          <a:lstStyle/>
          <a:p>
            <a:r>
              <a:rPr lang="cs-CZ" sz="2400" dirty="0"/>
              <a:t>Značná část studentů </a:t>
            </a:r>
            <a:r>
              <a:rPr lang="cs-CZ" sz="2400" dirty="0" smtClean="0"/>
              <a:t>rozuměla </a:t>
            </a:r>
            <a:r>
              <a:rPr lang="cs-CZ" sz="2400" dirty="0"/>
              <a:t>tomu, co </a:t>
            </a:r>
            <a:r>
              <a:rPr lang="cs-CZ" sz="2400" dirty="0" smtClean="0"/>
              <a:t>je jim sdělováno. Více než polovina studentů </a:t>
            </a:r>
            <a:r>
              <a:rPr lang="cs-CZ" sz="2400" dirty="0"/>
              <a:t>se už nechce podobných akcí </a:t>
            </a:r>
            <a:r>
              <a:rPr lang="cs-CZ" sz="2400" dirty="0" smtClean="0"/>
              <a:t>zúčastnit, přičemž </a:t>
            </a:r>
            <a:r>
              <a:rPr lang="cs-CZ" sz="2400" dirty="0"/>
              <a:t>m</a:t>
            </a:r>
            <a:r>
              <a:rPr lang="cs-CZ" sz="2400" dirty="0" smtClean="0"/>
              <a:t>íra </a:t>
            </a:r>
            <a:r>
              <a:rPr lang="cs-CZ" sz="2400" dirty="0"/>
              <a:t>nových informací a forma prevence je </a:t>
            </a:r>
            <a:r>
              <a:rPr lang="cs-CZ" sz="2400" dirty="0" smtClean="0"/>
              <a:t>hodnocena negativně. </a:t>
            </a:r>
            <a:endParaRPr lang="cs-CZ" sz="2400" dirty="0"/>
          </a:p>
        </p:txBody>
      </p:sp>
      <p:graphicFrame>
        <p:nvGraphicFramePr>
          <p:cNvPr id="8" name="Zástupný symbol pro obsah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6157910"/>
              </p:ext>
            </p:extLst>
          </p:nvPr>
        </p:nvGraphicFramePr>
        <p:xfrm>
          <a:off x="536331" y="2222500"/>
          <a:ext cx="10972800" cy="452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371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Hodnocení prevence samotnými studenty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6</a:t>
            </a:r>
            <a:r>
              <a:rPr lang="cs-CZ" dirty="0" smtClean="0"/>
              <a:t>. Shrnutí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448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Shrnutí: Prevence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Preventivních </a:t>
            </a:r>
            <a:r>
              <a:rPr lang="cs-CZ" dirty="0"/>
              <a:t>aktivit se </a:t>
            </a:r>
            <a:r>
              <a:rPr lang="cs-CZ" dirty="0" smtClean="0"/>
              <a:t>v minulém školním roce zúčastnilo </a:t>
            </a:r>
            <a:r>
              <a:rPr lang="cs-CZ" dirty="0"/>
              <a:t>48 % </a:t>
            </a:r>
            <a:r>
              <a:rPr lang="cs-CZ" dirty="0" smtClean="0"/>
              <a:t>studentů. Nejvíce se jí účastnili studenti v Ústeckém kraji a v nižších ročnících. Prevalence problémových jevů narůstá ve vyšších ročnících, a proto by bylo vhodné ji směřovat i do těchto ročníků.</a:t>
            </a:r>
          </a:p>
          <a:p>
            <a:r>
              <a:rPr lang="cs-CZ" dirty="0" smtClean="0"/>
              <a:t>Podávané informace jsou srozumitelné, </a:t>
            </a:r>
            <a:r>
              <a:rPr lang="cs-CZ" dirty="0"/>
              <a:t>ale nejsou </a:t>
            </a:r>
            <a:r>
              <a:rPr lang="cs-CZ" dirty="0" smtClean="0"/>
              <a:t>nové</a:t>
            </a:r>
            <a:r>
              <a:rPr lang="cs-CZ" dirty="0"/>
              <a:t>. </a:t>
            </a:r>
            <a:endParaRPr lang="cs-CZ" dirty="0" smtClean="0"/>
          </a:p>
          <a:p>
            <a:r>
              <a:rPr lang="cs-CZ" dirty="0" smtClean="0"/>
              <a:t>Forma prevence je hodnocena negativně. Exkurzím je věnováno hodně času, i když pro studenty nejsou jako zajímavé. </a:t>
            </a:r>
            <a:r>
              <a:rPr lang="cs-CZ" dirty="0"/>
              <a:t>Série besed, které jsou studenty hodnoceny jako nejzajímavější, jsou na pomyslném předposledním místě v počtu věnovaného času.</a:t>
            </a:r>
          </a:p>
          <a:p>
            <a:r>
              <a:rPr lang="cs-CZ" dirty="0" smtClean="0"/>
              <a:t>Metodologická otázka: Jaké </a:t>
            </a:r>
            <a:r>
              <a:rPr lang="cs-CZ" dirty="0"/>
              <a:t>aspekty preventivních programů je vhodné hodnotit retrospektivním </a:t>
            </a:r>
            <a:r>
              <a:rPr lang="cs-CZ" dirty="0" smtClean="0"/>
              <a:t>dotazováním studentů?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84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0852" y="911808"/>
            <a:ext cx="10571998" cy="970450"/>
          </a:xfrm>
        </p:spPr>
        <p:txBody>
          <a:bodyPr/>
          <a:lstStyle/>
          <a:p>
            <a:r>
              <a:rPr lang="cs-CZ" dirty="0" smtClean="0"/>
              <a:t>Studenti </a:t>
            </a:r>
            <a:r>
              <a:rPr lang="cs-CZ" dirty="0"/>
              <a:t>s rodiči </a:t>
            </a:r>
            <a:r>
              <a:rPr lang="cs-CZ" dirty="0" smtClean="0"/>
              <a:t>nejčastěji pijí alkohol a kouří tabák. O peníze hrají s rodiči častěji, než s nimi kouří marihuanu.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278515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969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 peníze hrálo celkem 16 % procent dětí. Značná část z nich hrála s rodiči.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7045619"/>
              </p:ext>
            </p:extLst>
          </p:nvPr>
        </p:nvGraphicFramePr>
        <p:xfrm>
          <a:off x="819150" y="2222500"/>
          <a:ext cx="10553700" cy="3636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274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S </a:t>
            </a:r>
            <a:r>
              <a:rPr lang="cs-CZ" dirty="0"/>
              <a:t>rodiči o peníze někdy </a:t>
            </a:r>
            <a:r>
              <a:rPr lang="cs-CZ" dirty="0" smtClean="0"/>
              <a:t>v minulém roce hrálo 9 % studentů.</a:t>
            </a:r>
          </a:p>
          <a:p>
            <a:r>
              <a:rPr lang="cs-CZ" dirty="0" smtClean="0"/>
              <a:t>Takřka pětina studentů měla v minulém roce po požití alkoholu úraz.</a:t>
            </a:r>
          </a:p>
          <a:p>
            <a:r>
              <a:rPr lang="cs-CZ" dirty="0" smtClean="0"/>
              <a:t>Takřka čtvrtina studentů měla v minulém roce sex bez ochrany po požití alkoholu. Nejvíce z nich ho mělo ve třetím ročníku.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5564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Sociodemografická situace studentů, průběh studia a prevalence problémových jevů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1. </a:t>
            </a:r>
            <a:r>
              <a:rPr lang="cs-CZ" dirty="0" smtClean="0"/>
              <a:t>Sociodemografická situace studentů a průběh studia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0409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02076" y="489718"/>
            <a:ext cx="10571998" cy="970450"/>
          </a:xfrm>
        </p:spPr>
        <p:txBody>
          <a:bodyPr/>
          <a:lstStyle/>
          <a:p>
            <a:r>
              <a:rPr lang="cs-CZ" dirty="0" smtClean="0"/>
              <a:t>Ročník opakovalo necelých 14 % studentů.</a:t>
            </a:r>
            <a:endParaRPr lang="cs-CZ" dirty="0"/>
          </a:p>
        </p:txBody>
      </p:sp>
      <p:graphicFrame>
        <p:nvGraphicFramePr>
          <p:cNvPr id="11" name="Zástupný symbol pro obsah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85596578"/>
              </p:ext>
            </p:extLst>
          </p:nvPr>
        </p:nvGraphicFramePr>
        <p:xfrm>
          <a:off x="819150" y="2222500"/>
          <a:ext cx="5184775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5" name="Zástupný symbol pro obsah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27396105"/>
              </p:ext>
            </p:extLst>
          </p:nvPr>
        </p:nvGraphicFramePr>
        <p:xfrm>
          <a:off x="6188075" y="2222500"/>
          <a:ext cx="5194300" cy="3638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1544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áty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Citáty</Template>
  <TotalTime>2132</TotalTime>
  <Words>1363</Words>
  <Application>Microsoft Office PowerPoint</Application>
  <PresentationFormat>Širokoúhlá obrazovka</PresentationFormat>
  <Paragraphs>222</Paragraphs>
  <Slides>42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42</vt:i4>
      </vt:variant>
    </vt:vector>
  </HeadingPairs>
  <TitlesOfParts>
    <vt:vector size="47" baseType="lpstr">
      <vt:lpstr>Arial</vt:lpstr>
      <vt:lpstr>Calibri</vt:lpstr>
      <vt:lpstr>Century Gothic</vt:lpstr>
      <vt:lpstr>Wingdings 2</vt:lpstr>
      <vt:lpstr>Citáty</vt:lpstr>
      <vt:lpstr>Další vybrané problémové jevy</vt:lpstr>
      <vt:lpstr>Nejčastěji se objevuje vážná hádka. Za problematickou lze považovat relativně vysokou prevalenci sexu bez ochrany a úrazů.</vt:lpstr>
      <vt:lpstr>Problémy po požití alkoholu souvisí s většinou popisných a socio-demografických charakteristik.</vt:lpstr>
      <vt:lpstr>Opakovaný nechráněný sex se objevuje více v neúplných rodinách. Nejvyšší prevalence nechráněného sexu je ve třetím ročníku.</vt:lpstr>
      <vt:lpstr>Studenti s rodiči nejčastěji pijí alkohol a kouří tabák. O peníze hrají s rodiči častěji, než s nimi kouří marihuanu.</vt:lpstr>
      <vt:lpstr>O peníze hrálo celkem 16 % procent dětí. Značná část z nich hrála s rodiči.</vt:lpstr>
      <vt:lpstr>Shrnutí</vt:lpstr>
      <vt:lpstr>Sociodemografická situace studentů, průběh studia a prevalence problémových jevů</vt:lpstr>
      <vt:lpstr>Ročník opakovalo necelých 14 % studentů.</vt:lpstr>
      <vt:lpstr>Většina studentů žije s vlastní matkou, již méně s vlastním otcem. S vlastní matkou a otcem žijí přes dvě třetiny studentů.</vt:lpstr>
      <vt:lpstr>60 % studentů se někdy stěhovalo.</vt:lpstr>
      <vt:lpstr>13 % studentů se stěhovalo dvakrát a vícekrát a zároveň pochází z neúplné rodiny.</vt:lpstr>
      <vt:lpstr>Nepřímé subjektivní hodnocení vlastního socioekonomického statusu</vt:lpstr>
      <vt:lpstr>Objektivizovaný sociální status: vzdělání otce</vt:lpstr>
      <vt:lpstr>Sociodemografická situace studentů, průběh studia a prevalence problémových jevů</vt:lpstr>
      <vt:lpstr>Neúplnost rodiny má vliv na abúzus marihuany.</vt:lpstr>
      <vt:lpstr>Studenti opakující ročník dosahují vyšších skórů v testu CAST a LIE/BET.</vt:lpstr>
      <vt:lpstr>Více se stěhující studenti jsou ohroženi závislostí na alkoholu.</vt:lpstr>
      <vt:lpstr>Ohroženi problémovým hraním jsou studenti, kteří svůj status hodnotí jako významně lepší a horší. </vt:lpstr>
      <vt:lpstr>Závislosti na alkoholu jsou nejvíce ohroženi studenti, kteří hodnotí svoji situaci nejhůře. Abúzus marihuany narůstá ve skupině, která svoji situaci hodnotí lépe.</vt:lpstr>
      <vt:lpstr>Riziko závislostního chování na internetu se objevuje nejvíce u studentů, jejichž otcové mají vysokoškolské nebo základní vzdělání. Problémovým hraním jsou nejvíce ohroženy děti rodičů se základním vzděláním.</vt:lpstr>
      <vt:lpstr>Shrnutí:</vt:lpstr>
      <vt:lpstr>Vybrané problémové jevy v oblastech Ústeckého kraje</vt:lpstr>
      <vt:lpstr>Závislostním chováním na internetu jsou nejvíce ohroženy studenti v Ústí nad Labem a Děčínsku. Problémovým pitím alkoholu jsou nejvíce ohroženi studenti v pánevní oblasti.</vt:lpstr>
      <vt:lpstr>Problémovým hraním a abúzem marihuany jsou nejvíce ohroženy studenti v pánevní oblasti.</vt:lpstr>
      <vt:lpstr>Hodnocení prevence studenty</vt:lpstr>
      <vt:lpstr>Preventivních aktivit se podle vlastních slov zúčastnilo 48 % studentů </vt:lpstr>
      <vt:lpstr>Celková účast na preventivních aktivitách na všech typech je škol relativně podobná.</vt:lpstr>
      <vt:lpstr>Nejvíce se preventivních aktivit účastní studenti v Ústí nad Labem.</vt:lpstr>
      <vt:lpstr>Studenti se účastní prevence nejvíce v nejnižších ročnících.</vt:lpstr>
      <vt:lpstr>Hodnocení prevence samotnými studenty</vt:lpstr>
      <vt:lpstr>Nejvíce se objevovaly programy prevence šikany a užívání dalších návykových látek. Vzhledem k prevalenci kouření tabáku a nelátkových závislostí se objevovali programy na jejich prevenci relativně málo.</vt:lpstr>
      <vt:lpstr>Jako nejzajímavější z proběhlých programů hodnotí studenti prevenci sexuálně rizikového chování.</vt:lpstr>
      <vt:lpstr>Hodnocení prevence samotnými studenty</vt:lpstr>
      <vt:lpstr>Beseda byla nejčastější formou programu.</vt:lpstr>
      <vt:lpstr>Nejvíce času zabírali exkurze.</vt:lpstr>
      <vt:lpstr>Studenti hodnotí sérii besed jako nejzajímavější, zatímco exkurze a informativní přednášky bez diskuze hodnotí jako nezajímavé. </vt:lpstr>
      <vt:lpstr>Čas věnovaný aktivitám a jejich hodnocení studenty</vt:lpstr>
      <vt:lpstr>Hodnocení prevence samotnými studenty</vt:lpstr>
      <vt:lpstr>Značná část studentů rozuměla tomu, co je jim sdělováno. Více než polovina studentů se už nechce podobných akcí zúčastnit, přičemž míra nových informací a forma prevence je hodnocena negativně. </vt:lpstr>
      <vt:lpstr>Hodnocení prevence samotnými studenty</vt:lpstr>
      <vt:lpstr>Shrnutí: Prevence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Petruželka, Benjamin</dc:creator>
  <cp:lastModifiedBy>Kalinová Eva</cp:lastModifiedBy>
  <cp:revision>75</cp:revision>
  <dcterms:created xsi:type="dcterms:W3CDTF">2017-12-16T16:37:40Z</dcterms:created>
  <dcterms:modified xsi:type="dcterms:W3CDTF">2018-10-17T14:07:21Z</dcterms:modified>
</cp:coreProperties>
</file>