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emf" ContentType="image/x-emf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Default Extension="docx" ContentType="application/vnd.openxmlformats-officedocument.wordprocessingml.document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Default Extension="bin" ContentType="application/vnd.openxmlformats-officedocument.oleObject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8" r:id="rId1"/>
  </p:sldMasterIdLst>
  <p:notesMasterIdLst>
    <p:notesMasterId r:id="rId21"/>
  </p:notesMasterIdLst>
  <p:sldIdLst>
    <p:sldId id="259" r:id="rId2"/>
    <p:sldId id="308" r:id="rId3"/>
    <p:sldId id="309" r:id="rId4"/>
    <p:sldId id="310" r:id="rId5"/>
    <p:sldId id="329" r:id="rId6"/>
    <p:sldId id="330" r:id="rId7"/>
    <p:sldId id="331" r:id="rId8"/>
    <p:sldId id="345" r:id="rId9"/>
    <p:sldId id="346" r:id="rId10"/>
    <p:sldId id="332" r:id="rId11"/>
    <p:sldId id="333" r:id="rId12"/>
    <p:sldId id="344" r:id="rId13"/>
    <p:sldId id="338" r:id="rId14"/>
    <p:sldId id="340" r:id="rId15"/>
    <p:sldId id="341" r:id="rId16"/>
    <p:sldId id="342" r:id="rId17"/>
    <p:sldId id="343" r:id="rId18"/>
    <p:sldId id="339" r:id="rId19"/>
    <p:sldId id="347" r:id="rId20"/>
  </p:sldIdLst>
  <p:sldSz cx="9144000" cy="6858000" type="screen4x3"/>
  <p:notesSz cx="6858000" cy="9144000"/>
  <p:defaultTextStyle>
    <a:defPPr>
      <a:defRPr lang="cs-CZ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308"/>
    <a:srgbClr val="EAAB00"/>
    <a:srgbClr val="002776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2" autoAdjust="0"/>
    <p:restoredTop sz="94417" autoAdjust="0"/>
  </p:normalViewPr>
  <p:slideViewPr>
    <p:cSldViewPr>
      <p:cViewPr varScale="1">
        <p:scale>
          <a:sx n="76" d="100"/>
          <a:sy n="76" d="100"/>
        </p:scale>
        <p:origin x="-342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2.vml.rels><?xml version="1.0" encoding="UTF-8" standalone="yes"?>
<Relationships xmlns="http://schemas.openxmlformats.org/package/2006/relationships"><Relationship Id="rId8" Type="http://schemas.openxmlformats.org/officeDocument/2006/relationships/image" Target="../media/image10.wmf"/><Relationship Id="rId3" Type="http://schemas.openxmlformats.org/officeDocument/2006/relationships/image" Target="../media/image5.wmf"/><Relationship Id="rId7" Type="http://schemas.openxmlformats.org/officeDocument/2006/relationships/image" Target="../media/image9.wmf"/><Relationship Id="rId2" Type="http://schemas.openxmlformats.org/officeDocument/2006/relationships/image" Target="../media/image4.wmf"/><Relationship Id="rId1" Type="http://schemas.openxmlformats.org/officeDocument/2006/relationships/image" Target="../media/image3.wmf"/><Relationship Id="rId6" Type="http://schemas.openxmlformats.org/officeDocument/2006/relationships/image" Target="../media/image8.wmf"/><Relationship Id="rId5" Type="http://schemas.openxmlformats.org/officeDocument/2006/relationships/image" Target="../media/image7.wmf"/><Relationship Id="rId10" Type="http://schemas.openxmlformats.org/officeDocument/2006/relationships/image" Target="../media/image12.wmf"/><Relationship Id="rId4" Type="http://schemas.openxmlformats.org/officeDocument/2006/relationships/image" Target="../media/image6.wmf"/><Relationship Id="rId9" Type="http://schemas.openxmlformats.org/officeDocument/2006/relationships/image" Target="../media/image11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Calibri" pitchFamily="34" charset="0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3481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itchFamily="34" charset="0"/>
              </a:defRPr>
            </a:lvl1pPr>
          </a:lstStyle>
          <a:p>
            <a:pPr>
              <a:defRPr/>
            </a:pPr>
            <a:fld id="{1065BE8E-84F7-49E7-BE23-FC09127A7E0F}" type="datetimeFigureOut">
              <a:rPr lang="cs-CZ"/>
              <a:pPr>
                <a:defRPr/>
              </a:pPr>
              <a:t>3.2.2011</a:t>
            </a:fld>
            <a:endParaRPr lang="cs-CZ"/>
          </a:p>
        </p:txBody>
      </p:sp>
      <p:sp>
        <p:nvSpPr>
          <p:cNvPr id="1536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482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noProof="0" smtClean="0"/>
              <a:t>Klepnutím lze upravit styly předlohy textu.</a:t>
            </a:r>
          </a:p>
          <a:p>
            <a:pPr lvl="1"/>
            <a:r>
              <a:rPr lang="cs-CZ" noProof="0" smtClean="0"/>
              <a:t>Druhá úroveň</a:t>
            </a:r>
          </a:p>
          <a:p>
            <a:pPr lvl="2"/>
            <a:r>
              <a:rPr lang="cs-CZ" noProof="0" smtClean="0"/>
              <a:t>Třetí úroveň</a:t>
            </a:r>
          </a:p>
          <a:p>
            <a:pPr lvl="3"/>
            <a:r>
              <a:rPr lang="cs-CZ" noProof="0" smtClean="0"/>
              <a:t>Čtvrtá úroveň</a:t>
            </a:r>
          </a:p>
          <a:p>
            <a:pPr lvl="4"/>
            <a:r>
              <a:rPr lang="cs-CZ" noProof="0" smtClean="0"/>
              <a:t>Pátá úroveň</a:t>
            </a:r>
          </a:p>
        </p:txBody>
      </p:sp>
      <p:sp>
        <p:nvSpPr>
          <p:cNvPr id="3482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Calibri" pitchFamily="34" charset="0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3482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itchFamily="34" charset="0"/>
              </a:defRPr>
            </a:lvl1pPr>
          </a:lstStyle>
          <a:p>
            <a:pPr>
              <a:defRPr/>
            </a:pPr>
            <a:fld id="{610F17C6-3970-4BE6-B7A6-27B7B3885EC4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68000" y="1080000"/>
            <a:ext cx="6804000" cy="1260000"/>
          </a:xfrm>
        </p:spPr>
        <p:txBody>
          <a:bodyPr/>
          <a:lstStyle>
            <a:lvl1pPr>
              <a:defRPr sz="4000"/>
            </a:lvl1pPr>
          </a:lstStyle>
          <a:p>
            <a:r>
              <a:rPr lang="cs-CZ" smtClean="0"/>
              <a:t>Klepnutím lze upravit styl předlohy nadpisů.</a:t>
            </a:r>
            <a:endParaRPr lang="cs-CZ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68000" y="2700000"/>
            <a:ext cx="6768000" cy="792000"/>
          </a:xfrm>
        </p:spPr>
        <p:txBody>
          <a:bodyPr/>
          <a:lstStyle>
            <a:lvl1pPr marL="0" indent="0" algn="l">
              <a:buNone/>
              <a:defRPr sz="2400"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cs-CZ" smtClean="0"/>
              <a:t>Klepnutím lze upravit styl předlohy podnadpisů.</a:t>
            </a:r>
            <a:endParaRPr lang="cs-CZ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8CC024-D2D8-4625-9159-47D3174A01EE}" type="slidenum">
              <a:rPr lang="cs-CZ"/>
              <a:pPr>
                <a:defRPr/>
              </a:pPr>
              <a:t>‹#›</a:t>
            </a:fld>
            <a:endParaRPr lang="cs-CZ" dirty="0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951663" y="738188"/>
            <a:ext cx="1746250" cy="4764087"/>
          </a:xfrm>
        </p:spPr>
        <p:txBody>
          <a:bodyPr vert="eaVert"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709738" y="738188"/>
            <a:ext cx="5089525" cy="4764087"/>
          </a:xfrm>
        </p:spPr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4546E3-A862-48ED-85AA-749EA760347A}" type="slidenum">
              <a:rPr lang="cs-CZ"/>
              <a:pPr>
                <a:defRPr/>
              </a:pPr>
              <a:t>‹#›</a:t>
            </a:fld>
            <a:endParaRPr lang="cs-CZ" dirty="0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cs-CZ" smtClean="0"/>
              <a:t>Klepnutím lze upravit styl předlohy podnadpisů.</a:t>
            </a:r>
            <a:endParaRPr lang="cs-CZ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D4C24E-4148-4779-AFB3-31FA0A3CBEFE}" type="slidenum">
              <a:rPr lang="cs-CZ"/>
              <a:pPr>
                <a:defRPr/>
              </a:pPr>
              <a:t>‹#›</a:t>
            </a:fld>
            <a:endParaRPr lang="cs-CZ" dirty="0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Nadpis, 1 velký a 2 malé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079500" y="720725"/>
            <a:ext cx="7561263" cy="574675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1079500" y="1439863"/>
            <a:ext cx="3703638" cy="4319587"/>
          </a:xfrm>
        </p:spPr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quarter" idx="2"/>
          </p:nvPr>
        </p:nvSpPr>
        <p:spPr>
          <a:xfrm>
            <a:off x="4935538" y="1439863"/>
            <a:ext cx="3705225" cy="2082800"/>
          </a:xfrm>
        </p:spPr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obsah 4"/>
          <p:cNvSpPr>
            <a:spLocks noGrp="1"/>
          </p:cNvSpPr>
          <p:nvPr>
            <p:ph sz="quarter" idx="3"/>
          </p:nvPr>
        </p:nvSpPr>
        <p:spPr>
          <a:xfrm>
            <a:off x="4935538" y="3675063"/>
            <a:ext cx="3705225" cy="2084387"/>
          </a:xfrm>
        </p:spPr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09F24B-9A22-4746-A94F-AF61E0B65720}" type="slidenum">
              <a:rPr lang="cs-CZ"/>
              <a:pPr>
                <a:defRPr/>
              </a:pPr>
              <a:t>‹#›</a:t>
            </a:fld>
            <a:endParaRPr lang="cs-CZ" dirty="0"/>
          </a:p>
        </p:txBody>
      </p:sp>
      <p:sp>
        <p:nvSpPr>
          <p:cNvPr id="7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9658DD-2AC1-4F93-B094-4ACDBE58C3A2}" type="slidenum">
              <a:rPr lang="cs-CZ"/>
              <a:pPr>
                <a:defRPr/>
              </a:pPr>
              <a:t>‹#›</a:t>
            </a:fld>
            <a:endParaRPr lang="cs-CZ" dirty="0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41D7F8-16FD-4371-A710-44D4140E7AB7}" type="slidenum">
              <a:rPr lang="cs-CZ"/>
              <a:pPr>
                <a:defRPr/>
              </a:pPr>
              <a:t>‹#›</a:t>
            </a:fld>
            <a:endParaRPr lang="cs-CZ" dirty="0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80000" y="1440000"/>
            <a:ext cx="3600000" cy="39100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40000" y="1440000"/>
            <a:ext cx="3600000" cy="39100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3ACEBF-C8BF-477F-8BC3-42F266ECAC08}" type="slidenum">
              <a:rPr lang="cs-CZ"/>
              <a:pPr>
                <a:defRPr/>
              </a:pPr>
              <a:t>‹#›</a:t>
            </a:fld>
            <a:endParaRPr lang="cs-CZ" dirty="0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0000" y="720000"/>
            <a:ext cx="7560000" cy="576000"/>
          </a:xfrm>
        </p:spPr>
        <p:txBody>
          <a:bodyPr/>
          <a:lstStyle>
            <a:lvl1pPr>
              <a:defRPr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80000" y="1440000"/>
            <a:ext cx="3600000" cy="57600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80000" y="2160000"/>
            <a:ext cx="3600000" cy="37440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40000" y="1440000"/>
            <a:ext cx="3600000" cy="57600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40000" y="2160000"/>
            <a:ext cx="3600000" cy="37440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29C10D-54A3-428F-8214-558E0214B061}" type="slidenum">
              <a:rPr lang="cs-CZ"/>
              <a:pPr>
                <a:defRPr/>
              </a:pPr>
              <a:t>‹#›</a:t>
            </a:fld>
            <a:endParaRPr lang="cs-CZ" dirty="0"/>
          </a:p>
        </p:txBody>
      </p:sp>
      <p:sp>
        <p:nvSpPr>
          <p:cNvPr id="8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3D64B9-F260-4206-97AA-79FF5D9E5103}" type="slidenum">
              <a:rPr lang="cs-CZ"/>
              <a:pPr>
                <a:defRPr/>
              </a:pPr>
              <a:t>‹#›</a:t>
            </a:fld>
            <a:endParaRPr lang="cs-CZ" dirty="0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4168BF-CF87-44B7-806B-880EC6C3B6FE}" type="slidenum">
              <a:rPr lang="cs-CZ"/>
              <a:pPr>
                <a:defRPr/>
              </a:pPr>
              <a:t>‹#›</a:t>
            </a:fld>
            <a:endParaRPr lang="cs-CZ" dirty="0"/>
          </a:p>
        </p:txBody>
      </p:sp>
      <p:sp>
        <p:nvSpPr>
          <p:cNvPr id="3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193892-68AC-42F2-AB0A-FB42BF87DE1B}" type="slidenum">
              <a:rPr lang="cs-CZ"/>
              <a:pPr>
                <a:defRPr/>
              </a:pPr>
              <a:t>‹#›</a:t>
            </a:fld>
            <a:endParaRPr lang="cs-CZ" dirty="0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cs-CZ" noProof="0" smtClean="0"/>
              <a:t>Klepnutím na ikonu přidáte obrázek.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AE08FD-9FAB-406B-BB47-48FB9D34F669}" type="slidenum">
              <a:rPr lang="cs-CZ"/>
              <a:pPr>
                <a:defRPr/>
              </a:pPr>
              <a:t>‹#›</a:t>
            </a:fld>
            <a:endParaRPr lang="cs-CZ" dirty="0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6" descr="PWP02v3.png"/>
          <p:cNvPicPr>
            <a:picLocks noChangeAspect="1"/>
          </p:cNvPicPr>
          <p:nvPr/>
        </p:nvPicPr>
        <p:blipFill>
          <a:blip r:embed="rId15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7" name="Title Placeholder 1"/>
          <p:cNvSpPr>
            <a:spLocks noGrp="1"/>
          </p:cNvSpPr>
          <p:nvPr>
            <p:ph type="title"/>
          </p:nvPr>
        </p:nvSpPr>
        <p:spPr bwMode="auto">
          <a:xfrm>
            <a:off x="1079500" y="720725"/>
            <a:ext cx="7561263" cy="574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smtClean="0"/>
              <a:t>Nadpis kapitoly</a:t>
            </a:r>
          </a:p>
        </p:txBody>
      </p:sp>
      <p:sp>
        <p:nvSpPr>
          <p:cNvPr id="1028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1079500" y="1439863"/>
            <a:ext cx="7561263" cy="4319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smtClean="0"/>
              <a:t>Text s odrážkou 1 úroveň</a:t>
            </a:r>
            <a:endParaRPr lang="en-US" smtClean="0"/>
          </a:p>
          <a:p>
            <a:pPr lvl="1"/>
            <a:r>
              <a:rPr lang="cs-CZ" smtClean="0"/>
              <a:t>Text s odrážkou 2 úroveň</a:t>
            </a:r>
            <a:endParaRPr lang="en-US" smtClean="0"/>
          </a:p>
          <a:p>
            <a:pPr lvl="2"/>
            <a:r>
              <a:rPr lang="cs-CZ" smtClean="0"/>
              <a:t>Text s odrážkou 3 úroveň</a:t>
            </a:r>
            <a:endParaRPr lang="en-US" smtClean="0"/>
          </a:p>
          <a:p>
            <a:pPr lvl="3"/>
            <a:r>
              <a:rPr lang="cs-CZ" smtClean="0"/>
              <a:t>Text s odrážkou 4 úroveň</a:t>
            </a:r>
            <a:endParaRPr lang="en-US" smtClean="0"/>
          </a:p>
          <a:p>
            <a:pPr lvl="4"/>
            <a:r>
              <a:rPr lang="cs-CZ" smtClean="0"/>
              <a:t>Text s odrážkou 5 úroveň</a:t>
            </a: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27125" y="6376988"/>
            <a:ext cx="427038" cy="365125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400">
                <a:solidFill>
                  <a:srgbClr val="002776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4958FD25-D843-450D-9408-4E01FF44D150}" type="slidenum">
              <a:rPr lang="cs-CZ"/>
              <a:pPr>
                <a:defRPr/>
              </a:pPr>
              <a:t>‹#›</a:t>
            </a:fld>
            <a:endParaRPr lang="cs-CZ" dirty="0"/>
          </a:p>
        </p:txBody>
      </p:sp>
      <p:sp>
        <p:nvSpPr>
          <p:cNvPr id="22536" name="Rectangle 8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303463" y="6381750"/>
            <a:ext cx="4176712" cy="331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700"/>
            </a:lvl1pPr>
          </a:lstStyle>
          <a:p>
            <a:pPr>
              <a:defRPr/>
            </a:pPr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2" r:id="rId1"/>
    <p:sldLayoutId id="2147483681" r:id="rId2"/>
    <p:sldLayoutId id="2147483680" r:id="rId3"/>
    <p:sldLayoutId id="2147483679" r:id="rId4"/>
    <p:sldLayoutId id="2147483678" r:id="rId5"/>
    <p:sldLayoutId id="2147483677" r:id="rId6"/>
    <p:sldLayoutId id="2147483676" r:id="rId7"/>
    <p:sldLayoutId id="2147483675" r:id="rId8"/>
    <p:sldLayoutId id="2147483674" r:id="rId9"/>
    <p:sldLayoutId id="2147483673" r:id="rId10"/>
    <p:sldLayoutId id="2147483672" r:id="rId11"/>
    <p:sldLayoutId id="2147483671" r:id="rId12"/>
    <p:sldLayoutId id="2147483670" r:id="rId13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200">
          <a:solidFill>
            <a:srgbClr val="EAAB00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200">
          <a:solidFill>
            <a:srgbClr val="EAAB00"/>
          </a:solidFill>
          <a:latin typeface="Arial" charset="0"/>
          <a:cs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200">
          <a:solidFill>
            <a:srgbClr val="EAAB00"/>
          </a:solidFill>
          <a:latin typeface="Arial" charset="0"/>
          <a:cs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200">
          <a:solidFill>
            <a:srgbClr val="EAAB00"/>
          </a:solidFill>
          <a:latin typeface="Arial" charset="0"/>
          <a:cs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200">
          <a:solidFill>
            <a:srgbClr val="EAAB00"/>
          </a:solidFill>
          <a:latin typeface="Arial" charset="0"/>
          <a:cs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200">
          <a:solidFill>
            <a:srgbClr val="EAAB00"/>
          </a:solidFill>
          <a:latin typeface="Arial" charset="0"/>
          <a:cs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200">
          <a:solidFill>
            <a:srgbClr val="EAAB00"/>
          </a:solidFill>
          <a:latin typeface="Arial" charset="0"/>
          <a:cs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200">
          <a:solidFill>
            <a:srgbClr val="EAAB00"/>
          </a:solidFill>
          <a:latin typeface="Arial" charset="0"/>
          <a:cs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200">
          <a:solidFill>
            <a:srgbClr val="EAAB00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lnSpc>
          <a:spcPts val="3400"/>
        </a:lnSpc>
        <a:spcBef>
          <a:spcPct val="20000"/>
        </a:spcBef>
        <a:spcAft>
          <a:spcPct val="0"/>
        </a:spcAft>
        <a:buClr>
          <a:srgbClr val="EAAB00"/>
        </a:buClr>
        <a:buFont typeface="Arial" charset="0"/>
        <a:buChar char="•"/>
        <a:defRPr sz="3200">
          <a:solidFill>
            <a:srgbClr val="002776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lnSpc>
          <a:spcPts val="3400"/>
        </a:lnSpc>
        <a:spcBef>
          <a:spcPct val="20000"/>
        </a:spcBef>
        <a:spcAft>
          <a:spcPct val="0"/>
        </a:spcAft>
        <a:buClr>
          <a:srgbClr val="EAAB00"/>
        </a:buClr>
        <a:buFont typeface="Arial" charset="0"/>
        <a:buChar char="•"/>
        <a:defRPr sz="2800">
          <a:solidFill>
            <a:srgbClr val="002776"/>
          </a:solidFill>
          <a:latin typeface="+mn-lt"/>
          <a:cs typeface="+mn-cs"/>
        </a:defRPr>
      </a:lvl2pPr>
      <a:lvl3pPr marL="1143000" indent="-228600" algn="l" rtl="0" eaLnBrk="0" fontAlgn="base" hangingPunct="0">
        <a:lnSpc>
          <a:spcPts val="3400"/>
        </a:lnSpc>
        <a:spcBef>
          <a:spcPct val="20000"/>
        </a:spcBef>
        <a:spcAft>
          <a:spcPct val="0"/>
        </a:spcAft>
        <a:buClr>
          <a:srgbClr val="EAAB00"/>
        </a:buClr>
        <a:buChar char="•"/>
        <a:defRPr sz="2400">
          <a:solidFill>
            <a:srgbClr val="002776"/>
          </a:solidFill>
          <a:latin typeface="+mn-lt"/>
          <a:cs typeface="+mn-cs"/>
        </a:defRPr>
      </a:lvl3pPr>
      <a:lvl4pPr marL="1600200" indent="-228600" algn="l" rtl="0" eaLnBrk="0" fontAlgn="base" hangingPunct="0">
        <a:lnSpc>
          <a:spcPts val="3400"/>
        </a:lnSpc>
        <a:spcBef>
          <a:spcPct val="20000"/>
        </a:spcBef>
        <a:spcAft>
          <a:spcPct val="0"/>
        </a:spcAft>
        <a:buClr>
          <a:srgbClr val="EAAB00"/>
        </a:buClr>
        <a:buChar char="•"/>
        <a:defRPr sz="2000">
          <a:solidFill>
            <a:srgbClr val="002776"/>
          </a:solidFill>
          <a:latin typeface="+mn-lt"/>
          <a:cs typeface="+mn-cs"/>
        </a:defRPr>
      </a:lvl4pPr>
      <a:lvl5pPr marL="2057400" indent="-228600" algn="l" rtl="0" eaLnBrk="0" fontAlgn="base" hangingPunct="0">
        <a:lnSpc>
          <a:spcPts val="3400"/>
        </a:lnSpc>
        <a:spcBef>
          <a:spcPct val="20000"/>
        </a:spcBef>
        <a:spcAft>
          <a:spcPct val="0"/>
        </a:spcAft>
        <a:buClr>
          <a:srgbClr val="EAAB00"/>
        </a:buClr>
        <a:buChar char="•"/>
        <a:defRPr>
          <a:solidFill>
            <a:srgbClr val="002776"/>
          </a:solidFill>
          <a:latin typeface="+mn-lt"/>
          <a:cs typeface="+mn-cs"/>
        </a:defRPr>
      </a:lvl5pPr>
      <a:lvl6pPr marL="2514600" indent="-228600" algn="l" rtl="0" eaLnBrk="1" fontAlgn="base" hangingPunct="1">
        <a:lnSpc>
          <a:spcPts val="3400"/>
        </a:lnSpc>
        <a:spcBef>
          <a:spcPct val="20000"/>
        </a:spcBef>
        <a:spcAft>
          <a:spcPct val="0"/>
        </a:spcAft>
        <a:buClr>
          <a:srgbClr val="EAAB00"/>
        </a:buClr>
        <a:buChar char="•"/>
        <a:defRPr>
          <a:solidFill>
            <a:srgbClr val="002776"/>
          </a:solidFill>
          <a:latin typeface="+mn-lt"/>
          <a:cs typeface="+mn-cs"/>
        </a:defRPr>
      </a:lvl6pPr>
      <a:lvl7pPr marL="2971800" indent="-228600" algn="l" rtl="0" eaLnBrk="1" fontAlgn="base" hangingPunct="1">
        <a:lnSpc>
          <a:spcPts val="3400"/>
        </a:lnSpc>
        <a:spcBef>
          <a:spcPct val="20000"/>
        </a:spcBef>
        <a:spcAft>
          <a:spcPct val="0"/>
        </a:spcAft>
        <a:buClr>
          <a:srgbClr val="EAAB00"/>
        </a:buClr>
        <a:buChar char="•"/>
        <a:defRPr>
          <a:solidFill>
            <a:srgbClr val="002776"/>
          </a:solidFill>
          <a:latin typeface="+mn-lt"/>
          <a:cs typeface="+mn-cs"/>
        </a:defRPr>
      </a:lvl7pPr>
      <a:lvl8pPr marL="3429000" indent="-228600" algn="l" rtl="0" eaLnBrk="1" fontAlgn="base" hangingPunct="1">
        <a:lnSpc>
          <a:spcPts val="3400"/>
        </a:lnSpc>
        <a:spcBef>
          <a:spcPct val="20000"/>
        </a:spcBef>
        <a:spcAft>
          <a:spcPct val="0"/>
        </a:spcAft>
        <a:buClr>
          <a:srgbClr val="EAAB00"/>
        </a:buClr>
        <a:buChar char="•"/>
        <a:defRPr>
          <a:solidFill>
            <a:srgbClr val="002776"/>
          </a:solidFill>
          <a:latin typeface="+mn-lt"/>
          <a:cs typeface="+mn-cs"/>
        </a:defRPr>
      </a:lvl8pPr>
      <a:lvl9pPr marL="3886200" indent="-228600" algn="l" rtl="0" eaLnBrk="1" fontAlgn="base" hangingPunct="1">
        <a:lnSpc>
          <a:spcPts val="3400"/>
        </a:lnSpc>
        <a:spcBef>
          <a:spcPct val="20000"/>
        </a:spcBef>
        <a:spcAft>
          <a:spcPct val="0"/>
        </a:spcAft>
        <a:buClr>
          <a:srgbClr val="EAAB00"/>
        </a:buClr>
        <a:buChar char="•"/>
        <a:defRPr>
          <a:solidFill>
            <a:srgbClr val="002776"/>
          </a:solidFill>
          <a:latin typeface="+mn-lt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package" Target="../embeddings/Dokument_aplikace_Microsoft_Office_Word44.docx"/><Relationship Id="rId3" Type="http://schemas.openxmlformats.org/officeDocument/2006/relationships/package" Target="../embeddings/Dokument_aplikace_Microsoft_Office_Word11.docx"/><Relationship Id="rId7" Type="http://schemas.openxmlformats.org/officeDocument/2006/relationships/package" Target="../embeddings/Dokument_aplikace_Microsoft_Office_Word33.docx"/><Relationship Id="rId12" Type="http://schemas.openxmlformats.org/officeDocument/2006/relationships/package" Target="../embeddings/Dokument_aplikace_Microsoft_Office_Word77.doc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3.bin"/><Relationship Id="rId11" Type="http://schemas.openxmlformats.org/officeDocument/2006/relationships/oleObject" Target="../embeddings/oleObject4.bin"/><Relationship Id="rId5" Type="http://schemas.openxmlformats.org/officeDocument/2006/relationships/oleObject" Target="../embeddings/oleObject2.bin"/><Relationship Id="rId10" Type="http://schemas.openxmlformats.org/officeDocument/2006/relationships/package" Target="../embeddings/Dokument_aplikace_Microsoft_Office_Word66.docx"/><Relationship Id="rId4" Type="http://schemas.openxmlformats.org/officeDocument/2006/relationships/package" Target="../embeddings/Dokument_aplikace_Microsoft_Office_Word22.docx"/><Relationship Id="rId9" Type="http://schemas.openxmlformats.org/officeDocument/2006/relationships/package" Target="../embeddings/Dokument_aplikace_Microsoft_Office_Word55.docx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Title 3"/>
          <p:cNvSpPr>
            <a:spLocks noGrp="1"/>
          </p:cNvSpPr>
          <p:nvPr>
            <p:ph type="title"/>
          </p:nvPr>
        </p:nvSpPr>
        <p:spPr>
          <a:xfrm>
            <a:off x="971550" y="1916113"/>
            <a:ext cx="7561263" cy="574675"/>
          </a:xfrm>
        </p:spPr>
        <p:txBody>
          <a:bodyPr/>
          <a:lstStyle/>
          <a:p>
            <a:pPr algn="ctr" eaLnBrk="1" hangingPunct="1"/>
            <a:r>
              <a:rPr lang="cs-CZ" sz="3600" b="1" smtClean="0">
                <a:solidFill>
                  <a:srgbClr val="002060"/>
                </a:solidFill>
              </a:rPr>
              <a:t>OPTIMALIZACE POBOČKOVÉ SÍTĚ</a:t>
            </a:r>
            <a:endParaRPr lang="cs-CZ" sz="3600" smtClean="0">
              <a:solidFill>
                <a:srgbClr val="002060"/>
              </a:solidFill>
            </a:endParaRPr>
          </a:p>
        </p:txBody>
      </p:sp>
      <p:sp>
        <p:nvSpPr>
          <p:cNvPr id="16386" name="Rectangle 6"/>
          <p:cNvSpPr>
            <a:spLocks noGrp="1"/>
          </p:cNvSpPr>
          <p:nvPr>
            <p:ph type="body" idx="4294967295"/>
          </p:nvPr>
        </p:nvSpPr>
        <p:spPr>
          <a:xfrm>
            <a:off x="179388" y="4005263"/>
            <a:ext cx="4105275" cy="1439862"/>
          </a:xfrm>
        </p:spPr>
        <p:txBody>
          <a:bodyPr/>
          <a:lstStyle/>
          <a:p>
            <a:pPr eaLnBrk="1" hangingPunct="1">
              <a:lnSpc>
                <a:spcPct val="150000"/>
              </a:lnSpc>
              <a:buFont typeface="Arial" charset="0"/>
              <a:buNone/>
            </a:pPr>
            <a:endParaRPr lang="cs-CZ" sz="1400" smtClean="0"/>
          </a:p>
          <a:p>
            <a:pPr eaLnBrk="1" hangingPunct="1">
              <a:lnSpc>
                <a:spcPct val="150000"/>
              </a:lnSpc>
              <a:buFont typeface="Arial" charset="0"/>
              <a:buNone/>
            </a:pPr>
            <a:r>
              <a:rPr lang="cs-CZ" sz="1400" smtClean="0"/>
              <a:t>DIVIZE POŠTOVNÍ PROVOZ A LOGISTIKA</a:t>
            </a:r>
          </a:p>
          <a:p>
            <a:pPr eaLnBrk="1" hangingPunct="1">
              <a:lnSpc>
                <a:spcPct val="150000"/>
              </a:lnSpc>
              <a:buFont typeface="Arial" charset="0"/>
              <a:buNone/>
            </a:pPr>
            <a:r>
              <a:rPr lang="cs-CZ" sz="1400" smtClean="0"/>
              <a:t>SEKCE ROZVOJ A PROVOZ SÍTĚ</a:t>
            </a:r>
          </a:p>
          <a:p>
            <a:pPr eaLnBrk="1" hangingPunct="1">
              <a:lnSpc>
                <a:spcPct val="150000"/>
              </a:lnSpc>
              <a:buFont typeface="Arial" charset="0"/>
              <a:buNone/>
            </a:pPr>
            <a:r>
              <a:rPr lang="cs-CZ" sz="1400" smtClean="0"/>
              <a:t>ODBOR ARCHITEKTURA POBOČKOVÉ SÍTĚ</a:t>
            </a:r>
          </a:p>
          <a:p>
            <a:pPr eaLnBrk="1" hangingPunct="1">
              <a:lnSpc>
                <a:spcPct val="150000"/>
              </a:lnSpc>
              <a:buFont typeface="Arial" charset="0"/>
              <a:buNone/>
            </a:pPr>
            <a:endParaRPr lang="cs-CZ" sz="1400" smtClean="0"/>
          </a:p>
        </p:txBody>
      </p:sp>
      <p:sp>
        <p:nvSpPr>
          <p:cNvPr id="16387" name="TextBox 5"/>
          <p:cNvSpPr txBox="1">
            <a:spLocks noChangeArrowheads="1"/>
          </p:cNvSpPr>
          <p:nvPr/>
        </p:nvSpPr>
        <p:spPr bwMode="auto">
          <a:xfrm>
            <a:off x="179388" y="6308725"/>
            <a:ext cx="1808162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rIns="0">
            <a:spAutoFit/>
          </a:bodyPr>
          <a:lstStyle/>
          <a:p>
            <a:r>
              <a:rPr lang="cs-CZ" sz="1400"/>
              <a:t>Praha, listopad 2010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392" name="Rectangle 2"/>
          <p:cNvSpPr>
            <a:spLocks noGrp="1"/>
          </p:cNvSpPr>
          <p:nvPr>
            <p:ph type="title"/>
          </p:nvPr>
        </p:nvSpPr>
        <p:spPr>
          <a:xfrm>
            <a:off x="468313" y="404813"/>
            <a:ext cx="7561262" cy="574675"/>
          </a:xfrm>
        </p:spPr>
        <p:txBody>
          <a:bodyPr/>
          <a:lstStyle/>
          <a:p>
            <a:pPr eaLnBrk="1" hangingPunct="1"/>
            <a:r>
              <a:rPr lang="cs-CZ" sz="2800" b="1" smtClean="0">
                <a:solidFill>
                  <a:schemeClr val="tx1"/>
                </a:solidFill>
              </a:rPr>
              <a:t>Technologie</a:t>
            </a:r>
          </a:p>
        </p:txBody>
      </p:sp>
      <p:sp>
        <p:nvSpPr>
          <p:cNvPr id="144393" name="Rectangle 3"/>
          <p:cNvSpPr>
            <a:spLocks noGrp="1"/>
          </p:cNvSpPr>
          <p:nvPr>
            <p:ph type="body" idx="1"/>
          </p:nvPr>
        </p:nvSpPr>
        <p:spPr>
          <a:xfrm>
            <a:off x="1042988" y="1412875"/>
            <a:ext cx="7561262" cy="4319588"/>
          </a:xfrm>
        </p:spPr>
        <p:txBody>
          <a:bodyPr/>
          <a:lstStyle/>
          <a:p>
            <a:pPr eaLnBrk="1" hangingPunct="1"/>
            <a:r>
              <a:rPr lang="cs-CZ" sz="2400" smtClean="0"/>
              <a:t>Technologická příručka</a:t>
            </a:r>
          </a:p>
          <a:p>
            <a:pPr lvl="1" eaLnBrk="1" hangingPunct="1"/>
            <a:r>
              <a:rPr lang="cs-CZ" sz="2000" smtClean="0"/>
              <a:t>Pro jednotlivé typy agentur jsou zpracovány technologické příručky, k dispozici technologická část příručky pro VM II.</a:t>
            </a:r>
          </a:p>
          <a:p>
            <a:pPr eaLnBrk="1" hangingPunct="1"/>
            <a:endParaRPr lang="cs-CZ" sz="2400" smtClean="0"/>
          </a:p>
          <a:p>
            <a:pPr eaLnBrk="1" hangingPunct="1"/>
            <a:endParaRPr lang="cs-CZ" sz="2400" smtClean="0"/>
          </a:p>
          <a:p>
            <a:pPr eaLnBrk="1" hangingPunct="1"/>
            <a:r>
              <a:rPr lang="cs-CZ" sz="2400" smtClean="0"/>
              <a:t>Výpočetní technika</a:t>
            </a:r>
          </a:p>
          <a:p>
            <a:pPr lvl="1" eaLnBrk="1" hangingPunct="1"/>
            <a:r>
              <a:rPr lang="cs-CZ" sz="2000" smtClean="0"/>
              <a:t>Výpočetní technikou jsou vybaveny agentury Partner, Výdejní místa fungují bez použití výpočetní techniky</a:t>
            </a:r>
          </a:p>
          <a:p>
            <a:pPr eaLnBrk="1" hangingPunct="1"/>
            <a:endParaRPr lang="cs-CZ" sz="2400" smtClean="0"/>
          </a:p>
        </p:txBody>
      </p:sp>
      <p:sp>
        <p:nvSpPr>
          <p:cNvPr id="10" name="Zástupný symbol pro číslo snímku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3C92BA1-1401-4A0B-A56E-3E208972E46C}" type="slidenum">
              <a:rPr lang="cs-CZ" smtClean="0"/>
              <a:pPr>
                <a:defRPr/>
              </a:pPr>
              <a:t>10</a:t>
            </a:fld>
            <a:endParaRPr lang="cs-CZ" dirty="0"/>
          </a:p>
        </p:txBody>
      </p:sp>
      <p:graphicFrame>
        <p:nvGraphicFramePr>
          <p:cNvPr id="144391" name="Object 7"/>
          <p:cNvGraphicFramePr>
            <a:graphicFrameLocks noChangeAspect="1"/>
          </p:cNvGraphicFramePr>
          <p:nvPr/>
        </p:nvGraphicFramePr>
        <p:xfrm>
          <a:off x="4284663" y="2852738"/>
          <a:ext cx="1377950" cy="1077912"/>
        </p:xfrm>
        <a:graphic>
          <a:graphicData uri="http://schemas.openxmlformats.org/presentationml/2006/ole">
            <p:oleObj spid="_x0000_s144391" name="Acrobat Document" showAsIcon="1" r:id="rId3" imgW="914400" imgH="714240" progId="AcroExch.Document.7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149" name="Rectangle 2"/>
          <p:cNvSpPr>
            <a:spLocks noGrp="1"/>
          </p:cNvSpPr>
          <p:nvPr>
            <p:ph type="title"/>
          </p:nvPr>
        </p:nvSpPr>
        <p:spPr>
          <a:xfrm>
            <a:off x="468313" y="404813"/>
            <a:ext cx="7561262" cy="574675"/>
          </a:xfrm>
        </p:spPr>
        <p:txBody>
          <a:bodyPr/>
          <a:lstStyle/>
          <a:p>
            <a:pPr eaLnBrk="1" hangingPunct="1"/>
            <a:r>
              <a:rPr lang="cs-CZ" sz="2800" b="1" smtClean="0">
                <a:solidFill>
                  <a:schemeClr val="tx1"/>
                </a:solidFill>
              </a:rPr>
              <a:t>Pojištění</a:t>
            </a:r>
          </a:p>
        </p:txBody>
      </p:sp>
      <p:sp>
        <p:nvSpPr>
          <p:cNvPr id="134150" name="Rectangle 3"/>
          <p:cNvSpPr>
            <a:spLocks noGrp="1"/>
          </p:cNvSpPr>
          <p:nvPr>
            <p:ph type="body" idx="1"/>
          </p:nvPr>
        </p:nvSpPr>
        <p:spPr>
          <a:xfrm>
            <a:off x="1042988" y="908050"/>
            <a:ext cx="7561262" cy="4968875"/>
          </a:xfrm>
        </p:spPr>
        <p:txBody>
          <a:bodyPr/>
          <a:lstStyle/>
          <a:p>
            <a:pPr eaLnBrk="1" hangingPunct="1">
              <a:lnSpc>
                <a:spcPct val="125000"/>
              </a:lnSpc>
            </a:pPr>
            <a:r>
              <a:rPr lang="cs-CZ" sz="2000" smtClean="0"/>
              <a:t>Zástupce je smluvně vázán před zahájením činnosti uzavřít:</a:t>
            </a:r>
          </a:p>
          <a:p>
            <a:pPr lvl="1" eaLnBrk="1" hangingPunct="1">
              <a:lnSpc>
                <a:spcPct val="100000"/>
              </a:lnSpc>
            </a:pPr>
            <a:r>
              <a:rPr lang="cs-CZ" sz="1600" smtClean="0"/>
              <a:t>Pojištění odpovědnosti za škody způsobené jinak než na zdraví, usmrcením, poškozením, zničením nebo pohřešováním věci</a:t>
            </a:r>
          </a:p>
          <a:p>
            <a:pPr lvl="1" eaLnBrk="1" hangingPunct="1">
              <a:lnSpc>
                <a:spcPct val="100000"/>
              </a:lnSpc>
            </a:pPr>
            <a:r>
              <a:rPr lang="cs-CZ" sz="1600" smtClean="0"/>
              <a:t>Pojištění odpovědnosti za škodu na věcech užívaných pojištěným</a:t>
            </a:r>
          </a:p>
          <a:p>
            <a:pPr lvl="1" eaLnBrk="1" hangingPunct="1">
              <a:lnSpc>
                <a:spcPct val="100000"/>
              </a:lnSpc>
            </a:pPr>
            <a:r>
              <a:rPr lang="cs-CZ" sz="1600" smtClean="0"/>
              <a:t>Pojištění odpovědnosti za škodu na věcech převzatých, jež mají být předmětem jeho závazku</a:t>
            </a:r>
          </a:p>
          <a:p>
            <a:pPr eaLnBrk="1" hangingPunct="1">
              <a:lnSpc>
                <a:spcPct val="125000"/>
              </a:lnSpc>
            </a:pPr>
            <a:r>
              <a:rPr lang="cs-CZ" sz="2000" smtClean="0"/>
              <a:t>Pojištění v základním rozsahu se sjednává s limitem plnění 3.000.000 Kč se spoluúčastí pojištěného 2.500 Kč</a:t>
            </a:r>
          </a:p>
          <a:p>
            <a:pPr eaLnBrk="1" hangingPunct="1">
              <a:lnSpc>
                <a:spcPct val="125000"/>
              </a:lnSpc>
            </a:pPr>
            <a:r>
              <a:rPr lang="cs-CZ" sz="2000" smtClean="0"/>
              <a:t>Sublimity plnění v rozsahu jednotlivých doložek jsou pro Partnery 200.000 Kč a pro Výdejní místa 100.000 Kč </a:t>
            </a:r>
          </a:p>
          <a:p>
            <a:pPr eaLnBrk="1" hangingPunct="1">
              <a:lnSpc>
                <a:spcPct val="125000"/>
              </a:lnSpc>
            </a:pPr>
            <a:r>
              <a:rPr lang="cs-CZ" sz="2000" smtClean="0"/>
              <a:t>K dispozici náhledy smluv o pojištění pro VM:</a:t>
            </a:r>
          </a:p>
        </p:txBody>
      </p:sp>
      <p:graphicFrame>
        <p:nvGraphicFramePr>
          <p:cNvPr id="134148" name="Object 4"/>
          <p:cNvGraphicFramePr>
            <a:graphicFrameLocks noChangeAspect="1"/>
          </p:cNvGraphicFramePr>
          <p:nvPr/>
        </p:nvGraphicFramePr>
        <p:xfrm>
          <a:off x="6372225" y="4437063"/>
          <a:ext cx="1439863" cy="1125537"/>
        </p:xfrm>
        <a:graphic>
          <a:graphicData uri="http://schemas.openxmlformats.org/presentationml/2006/ole">
            <p:oleObj spid="_x0000_s134148" name="Balíček" showAsIcon="1" r:id="rId3" imgW="914400" imgH="714240" progId="Package">
              <p:embed/>
            </p:oleObj>
          </a:graphicData>
        </a:graphic>
      </p:graphicFrame>
      <p:sp>
        <p:nvSpPr>
          <p:cNvPr id="5" name="Zástupný symbol pro číslo snímku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8FACA93-2AC1-4706-8596-E76F48CF5245}" type="slidenum">
              <a:rPr lang="cs-CZ" smtClean="0"/>
              <a:pPr>
                <a:defRPr/>
              </a:pPr>
              <a:t>11</a:t>
            </a:fld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457" name="Nadpis 1"/>
          <p:cNvSpPr>
            <a:spLocks noGrp="1"/>
          </p:cNvSpPr>
          <p:nvPr>
            <p:ph type="title"/>
          </p:nvPr>
        </p:nvSpPr>
        <p:spPr>
          <a:xfrm>
            <a:off x="468313" y="404813"/>
            <a:ext cx="7561262" cy="574675"/>
          </a:xfrm>
        </p:spPr>
        <p:txBody>
          <a:bodyPr/>
          <a:lstStyle/>
          <a:p>
            <a:pPr eaLnBrk="1" hangingPunct="1"/>
            <a:r>
              <a:rPr lang="cs-CZ" sz="2800" b="1" smtClean="0">
                <a:solidFill>
                  <a:schemeClr val="tx1"/>
                </a:solidFill>
              </a:rPr>
              <a:t>Vizualizace</a:t>
            </a:r>
          </a:p>
        </p:txBody>
      </p:sp>
      <p:sp>
        <p:nvSpPr>
          <p:cNvPr id="147458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cs-CZ" sz="2400" smtClean="0"/>
              <a:t>Jednotné označení poboček</a:t>
            </a:r>
          </a:p>
          <a:p>
            <a:pPr eaLnBrk="1" hangingPunct="1"/>
            <a:endParaRPr lang="cs-CZ" sz="2400" smtClean="0"/>
          </a:p>
          <a:p>
            <a:pPr eaLnBrk="1" hangingPunct="1"/>
            <a:endParaRPr lang="cs-CZ" sz="2400" smtClean="0"/>
          </a:p>
          <a:p>
            <a:pPr eaLnBrk="1" hangingPunct="1"/>
            <a:endParaRPr lang="cs-CZ" sz="2400" smtClean="0"/>
          </a:p>
          <a:p>
            <a:pPr eaLnBrk="1" hangingPunct="1"/>
            <a:r>
              <a:rPr lang="cs-CZ" sz="2400" smtClean="0"/>
              <a:t>Zajištění jednotného vizuálního stylu interiéru zapůjčením vybavení provozovny je určeno pro agentury Partner</a:t>
            </a:r>
          </a:p>
          <a:p>
            <a:pPr eaLnBrk="1" hangingPunct="1"/>
            <a:r>
              <a:rPr lang="cs-CZ" sz="2400" smtClean="0"/>
              <a:t>Výdejní místa mají pouze jednotná externí označení provozovny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06FA348-ACA6-4C1B-9A33-D81C10833DA9}" type="slidenum">
              <a:rPr lang="cs-CZ" smtClean="0"/>
              <a:pPr>
                <a:defRPr/>
              </a:pPr>
              <a:t>12</a:t>
            </a:fld>
            <a:endParaRPr lang="cs-CZ" dirty="0"/>
          </a:p>
        </p:txBody>
      </p:sp>
      <p:pic>
        <p:nvPicPr>
          <p:cNvPr id="147460" name="Picture 2"/>
          <p:cNvPicPr>
            <a:picLocks noChangeAspect="1" noChangeArrowheads="1"/>
          </p:cNvPicPr>
          <p:nvPr/>
        </p:nvPicPr>
        <p:blipFill>
          <a:blip r:embed="rId2"/>
          <a:srcRect l="4156" t="26045" r="2075" b="17278"/>
          <a:stretch>
            <a:fillRect/>
          </a:stretch>
        </p:blipFill>
        <p:spPr bwMode="auto">
          <a:xfrm>
            <a:off x="4859338" y="2349500"/>
            <a:ext cx="1906587" cy="719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7461" name="Picture 4"/>
          <p:cNvPicPr>
            <a:picLocks noChangeAspect="1" noChangeArrowheads="1"/>
          </p:cNvPicPr>
          <p:nvPr/>
        </p:nvPicPr>
        <p:blipFill>
          <a:blip r:embed="rId3"/>
          <a:srcRect l="13533" t="11041" r="11452" b="2274"/>
          <a:stretch>
            <a:fillRect/>
          </a:stretch>
        </p:blipFill>
        <p:spPr bwMode="auto">
          <a:xfrm>
            <a:off x="1944688" y="1989138"/>
            <a:ext cx="1906587" cy="1377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481" name="Nadpis 1"/>
          <p:cNvSpPr>
            <a:spLocks noGrp="1"/>
          </p:cNvSpPr>
          <p:nvPr>
            <p:ph type="title"/>
          </p:nvPr>
        </p:nvSpPr>
        <p:spPr>
          <a:xfrm>
            <a:off x="468313" y="404813"/>
            <a:ext cx="7561262" cy="574675"/>
          </a:xfrm>
        </p:spPr>
        <p:txBody>
          <a:bodyPr/>
          <a:lstStyle/>
          <a:p>
            <a:pPr eaLnBrk="1" hangingPunct="1"/>
            <a:r>
              <a:rPr lang="cs-CZ" sz="2800" b="1" smtClean="0">
                <a:solidFill>
                  <a:schemeClr val="tx1"/>
                </a:solidFill>
              </a:rPr>
              <a:t>Mobiliář a vybavení </a:t>
            </a:r>
          </a:p>
        </p:txBody>
      </p:sp>
      <p:sp>
        <p:nvSpPr>
          <p:cNvPr id="148482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cs-CZ" sz="2800" smtClean="0"/>
              <a:t>Výdejní místa</a:t>
            </a:r>
          </a:p>
          <a:p>
            <a:pPr lvl="1" eaLnBrk="1" hangingPunct="1"/>
            <a:r>
              <a:rPr lang="cs-CZ" sz="2400" smtClean="0"/>
              <a:t>Výpočetní technika</a:t>
            </a:r>
          </a:p>
          <a:p>
            <a:pPr lvl="2" eaLnBrk="1" hangingPunct="1">
              <a:lnSpc>
                <a:spcPct val="100000"/>
              </a:lnSpc>
            </a:pPr>
            <a:r>
              <a:rPr lang="cs-CZ" sz="2000" smtClean="0"/>
              <a:t>Bez použití výpočetní techniky</a:t>
            </a:r>
          </a:p>
          <a:p>
            <a:pPr lvl="1" eaLnBrk="1" hangingPunct="1"/>
            <a:r>
              <a:rPr lang="cs-CZ" sz="2400" smtClean="0"/>
              <a:t>Bezpečnostní vybavení</a:t>
            </a:r>
          </a:p>
          <a:p>
            <a:pPr lvl="2" eaLnBrk="1" hangingPunct="1"/>
            <a:r>
              <a:rPr lang="cs-CZ" sz="2000" smtClean="0"/>
              <a:t>Časový trezorek</a:t>
            </a:r>
          </a:p>
          <a:p>
            <a:pPr lvl="1" eaLnBrk="1" hangingPunct="1"/>
            <a:r>
              <a:rPr lang="cs-CZ" sz="2400" smtClean="0"/>
              <a:t>Mobiliář</a:t>
            </a:r>
          </a:p>
          <a:p>
            <a:pPr lvl="2" eaLnBrk="1" hangingPunct="1">
              <a:lnSpc>
                <a:spcPct val="100000"/>
              </a:lnSpc>
            </a:pPr>
            <a:r>
              <a:rPr lang="cs-CZ" sz="2000" smtClean="0"/>
              <a:t>Orientační značení externí</a:t>
            </a:r>
          </a:p>
          <a:p>
            <a:pPr lvl="1" eaLnBrk="1" hangingPunct="1">
              <a:lnSpc>
                <a:spcPct val="100000"/>
              </a:lnSpc>
            </a:pPr>
            <a:r>
              <a:rPr lang="cs-CZ" sz="2400" smtClean="0"/>
              <a:t>Mobilní tel. a ostatní pomůcky (váhy, UV lampa)</a:t>
            </a:r>
          </a:p>
          <a:p>
            <a:pPr lvl="3" eaLnBrk="1" hangingPunct="1">
              <a:lnSpc>
                <a:spcPct val="100000"/>
              </a:lnSpc>
            </a:pPr>
            <a:endParaRPr lang="cs-CZ" sz="1600" smtClean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D42848D-497A-4B75-96AB-97A22B4CD7E5}" type="slidenum">
              <a:rPr lang="cs-CZ" smtClean="0"/>
              <a:pPr>
                <a:defRPr/>
              </a:pPr>
              <a:t>13</a:t>
            </a:fld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505" name="Nadpis 1"/>
          <p:cNvSpPr>
            <a:spLocks noGrp="1"/>
          </p:cNvSpPr>
          <p:nvPr>
            <p:ph type="title"/>
          </p:nvPr>
        </p:nvSpPr>
        <p:spPr>
          <a:xfrm>
            <a:off x="468313" y="404813"/>
            <a:ext cx="7561262" cy="574675"/>
          </a:xfrm>
        </p:spPr>
        <p:txBody>
          <a:bodyPr/>
          <a:lstStyle/>
          <a:p>
            <a:pPr eaLnBrk="1" hangingPunct="1"/>
            <a:r>
              <a:rPr lang="cs-CZ" sz="2800" b="1" smtClean="0">
                <a:solidFill>
                  <a:schemeClr val="tx1"/>
                </a:solidFill>
              </a:rPr>
              <a:t>Mobiliář a vybavení </a:t>
            </a:r>
          </a:p>
        </p:txBody>
      </p:sp>
      <p:sp>
        <p:nvSpPr>
          <p:cNvPr id="149506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cs-CZ" sz="2800" smtClean="0"/>
              <a:t>Partner I.</a:t>
            </a:r>
          </a:p>
          <a:p>
            <a:pPr lvl="1" eaLnBrk="1" hangingPunct="1"/>
            <a:r>
              <a:rPr lang="cs-CZ" sz="2400" smtClean="0"/>
              <a:t>Výpočetní technika</a:t>
            </a:r>
          </a:p>
          <a:p>
            <a:pPr lvl="2" eaLnBrk="1" hangingPunct="1">
              <a:lnSpc>
                <a:spcPct val="100000"/>
              </a:lnSpc>
            </a:pPr>
            <a:r>
              <a:rPr lang="cs-CZ" sz="2000" smtClean="0"/>
              <a:t>Snímač čárových kódů</a:t>
            </a:r>
          </a:p>
          <a:p>
            <a:pPr lvl="2" eaLnBrk="1" hangingPunct="1">
              <a:lnSpc>
                <a:spcPct val="100000"/>
              </a:lnSpc>
            </a:pPr>
            <a:r>
              <a:rPr lang="cs-CZ" sz="2000" smtClean="0"/>
              <a:t>UPS</a:t>
            </a:r>
          </a:p>
          <a:p>
            <a:pPr lvl="2" eaLnBrk="1" hangingPunct="1">
              <a:lnSpc>
                <a:spcPct val="100000"/>
              </a:lnSpc>
            </a:pPr>
            <a:r>
              <a:rPr lang="cs-CZ" sz="2000" smtClean="0"/>
              <a:t>PC sestava (počítač, monitor, klávesnice, myš)</a:t>
            </a:r>
          </a:p>
          <a:p>
            <a:pPr lvl="2" eaLnBrk="1" hangingPunct="1">
              <a:lnSpc>
                <a:spcPct val="100000"/>
              </a:lnSpc>
            </a:pPr>
            <a:r>
              <a:rPr lang="cs-CZ" sz="2000" smtClean="0"/>
              <a:t>Listovní a balíková váha + přepínač</a:t>
            </a:r>
          </a:p>
          <a:p>
            <a:pPr lvl="2" eaLnBrk="1" hangingPunct="1">
              <a:lnSpc>
                <a:spcPct val="100000"/>
              </a:lnSpc>
            </a:pPr>
            <a:r>
              <a:rPr lang="cs-CZ" sz="2000" smtClean="0"/>
              <a:t>Zákaznický displej</a:t>
            </a:r>
          </a:p>
          <a:p>
            <a:pPr lvl="2" eaLnBrk="1" hangingPunct="1">
              <a:lnSpc>
                <a:spcPct val="100000"/>
              </a:lnSpc>
            </a:pPr>
            <a:r>
              <a:rPr lang="cs-CZ" sz="2000" smtClean="0"/>
              <a:t>Jehličková tiskárna OKI </a:t>
            </a:r>
          </a:p>
          <a:p>
            <a:pPr lvl="2" eaLnBrk="1" hangingPunct="1">
              <a:lnSpc>
                <a:spcPct val="100000"/>
              </a:lnSpc>
            </a:pPr>
            <a:r>
              <a:rPr lang="cs-CZ" sz="2000" smtClean="0"/>
              <a:t>Router CISCO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FF51373-5833-4DCA-89B3-07ECCAE0BD1B}" type="slidenum">
              <a:rPr lang="cs-CZ" smtClean="0"/>
              <a:pPr>
                <a:defRPr/>
              </a:pPr>
              <a:t>14</a:t>
            </a:fld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529" name="Nadpis 1"/>
          <p:cNvSpPr>
            <a:spLocks noGrp="1"/>
          </p:cNvSpPr>
          <p:nvPr>
            <p:ph type="title"/>
          </p:nvPr>
        </p:nvSpPr>
        <p:spPr>
          <a:xfrm>
            <a:off x="468313" y="404813"/>
            <a:ext cx="7561262" cy="574675"/>
          </a:xfrm>
        </p:spPr>
        <p:txBody>
          <a:bodyPr/>
          <a:lstStyle/>
          <a:p>
            <a:pPr eaLnBrk="1" hangingPunct="1"/>
            <a:r>
              <a:rPr lang="cs-CZ" sz="2800" b="1" smtClean="0">
                <a:solidFill>
                  <a:schemeClr val="tx1"/>
                </a:solidFill>
              </a:rPr>
              <a:t>Mobiliář a vybavení </a:t>
            </a:r>
          </a:p>
        </p:txBody>
      </p:sp>
      <p:sp>
        <p:nvSpPr>
          <p:cNvPr id="150530" name="Zástupný symbol pro obsah 2"/>
          <p:cNvSpPr>
            <a:spLocks noGrp="1"/>
          </p:cNvSpPr>
          <p:nvPr>
            <p:ph idx="1"/>
          </p:nvPr>
        </p:nvSpPr>
        <p:spPr>
          <a:xfrm>
            <a:off x="1079500" y="908050"/>
            <a:ext cx="7561263" cy="4851400"/>
          </a:xfrm>
        </p:spPr>
        <p:txBody>
          <a:bodyPr/>
          <a:lstStyle/>
          <a:p>
            <a:pPr lvl="1" eaLnBrk="1" hangingPunct="1"/>
            <a:r>
              <a:rPr lang="cs-CZ" sz="2400" smtClean="0"/>
              <a:t>Bezpečnostní vybavení</a:t>
            </a:r>
          </a:p>
          <a:p>
            <a:pPr lvl="2" eaLnBrk="1" hangingPunct="1">
              <a:lnSpc>
                <a:spcPct val="100000"/>
              </a:lnSpc>
            </a:pPr>
            <a:r>
              <a:rPr lang="cs-CZ" sz="2000" smtClean="0"/>
              <a:t>Ocelová zásuvka s trezorovým zámkem</a:t>
            </a:r>
          </a:p>
          <a:p>
            <a:pPr lvl="2" eaLnBrk="1" hangingPunct="1">
              <a:lnSpc>
                <a:spcPct val="100000"/>
              </a:lnSpc>
            </a:pPr>
            <a:r>
              <a:rPr lang="cs-CZ" sz="2000" smtClean="0"/>
              <a:t>Časový trezorek</a:t>
            </a:r>
          </a:p>
          <a:p>
            <a:pPr lvl="2" eaLnBrk="1" hangingPunct="1">
              <a:lnSpc>
                <a:spcPct val="100000"/>
              </a:lnSpc>
            </a:pPr>
            <a:r>
              <a:rPr lang="cs-CZ" sz="2000" smtClean="0"/>
              <a:t>Trezor BT 1</a:t>
            </a:r>
          </a:p>
          <a:p>
            <a:pPr lvl="1" eaLnBrk="1" hangingPunct="1"/>
            <a:r>
              <a:rPr lang="cs-CZ" sz="2400" smtClean="0"/>
              <a:t>Mobiliář</a:t>
            </a:r>
          </a:p>
          <a:p>
            <a:pPr lvl="2" eaLnBrk="1" hangingPunct="1">
              <a:lnSpc>
                <a:spcPct val="100000"/>
              </a:lnSpc>
            </a:pPr>
            <a:r>
              <a:rPr lang="cs-CZ" sz="2000" smtClean="0"/>
              <a:t>Orientační značení externí</a:t>
            </a:r>
          </a:p>
          <a:p>
            <a:pPr lvl="2" eaLnBrk="1" hangingPunct="1">
              <a:lnSpc>
                <a:spcPct val="100000"/>
              </a:lnSpc>
            </a:pPr>
            <a:r>
              <a:rPr lang="cs-CZ" sz="2000" smtClean="0"/>
              <a:t>Pult základní + nástavba + kontejner + židle</a:t>
            </a:r>
          </a:p>
          <a:p>
            <a:pPr lvl="2" eaLnBrk="1" hangingPunct="1">
              <a:lnSpc>
                <a:spcPct val="100000"/>
              </a:lnSpc>
            </a:pPr>
            <a:r>
              <a:rPr lang="cs-CZ" sz="2000" smtClean="0"/>
              <a:t>Stolek vypisovací</a:t>
            </a:r>
          </a:p>
          <a:p>
            <a:pPr lvl="2" eaLnBrk="1" hangingPunct="1">
              <a:lnSpc>
                <a:spcPct val="100000"/>
              </a:lnSpc>
            </a:pPr>
            <a:r>
              <a:rPr lang="cs-CZ" sz="2000" smtClean="0"/>
              <a:t>Vitrina</a:t>
            </a:r>
          </a:p>
          <a:p>
            <a:pPr lvl="2" eaLnBrk="1" hangingPunct="1">
              <a:lnSpc>
                <a:spcPct val="100000"/>
              </a:lnSpc>
            </a:pPr>
            <a:r>
              <a:rPr lang="cs-CZ" sz="2000" smtClean="0"/>
              <a:t>Zaklapávací rám B1</a:t>
            </a:r>
          </a:p>
          <a:p>
            <a:pPr lvl="2" eaLnBrk="1" hangingPunct="1">
              <a:lnSpc>
                <a:spcPct val="100000"/>
              </a:lnSpc>
            </a:pPr>
            <a:r>
              <a:rPr lang="cs-CZ" sz="2000" smtClean="0"/>
              <a:t>Stojánek na poštovní poukázky</a:t>
            </a:r>
          </a:p>
          <a:p>
            <a:pPr lvl="2" eaLnBrk="1" hangingPunct="1">
              <a:lnSpc>
                <a:spcPct val="100000"/>
              </a:lnSpc>
            </a:pPr>
            <a:r>
              <a:rPr lang="cs-CZ" sz="2000" smtClean="0"/>
              <a:t>Samolepka na pult, cedule nad pult</a:t>
            </a:r>
          </a:p>
          <a:p>
            <a:pPr lvl="1" eaLnBrk="1" hangingPunct="1">
              <a:lnSpc>
                <a:spcPct val="100000"/>
              </a:lnSpc>
            </a:pPr>
            <a:r>
              <a:rPr lang="cs-CZ" sz="2400" smtClean="0"/>
              <a:t>Ostatní pomůcky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6034373-086B-4623-8578-AEF8ED48D7E4}" type="slidenum">
              <a:rPr lang="cs-CZ" smtClean="0"/>
              <a:pPr>
                <a:defRPr/>
              </a:pPr>
              <a:t>15</a:t>
            </a:fld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553" name="Nadpis 1"/>
          <p:cNvSpPr>
            <a:spLocks noGrp="1"/>
          </p:cNvSpPr>
          <p:nvPr>
            <p:ph type="title"/>
          </p:nvPr>
        </p:nvSpPr>
        <p:spPr>
          <a:xfrm>
            <a:off x="468313" y="404813"/>
            <a:ext cx="7561262" cy="574675"/>
          </a:xfrm>
        </p:spPr>
        <p:txBody>
          <a:bodyPr/>
          <a:lstStyle/>
          <a:p>
            <a:pPr eaLnBrk="1" hangingPunct="1"/>
            <a:r>
              <a:rPr lang="cs-CZ" sz="2800" b="1" smtClean="0">
                <a:solidFill>
                  <a:schemeClr val="tx1"/>
                </a:solidFill>
              </a:rPr>
              <a:t>Mobiliář a vybavení </a:t>
            </a:r>
          </a:p>
        </p:txBody>
      </p:sp>
      <p:sp>
        <p:nvSpPr>
          <p:cNvPr id="151554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cs-CZ" sz="2800" smtClean="0"/>
              <a:t>Partner II.</a:t>
            </a:r>
          </a:p>
          <a:p>
            <a:pPr lvl="1" eaLnBrk="1" hangingPunct="1"/>
            <a:r>
              <a:rPr lang="cs-CZ" sz="2400" smtClean="0"/>
              <a:t>Výpočetní technika</a:t>
            </a:r>
          </a:p>
          <a:p>
            <a:pPr lvl="2" eaLnBrk="1" hangingPunct="1">
              <a:lnSpc>
                <a:spcPct val="100000"/>
              </a:lnSpc>
            </a:pPr>
            <a:r>
              <a:rPr lang="cs-CZ" sz="2000" smtClean="0"/>
              <a:t>Snímač čárových kódů</a:t>
            </a:r>
          </a:p>
          <a:p>
            <a:pPr lvl="2" eaLnBrk="1" hangingPunct="1">
              <a:lnSpc>
                <a:spcPct val="100000"/>
              </a:lnSpc>
            </a:pPr>
            <a:r>
              <a:rPr lang="cs-CZ" sz="2000" smtClean="0"/>
              <a:t>UPS</a:t>
            </a:r>
          </a:p>
          <a:p>
            <a:pPr lvl="2" eaLnBrk="1" hangingPunct="1">
              <a:lnSpc>
                <a:spcPct val="100000"/>
              </a:lnSpc>
            </a:pPr>
            <a:r>
              <a:rPr lang="cs-CZ" sz="2000" smtClean="0"/>
              <a:t>PC sestava (počítač, monitor, klávesnice, myš)</a:t>
            </a:r>
          </a:p>
          <a:p>
            <a:pPr lvl="2" eaLnBrk="1" hangingPunct="1">
              <a:lnSpc>
                <a:spcPct val="100000"/>
              </a:lnSpc>
            </a:pPr>
            <a:r>
              <a:rPr lang="cs-CZ" sz="2000" smtClean="0"/>
              <a:t>Listovní a balíková váha + přepínač</a:t>
            </a:r>
          </a:p>
          <a:p>
            <a:pPr lvl="2" eaLnBrk="1" hangingPunct="1">
              <a:lnSpc>
                <a:spcPct val="100000"/>
              </a:lnSpc>
            </a:pPr>
            <a:r>
              <a:rPr lang="cs-CZ" sz="2000" smtClean="0"/>
              <a:t>Zákaznický displej</a:t>
            </a:r>
          </a:p>
          <a:p>
            <a:pPr lvl="2" eaLnBrk="1" hangingPunct="1">
              <a:lnSpc>
                <a:spcPct val="100000"/>
              </a:lnSpc>
            </a:pPr>
            <a:r>
              <a:rPr lang="cs-CZ" sz="2000" smtClean="0"/>
              <a:t>Jehličková tiskárna OKI </a:t>
            </a:r>
          </a:p>
          <a:p>
            <a:pPr lvl="2" eaLnBrk="1" hangingPunct="1">
              <a:lnSpc>
                <a:spcPct val="100000"/>
              </a:lnSpc>
            </a:pPr>
            <a:r>
              <a:rPr lang="cs-CZ" sz="2000" smtClean="0"/>
              <a:t>Router CISCO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40D8001-427C-4447-9DD5-5CB79E3C232A}" type="slidenum">
              <a:rPr lang="cs-CZ" smtClean="0"/>
              <a:pPr>
                <a:defRPr/>
              </a:pPr>
              <a:t>16</a:t>
            </a:fld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577" name="Nadpis 1"/>
          <p:cNvSpPr>
            <a:spLocks noGrp="1"/>
          </p:cNvSpPr>
          <p:nvPr>
            <p:ph type="title"/>
          </p:nvPr>
        </p:nvSpPr>
        <p:spPr>
          <a:xfrm>
            <a:off x="468313" y="404813"/>
            <a:ext cx="7561262" cy="574675"/>
          </a:xfrm>
        </p:spPr>
        <p:txBody>
          <a:bodyPr/>
          <a:lstStyle/>
          <a:p>
            <a:pPr eaLnBrk="1" hangingPunct="1"/>
            <a:r>
              <a:rPr lang="cs-CZ" sz="2800" b="1" smtClean="0">
                <a:solidFill>
                  <a:schemeClr val="tx1"/>
                </a:solidFill>
              </a:rPr>
              <a:t>Mobiliář a vybavení </a:t>
            </a:r>
          </a:p>
        </p:txBody>
      </p:sp>
      <p:sp>
        <p:nvSpPr>
          <p:cNvPr id="152578" name="Zástupný symbol pro obsah 2"/>
          <p:cNvSpPr>
            <a:spLocks noGrp="1"/>
          </p:cNvSpPr>
          <p:nvPr>
            <p:ph idx="1"/>
          </p:nvPr>
        </p:nvSpPr>
        <p:spPr>
          <a:xfrm>
            <a:off x="1042988" y="908050"/>
            <a:ext cx="7561262" cy="4851400"/>
          </a:xfrm>
        </p:spPr>
        <p:txBody>
          <a:bodyPr/>
          <a:lstStyle/>
          <a:p>
            <a:pPr lvl="1" eaLnBrk="1" hangingPunct="1"/>
            <a:r>
              <a:rPr lang="cs-CZ" sz="2400" smtClean="0"/>
              <a:t>Bezpečnostní vybavení</a:t>
            </a:r>
          </a:p>
          <a:p>
            <a:pPr lvl="2" eaLnBrk="1" hangingPunct="1">
              <a:lnSpc>
                <a:spcPct val="100000"/>
              </a:lnSpc>
            </a:pPr>
            <a:r>
              <a:rPr lang="cs-CZ" sz="2000" smtClean="0"/>
              <a:t>Ocelová zásuvka s trezorovým zámkem</a:t>
            </a:r>
          </a:p>
          <a:p>
            <a:pPr lvl="2" eaLnBrk="1" hangingPunct="1">
              <a:lnSpc>
                <a:spcPct val="100000"/>
              </a:lnSpc>
            </a:pPr>
            <a:r>
              <a:rPr lang="cs-CZ" sz="2000" smtClean="0"/>
              <a:t>Časový trezorek</a:t>
            </a:r>
          </a:p>
          <a:p>
            <a:pPr lvl="2" eaLnBrk="1" hangingPunct="1">
              <a:lnSpc>
                <a:spcPct val="100000"/>
              </a:lnSpc>
            </a:pPr>
            <a:r>
              <a:rPr lang="cs-CZ" sz="2000" smtClean="0"/>
              <a:t>Trezor BT 2</a:t>
            </a:r>
          </a:p>
          <a:p>
            <a:pPr lvl="1" eaLnBrk="1" hangingPunct="1"/>
            <a:r>
              <a:rPr lang="cs-CZ" sz="2400" smtClean="0"/>
              <a:t>Mobiliář</a:t>
            </a:r>
          </a:p>
          <a:p>
            <a:pPr lvl="2" eaLnBrk="1" hangingPunct="1">
              <a:lnSpc>
                <a:spcPct val="100000"/>
              </a:lnSpc>
            </a:pPr>
            <a:r>
              <a:rPr lang="cs-CZ" sz="2000" smtClean="0"/>
              <a:t>Orientační značení externí</a:t>
            </a:r>
          </a:p>
          <a:p>
            <a:pPr lvl="2" eaLnBrk="1" hangingPunct="1">
              <a:lnSpc>
                <a:spcPct val="100000"/>
              </a:lnSpc>
            </a:pPr>
            <a:r>
              <a:rPr lang="cs-CZ" sz="2000" smtClean="0"/>
              <a:t>Klientské pracovní místo</a:t>
            </a:r>
          </a:p>
          <a:p>
            <a:pPr lvl="2" eaLnBrk="1" hangingPunct="1">
              <a:lnSpc>
                <a:spcPct val="100000"/>
              </a:lnSpc>
            </a:pPr>
            <a:r>
              <a:rPr lang="cs-CZ" sz="2000" smtClean="0"/>
              <a:t>Stolek vypisovací</a:t>
            </a:r>
          </a:p>
          <a:p>
            <a:pPr lvl="2" eaLnBrk="1" hangingPunct="1">
              <a:lnSpc>
                <a:spcPct val="100000"/>
              </a:lnSpc>
            </a:pPr>
            <a:r>
              <a:rPr lang="cs-CZ" sz="2000" smtClean="0"/>
              <a:t>Vitrina</a:t>
            </a:r>
          </a:p>
          <a:p>
            <a:pPr lvl="2" eaLnBrk="1" hangingPunct="1">
              <a:lnSpc>
                <a:spcPct val="100000"/>
              </a:lnSpc>
            </a:pPr>
            <a:r>
              <a:rPr lang="cs-CZ" sz="2000" smtClean="0"/>
              <a:t>Zaklapávací rám B1</a:t>
            </a:r>
          </a:p>
          <a:p>
            <a:pPr lvl="2" eaLnBrk="1" hangingPunct="1">
              <a:lnSpc>
                <a:spcPct val="100000"/>
              </a:lnSpc>
            </a:pPr>
            <a:r>
              <a:rPr lang="cs-CZ" sz="2000" smtClean="0"/>
              <a:t>Stojánek na poštovní poukázky</a:t>
            </a:r>
          </a:p>
          <a:p>
            <a:pPr lvl="2" eaLnBrk="1" hangingPunct="1">
              <a:lnSpc>
                <a:spcPct val="100000"/>
              </a:lnSpc>
            </a:pPr>
            <a:r>
              <a:rPr lang="cs-CZ" sz="2000" smtClean="0"/>
              <a:t>Samolepka na pult</a:t>
            </a:r>
          </a:p>
          <a:p>
            <a:pPr lvl="1" eaLnBrk="1" hangingPunct="1">
              <a:lnSpc>
                <a:spcPct val="100000"/>
              </a:lnSpc>
            </a:pPr>
            <a:r>
              <a:rPr lang="cs-CZ" sz="2400" smtClean="0"/>
              <a:t>Ostatní pomůcky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890EBC5-3092-4093-AD36-21F150EABB62}" type="slidenum">
              <a:rPr lang="cs-CZ" smtClean="0"/>
              <a:pPr>
                <a:defRPr/>
              </a:pPr>
              <a:t>17</a:t>
            </a:fld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01" name="Nadpis 1"/>
          <p:cNvSpPr>
            <a:spLocks noGrp="1"/>
          </p:cNvSpPr>
          <p:nvPr>
            <p:ph type="title"/>
          </p:nvPr>
        </p:nvSpPr>
        <p:spPr>
          <a:xfrm>
            <a:off x="468313" y="404813"/>
            <a:ext cx="7561262" cy="574675"/>
          </a:xfrm>
        </p:spPr>
        <p:txBody>
          <a:bodyPr/>
          <a:lstStyle/>
          <a:p>
            <a:pPr eaLnBrk="1" hangingPunct="1"/>
            <a:r>
              <a:rPr lang="cs-CZ" sz="2800" b="1" smtClean="0">
                <a:solidFill>
                  <a:schemeClr val="tx1"/>
                </a:solidFill>
              </a:rPr>
              <a:t>Dispoziční řešení </a:t>
            </a:r>
          </a:p>
        </p:txBody>
      </p:sp>
      <p:sp>
        <p:nvSpPr>
          <p:cNvPr id="153602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cs-CZ" sz="2400" smtClean="0"/>
              <a:t>Pracoviště agentur České pošty musí být čisté, dobře přístupné a dostupné v rámci lokality</a:t>
            </a:r>
          </a:p>
          <a:p>
            <a:pPr eaLnBrk="1" hangingPunct="1"/>
            <a:r>
              <a:rPr lang="cs-CZ" sz="2400" smtClean="0"/>
              <a:t>Doporučené rozměry prostor pro agentury České pošty:</a:t>
            </a:r>
          </a:p>
          <a:p>
            <a:pPr lvl="1" eaLnBrk="1" hangingPunct="1"/>
            <a:r>
              <a:rPr lang="cs-CZ" sz="2000" smtClean="0"/>
              <a:t>Prostory pro veřejnost + prostor pro přepážku</a:t>
            </a:r>
          </a:p>
          <a:p>
            <a:pPr lvl="2" eaLnBrk="1" hangingPunct="1">
              <a:lnSpc>
                <a:spcPct val="100000"/>
              </a:lnSpc>
            </a:pPr>
            <a:r>
              <a:rPr lang="cs-CZ" sz="1600" smtClean="0"/>
              <a:t>Výdejní místa 	  8 m2</a:t>
            </a:r>
          </a:p>
          <a:p>
            <a:pPr lvl="2" eaLnBrk="1" hangingPunct="1">
              <a:lnSpc>
                <a:spcPct val="100000"/>
              </a:lnSpc>
            </a:pPr>
            <a:r>
              <a:rPr lang="cs-CZ" sz="1600" smtClean="0"/>
              <a:t>Partner 	18 m2</a:t>
            </a:r>
          </a:p>
          <a:p>
            <a:pPr lvl="1" eaLnBrk="1" hangingPunct="1"/>
            <a:r>
              <a:rPr lang="cs-CZ" sz="2000" smtClean="0"/>
              <a:t>Sklad uložených zásilek</a:t>
            </a:r>
          </a:p>
          <a:p>
            <a:pPr lvl="2" eaLnBrk="1" hangingPunct="1">
              <a:lnSpc>
                <a:spcPct val="100000"/>
              </a:lnSpc>
            </a:pPr>
            <a:r>
              <a:rPr lang="cs-CZ" sz="1600" smtClean="0"/>
              <a:t>Výdejní místa 	  6 m2</a:t>
            </a:r>
          </a:p>
          <a:p>
            <a:pPr lvl="2" eaLnBrk="1" hangingPunct="1">
              <a:lnSpc>
                <a:spcPct val="100000"/>
              </a:lnSpc>
            </a:pPr>
            <a:r>
              <a:rPr lang="cs-CZ" sz="1600" smtClean="0"/>
              <a:t>Partner 	  8 m2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47BDF8D-1A34-4793-B7EF-38CEEAFEFE18}" type="slidenum">
              <a:rPr lang="cs-CZ" smtClean="0"/>
              <a:pPr>
                <a:defRPr/>
              </a:pPr>
              <a:t>18</a:t>
            </a:fld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625" name="Nadpis 1"/>
          <p:cNvSpPr>
            <a:spLocks noGrp="1"/>
          </p:cNvSpPr>
          <p:nvPr>
            <p:ph type="title"/>
          </p:nvPr>
        </p:nvSpPr>
        <p:spPr>
          <a:xfrm>
            <a:off x="468313" y="333375"/>
            <a:ext cx="7561262" cy="574675"/>
          </a:xfrm>
        </p:spPr>
        <p:txBody>
          <a:bodyPr/>
          <a:lstStyle/>
          <a:p>
            <a:pPr eaLnBrk="1" hangingPunct="1"/>
            <a:r>
              <a:rPr lang="cs-CZ" sz="2800" b="1" smtClean="0">
                <a:solidFill>
                  <a:schemeClr val="tx1"/>
                </a:solidFill>
              </a:rPr>
              <a:t>Současný</a:t>
            </a:r>
            <a:r>
              <a:rPr lang="cs-CZ" b="1" smtClean="0">
                <a:solidFill>
                  <a:schemeClr val="tx1"/>
                </a:solidFill>
              </a:rPr>
              <a:t> stav projektu</a:t>
            </a:r>
          </a:p>
        </p:txBody>
      </p:sp>
      <p:sp>
        <p:nvSpPr>
          <p:cNvPr id="154626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cs-CZ" sz="2400" smtClean="0"/>
              <a:t>V současnosti již fungují podle standardního režimu agentury VM I a VM II</a:t>
            </a:r>
          </a:p>
          <a:p>
            <a:pPr eaLnBrk="1" hangingPunct="1"/>
            <a:r>
              <a:rPr lang="cs-CZ" sz="2400" smtClean="0"/>
              <a:t>Termín spuštění prvních poboček Partner ve standardním režimu k 1.2.2011</a:t>
            </a:r>
          </a:p>
          <a:p>
            <a:pPr eaLnBrk="1" hangingPunct="1"/>
            <a:r>
              <a:rPr lang="cs-CZ" sz="2400" smtClean="0"/>
              <a:t>V současnosti lze agentury s určením Partner zavádět jako VM II s pozdějším přechodem na typ Partner</a:t>
            </a:r>
          </a:p>
          <a:p>
            <a:pPr eaLnBrk="1" hangingPunct="1"/>
            <a:endParaRPr lang="cs-CZ" sz="2400" smtClean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6AD92AA-9C14-43AA-9548-CAED3EE1D81C}" type="slidenum">
              <a:rPr lang="cs-CZ" smtClean="0"/>
              <a:pPr>
                <a:defRPr/>
              </a:pPr>
              <a:t>19</a:t>
            </a:fld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5" name="Text Box 3"/>
          <p:cNvSpPr txBox="1">
            <a:spLocks noChangeArrowheads="1"/>
          </p:cNvSpPr>
          <p:nvPr/>
        </p:nvSpPr>
        <p:spPr bwMode="auto">
          <a:xfrm>
            <a:off x="468313" y="333375"/>
            <a:ext cx="7199312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cs-CZ" sz="2800" b="1"/>
              <a:t>Rozdělení sítě</a:t>
            </a:r>
          </a:p>
        </p:txBody>
      </p:sp>
      <p:graphicFrame>
        <p:nvGraphicFramePr>
          <p:cNvPr id="100354" name="Object 2"/>
          <p:cNvGraphicFramePr>
            <a:graphicFrameLocks noChangeAspect="1"/>
          </p:cNvGraphicFramePr>
          <p:nvPr/>
        </p:nvGraphicFramePr>
        <p:xfrm>
          <a:off x="0" y="657225"/>
          <a:ext cx="9066213" cy="5057775"/>
        </p:xfrm>
        <a:graphic>
          <a:graphicData uri="http://schemas.openxmlformats.org/presentationml/2006/ole">
            <p:oleObj spid="_x0000_s100354" name="Worksheet" r:id="rId3" imgW="8944051" imgH="4257733" progId="Excel.Sheet.8">
              <p:embed/>
            </p:oleObj>
          </a:graphicData>
        </a:graphic>
      </p:graphicFrame>
      <p:sp>
        <p:nvSpPr>
          <p:cNvPr id="4" name="Zástupný symbol pro číslo snímku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7B11EA5-936C-41AF-8ADD-992400DBE909}" type="slidenum">
              <a:rPr lang="cs-CZ" smtClean="0"/>
              <a:pPr>
                <a:defRPr/>
              </a:pPr>
              <a:t>2</a:t>
            </a:fld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7" name="Rectangle 2"/>
          <p:cNvSpPr>
            <a:spLocks noGrp="1"/>
          </p:cNvSpPr>
          <p:nvPr>
            <p:ph type="title" idx="4294967295"/>
          </p:nvPr>
        </p:nvSpPr>
        <p:spPr>
          <a:xfrm>
            <a:off x="611188" y="404813"/>
            <a:ext cx="7561262" cy="574675"/>
          </a:xfrm>
        </p:spPr>
        <p:txBody>
          <a:bodyPr/>
          <a:lstStyle/>
          <a:p>
            <a:pPr eaLnBrk="1" hangingPunct="1"/>
            <a:r>
              <a:rPr lang="cs-CZ" sz="2800" b="1" smtClean="0">
                <a:solidFill>
                  <a:srgbClr val="002776"/>
                </a:solidFill>
              </a:rPr>
              <a:t>Typy poboček a poskytované služby</a:t>
            </a:r>
          </a:p>
        </p:txBody>
      </p:sp>
      <p:sp>
        <p:nvSpPr>
          <p:cNvPr id="101378" name="Rectangle 3"/>
          <p:cNvSpPr>
            <a:spLocks noGrp="1"/>
          </p:cNvSpPr>
          <p:nvPr>
            <p:ph type="body" idx="4294967295"/>
          </p:nvPr>
        </p:nvSpPr>
        <p:spPr>
          <a:xfrm>
            <a:off x="1079500" y="1214438"/>
            <a:ext cx="7561263" cy="4319587"/>
          </a:xfrm>
        </p:spPr>
        <p:txBody>
          <a:bodyPr/>
          <a:lstStyle/>
          <a:p>
            <a:pPr eaLnBrk="1" hangingPunct="1">
              <a:lnSpc>
                <a:spcPct val="125000"/>
              </a:lnSpc>
            </a:pPr>
            <a:r>
              <a:rPr lang="cs-CZ" sz="2000" smtClean="0"/>
              <a:t>Výdejní místo I.</a:t>
            </a:r>
          </a:p>
          <a:p>
            <a:pPr lvl="1" eaLnBrk="1" hangingPunct="1">
              <a:lnSpc>
                <a:spcPct val="125000"/>
              </a:lnSpc>
            </a:pPr>
            <a:r>
              <a:rPr lang="cs-CZ" sz="1600" smtClean="0"/>
              <a:t>Výdej uložených zásilek</a:t>
            </a:r>
          </a:p>
          <a:p>
            <a:pPr lvl="1" eaLnBrk="1" hangingPunct="1">
              <a:lnSpc>
                <a:spcPct val="125000"/>
              </a:lnSpc>
            </a:pPr>
            <a:endParaRPr lang="cs-CZ" sz="1600" smtClean="0"/>
          </a:p>
          <a:p>
            <a:pPr eaLnBrk="1" hangingPunct="1">
              <a:lnSpc>
                <a:spcPct val="125000"/>
              </a:lnSpc>
            </a:pPr>
            <a:r>
              <a:rPr lang="cs-CZ" sz="2000" smtClean="0"/>
              <a:t>Výdejní místo II.</a:t>
            </a:r>
          </a:p>
          <a:p>
            <a:pPr lvl="1" eaLnBrk="1" hangingPunct="1">
              <a:lnSpc>
                <a:spcPct val="125000"/>
              </a:lnSpc>
            </a:pPr>
            <a:r>
              <a:rPr lang="cs-CZ" sz="1600" smtClean="0"/>
              <a:t>Výdej uložených zásilek</a:t>
            </a:r>
          </a:p>
          <a:p>
            <a:pPr lvl="1" eaLnBrk="1" hangingPunct="1">
              <a:lnSpc>
                <a:spcPct val="125000"/>
              </a:lnSpc>
            </a:pPr>
            <a:r>
              <a:rPr lang="cs-CZ" sz="1600" smtClean="0"/>
              <a:t>Podání listovních a balíkových zásilek, poštovních poukázek</a:t>
            </a:r>
          </a:p>
          <a:p>
            <a:pPr lvl="1" eaLnBrk="1" hangingPunct="1">
              <a:lnSpc>
                <a:spcPct val="125000"/>
              </a:lnSpc>
            </a:pPr>
            <a:endParaRPr lang="cs-CZ" sz="1600" smtClean="0"/>
          </a:p>
          <a:p>
            <a:pPr eaLnBrk="1" hangingPunct="1">
              <a:lnSpc>
                <a:spcPct val="125000"/>
              </a:lnSpc>
            </a:pPr>
            <a:r>
              <a:rPr lang="cs-CZ" sz="2000" smtClean="0"/>
              <a:t>Partner I.</a:t>
            </a:r>
          </a:p>
          <a:p>
            <a:pPr lvl="1" eaLnBrk="1" hangingPunct="1">
              <a:lnSpc>
                <a:spcPct val="125000"/>
              </a:lnSpc>
            </a:pPr>
            <a:r>
              <a:rPr lang="cs-CZ" sz="1600" smtClean="0"/>
              <a:t>Výdej uložených zásilek</a:t>
            </a:r>
          </a:p>
          <a:p>
            <a:pPr lvl="1" eaLnBrk="1" hangingPunct="1">
              <a:lnSpc>
                <a:spcPct val="125000"/>
              </a:lnSpc>
            </a:pPr>
            <a:r>
              <a:rPr lang="cs-CZ" sz="1600" smtClean="0"/>
              <a:t>Podání listovních a balíkových zásilek</a:t>
            </a:r>
          </a:p>
          <a:p>
            <a:pPr lvl="1" eaLnBrk="1" hangingPunct="1">
              <a:lnSpc>
                <a:spcPct val="125000"/>
              </a:lnSpc>
            </a:pPr>
            <a:r>
              <a:rPr lang="cs-CZ" sz="1600" smtClean="0"/>
              <a:t>Peněžní služby, výplata důchodů</a:t>
            </a:r>
          </a:p>
          <a:p>
            <a:pPr lvl="1" eaLnBrk="1" hangingPunct="1">
              <a:lnSpc>
                <a:spcPct val="125000"/>
              </a:lnSpc>
            </a:pPr>
            <a:r>
              <a:rPr lang="cs-CZ" sz="1600" smtClean="0"/>
              <a:t>Vybrané služby Poštovní spořitelny</a:t>
            </a:r>
          </a:p>
        </p:txBody>
      </p:sp>
      <p:sp>
        <p:nvSpPr>
          <p:cNvPr id="4" name="Zástupný symbol pro číslo snímku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D308FBD-EBD9-4BD7-B99A-73EFB45DDF53}" type="slidenum">
              <a:rPr lang="cs-CZ" smtClean="0"/>
              <a:pPr>
                <a:defRPr/>
              </a:pPr>
              <a:t>3</a:t>
            </a:fld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1" name="Rectangle 3"/>
          <p:cNvSpPr txBox="1">
            <a:spLocks/>
          </p:cNvSpPr>
          <p:nvPr/>
        </p:nvSpPr>
        <p:spPr bwMode="auto">
          <a:xfrm>
            <a:off x="1079500" y="1214438"/>
            <a:ext cx="7561263" cy="4735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marL="342900" indent="-342900">
              <a:lnSpc>
                <a:spcPct val="125000"/>
              </a:lnSpc>
              <a:spcBef>
                <a:spcPct val="20000"/>
              </a:spcBef>
              <a:buClr>
                <a:srgbClr val="EAAB00"/>
              </a:buClr>
              <a:buFont typeface="Arial" charset="0"/>
              <a:buChar char="•"/>
            </a:pPr>
            <a:r>
              <a:rPr lang="cs-CZ" sz="2000">
                <a:solidFill>
                  <a:srgbClr val="002776"/>
                </a:solidFill>
              </a:rPr>
              <a:t>Partner II.</a:t>
            </a:r>
          </a:p>
          <a:p>
            <a:pPr marL="742950" lvl="1" indent="-285750">
              <a:lnSpc>
                <a:spcPct val="125000"/>
              </a:lnSpc>
              <a:spcBef>
                <a:spcPct val="20000"/>
              </a:spcBef>
              <a:buClr>
                <a:srgbClr val="EAAB00"/>
              </a:buClr>
              <a:buFont typeface="Arial" charset="0"/>
              <a:buChar char="•"/>
            </a:pPr>
            <a:r>
              <a:rPr lang="cs-CZ" sz="1600">
                <a:solidFill>
                  <a:srgbClr val="002776"/>
                </a:solidFill>
              </a:rPr>
              <a:t>Výdej uložených zásilek</a:t>
            </a:r>
          </a:p>
          <a:p>
            <a:pPr marL="742950" lvl="1" indent="-285750">
              <a:lnSpc>
                <a:spcPct val="125000"/>
              </a:lnSpc>
              <a:spcBef>
                <a:spcPct val="20000"/>
              </a:spcBef>
              <a:buClr>
                <a:srgbClr val="EAAB00"/>
              </a:buClr>
              <a:buFont typeface="Arial" charset="0"/>
              <a:buChar char="•"/>
            </a:pPr>
            <a:r>
              <a:rPr lang="cs-CZ" sz="1600">
                <a:solidFill>
                  <a:srgbClr val="002776"/>
                </a:solidFill>
              </a:rPr>
              <a:t>Podání listovních a balíkových zásilek</a:t>
            </a:r>
          </a:p>
          <a:p>
            <a:pPr marL="742950" lvl="1" indent="-285750">
              <a:lnSpc>
                <a:spcPct val="125000"/>
              </a:lnSpc>
              <a:spcBef>
                <a:spcPct val="20000"/>
              </a:spcBef>
              <a:buClr>
                <a:srgbClr val="EAAB00"/>
              </a:buClr>
              <a:buFont typeface="Arial" charset="0"/>
              <a:buChar char="•"/>
            </a:pPr>
            <a:r>
              <a:rPr lang="cs-CZ" sz="1600">
                <a:solidFill>
                  <a:srgbClr val="002776"/>
                </a:solidFill>
              </a:rPr>
              <a:t>Peněžní služby, výplata důchodů</a:t>
            </a:r>
          </a:p>
          <a:p>
            <a:pPr marL="742950" lvl="1" indent="-285750">
              <a:lnSpc>
                <a:spcPct val="125000"/>
              </a:lnSpc>
              <a:spcBef>
                <a:spcPct val="20000"/>
              </a:spcBef>
              <a:buClr>
                <a:srgbClr val="EAAB00"/>
              </a:buClr>
              <a:buFont typeface="Arial" charset="0"/>
              <a:buChar char="•"/>
            </a:pPr>
            <a:r>
              <a:rPr lang="cs-CZ" sz="1600">
                <a:solidFill>
                  <a:srgbClr val="002776"/>
                </a:solidFill>
              </a:rPr>
              <a:t>Služby Poštovní spořitelny</a:t>
            </a:r>
          </a:p>
          <a:p>
            <a:pPr marL="742950" lvl="1" indent="-285750">
              <a:lnSpc>
                <a:spcPct val="125000"/>
              </a:lnSpc>
              <a:spcBef>
                <a:spcPct val="20000"/>
              </a:spcBef>
              <a:buClr>
                <a:srgbClr val="EAAB00"/>
              </a:buClr>
              <a:buFont typeface="Arial" charset="0"/>
              <a:buChar char="•"/>
            </a:pPr>
            <a:endParaRPr lang="cs-CZ" sz="1600">
              <a:solidFill>
                <a:srgbClr val="002776"/>
              </a:solidFill>
            </a:endParaRPr>
          </a:p>
          <a:p>
            <a:pPr marL="342900" indent="-342900">
              <a:lnSpc>
                <a:spcPct val="125000"/>
              </a:lnSpc>
              <a:spcBef>
                <a:spcPct val="20000"/>
              </a:spcBef>
              <a:buClr>
                <a:srgbClr val="EAAB00"/>
              </a:buClr>
              <a:buFont typeface="Arial" charset="0"/>
              <a:buChar char="•"/>
            </a:pPr>
            <a:r>
              <a:rPr lang="cs-CZ" sz="1600">
                <a:solidFill>
                  <a:srgbClr val="002776"/>
                </a:solidFill>
              </a:rPr>
              <a:t>Příjem reklamací</a:t>
            </a:r>
            <a:r>
              <a:rPr lang="cs-CZ" sz="2000">
                <a:solidFill>
                  <a:srgbClr val="002776"/>
                </a:solidFill>
              </a:rPr>
              <a:t> </a:t>
            </a:r>
            <a:r>
              <a:rPr lang="cs-CZ" sz="1600">
                <a:solidFill>
                  <a:srgbClr val="002776"/>
                </a:solidFill>
              </a:rPr>
              <a:t>zajišťují všechny pobočky typu Výdejní místo a Partner</a:t>
            </a:r>
          </a:p>
          <a:p>
            <a:pPr marL="342900" indent="-342900">
              <a:lnSpc>
                <a:spcPct val="125000"/>
              </a:lnSpc>
              <a:spcBef>
                <a:spcPct val="20000"/>
              </a:spcBef>
              <a:buClr>
                <a:srgbClr val="EAAB00"/>
              </a:buClr>
              <a:buFont typeface="Arial" charset="0"/>
              <a:buChar char="•"/>
            </a:pPr>
            <a:r>
              <a:rPr lang="cs-CZ" sz="1600">
                <a:solidFill>
                  <a:srgbClr val="002776"/>
                </a:solidFill>
              </a:rPr>
              <a:t>Prodej cenin a zboží je zajištěn u poboček typu Výdejní místo II. a Partner </a:t>
            </a:r>
          </a:p>
          <a:p>
            <a:pPr marL="742950" lvl="1" indent="-285750">
              <a:lnSpc>
                <a:spcPct val="125000"/>
              </a:lnSpc>
              <a:spcBef>
                <a:spcPct val="20000"/>
              </a:spcBef>
              <a:buClr>
                <a:srgbClr val="EAAB00"/>
              </a:buClr>
              <a:buFont typeface="Arial" charset="0"/>
              <a:buChar char="•"/>
            </a:pPr>
            <a:endParaRPr lang="cs-CZ" sz="1600">
              <a:solidFill>
                <a:srgbClr val="002776"/>
              </a:solidFill>
            </a:endParaRPr>
          </a:p>
          <a:p>
            <a:pPr marL="742950" lvl="1" indent="-285750">
              <a:lnSpc>
                <a:spcPct val="125000"/>
              </a:lnSpc>
              <a:spcBef>
                <a:spcPct val="20000"/>
              </a:spcBef>
              <a:buClr>
                <a:srgbClr val="EAAB00"/>
              </a:buClr>
              <a:buFont typeface="Arial" charset="0"/>
              <a:buChar char="•"/>
            </a:pPr>
            <a:endParaRPr lang="cs-CZ" sz="1600">
              <a:solidFill>
                <a:srgbClr val="002776"/>
              </a:solidFill>
            </a:endParaRPr>
          </a:p>
          <a:p>
            <a:pPr marL="342900" indent="-342900">
              <a:lnSpc>
                <a:spcPct val="125000"/>
              </a:lnSpc>
              <a:spcBef>
                <a:spcPct val="20000"/>
              </a:spcBef>
              <a:buClr>
                <a:srgbClr val="EAAB00"/>
              </a:buClr>
              <a:buFont typeface="Arial" charset="0"/>
              <a:buChar char="•"/>
            </a:pPr>
            <a:r>
              <a:rPr lang="cs-CZ" sz="2000">
                <a:solidFill>
                  <a:srgbClr val="002776"/>
                </a:solidFill>
              </a:rPr>
              <a:t>Pošta</a:t>
            </a:r>
          </a:p>
          <a:p>
            <a:pPr marL="742950" lvl="1" indent="-285750">
              <a:lnSpc>
                <a:spcPct val="125000"/>
              </a:lnSpc>
              <a:spcBef>
                <a:spcPct val="20000"/>
              </a:spcBef>
              <a:buClr>
                <a:srgbClr val="EAAB00"/>
              </a:buClr>
              <a:buFont typeface="Arial" charset="0"/>
              <a:buChar char="•"/>
            </a:pPr>
            <a:r>
              <a:rPr lang="cs-CZ" sz="1600">
                <a:solidFill>
                  <a:srgbClr val="002776"/>
                </a:solidFill>
              </a:rPr>
              <a:t>Pobočky s plnou nabídkou služeb</a:t>
            </a:r>
          </a:p>
          <a:p>
            <a:pPr marL="742950" lvl="1" indent="-285750">
              <a:lnSpc>
                <a:spcPct val="125000"/>
              </a:lnSpc>
              <a:spcBef>
                <a:spcPct val="20000"/>
              </a:spcBef>
              <a:buClr>
                <a:srgbClr val="EAAB00"/>
              </a:buClr>
            </a:pPr>
            <a:endParaRPr lang="cs-CZ" sz="1600">
              <a:solidFill>
                <a:srgbClr val="002776"/>
              </a:solidFill>
            </a:endParaRPr>
          </a:p>
        </p:txBody>
      </p:sp>
      <p:sp>
        <p:nvSpPr>
          <p:cNvPr id="102402" name="Rectangle 2"/>
          <p:cNvSpPr txBox="1">
            <a:spLocks/>
          </p:cNvSpPr>
          <p:nvPr/>
        </p:nvSpPr>
        <p:spPr bwMode="auto">
          <a:xfrm>
            <a:off x="611188" y="357188"/>
            <a:ext cx="7561262" cy="574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r>
              <a:rPr lang="cs-CZ" sz="2800" b="1">
                <a:solidFill>
                  <a:srgbClr val="002776"/>
                </a:solidFill>
              </a:rPr>
              <a:t>Typy poboček a poskytované služby</a:t>
            </a:r>
          </a:p>
        </p:txBody>
      </p:sp>
      <p:sp>
        <p:nvSpPr>
          <p:cNvPr id="6" name="Zástupný symbol pro číslo snímku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F079A41-5E71-4567-8D2D-75129D4C7B0B}" type="slidenum">
              <a:rPr lang="cs-CZ" smtClean="0"/>
              <a:pPr>
                <a:defRPr/>
              </a:pPr>
              <a:t>4</a:t>
            </a:fld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5" name="Rectangle 2"/>
          <p:cNvSpPr>
            <a:spLocks noGrp="1"/>
          </p:cNvSpPr>
          <p:nvPr>
            <p:ph type="title"/>
          </p:nvPr>
        </p:nvSpPr>
        <p:spPr>
          <a:xfrm>
            <a:off x="611188" y="404813"/>
            <a:ext cx="8353425" cy="574675"/>
          </a:xfrm>
        </p:spPr>
        <p:txBody>
          <a:bodyPr/>
          <a:lstStyle/>
          <a:p>
            <a:pPr eaLnBrk="1" hangingPunct="1"/>
            <a:r>
              <a:rPr lang="cs-CZ" sz="2800" b="1" smtClean="0">
                <a:solidFill>
                  <a:schemeClr val="tx1"/>
                </a:solidFill>
              </a:rPr>
              <a:t>Základního rozsah hodin pro veřejnost</a:t>
            </a:r>
          </a:p>
        </p:txBody>
      </p:sp>
      <p:sp>
        <p:nvSpPr>
          <p:cNvPr id="103426" name="Rectangle 3"/>
          <p:cNvSpPr>
            <a:spLocks noGrp="1"/>
          </p:cNvSpPr>
          <p:nvPr>
            <p:ph type="body" idx="1"/>
          </p:nvPr>
        </p:nvSpPr>
        <p:spPr>
          <a:xfrm>
            <a:off x="755650" y="836613"/>
            <a:ext cx="7561263" cy="4319587"/>
          </a:xfrm>
        </p:spPr>
        <p:txBody>
          <a:bodyPr/>
          <a:lstStyle/>
          <a:p>
            <a:pPr eaLnBrk="1" hangingPunct="1">
              <a:buFont typeface="Arial" charset="0"/>
              <a:buNone/>
            </a:pPr>
            <a:endParaRPr lang="cs-CZ" smtClean="0"/>
          </a:p>
          <a:p>
            <a:pPr lvl="1" eaLnBrk="1" hangingPunct="1"/>
            <a:r>
              <a:rPr lang="cs-CZ" sz="2400" smtClean="0"/>
              <a:t>Výdejní místa 				1 hod. / den</a:t>
            </a:r>
          </a:p>
          <a:p>
            <a:pPr lvl="1" eaLnBrk="1" hangingPunct="1"/>
            <a:endParaRPr lang="cs-CZ" sz="2400" smtClean="0"/>
          </a:p>
          <a:p>
            <a:pPr lvl="1" eaLnBrk="1" hangingPunct="1"/>
            <a:r>
              <a:rPr lang="cs-CZ" sz="2400" smtClean="0"/>
              <a:t>Partner I. 				3 hod. / den</a:t>
            </a:r>
          </a:p>
          <a:p>
            <a:pPr lvl="1" eaLnBrk="1" hangingPunct="1"/>
            <a:endParaRPr lang="cs-CZ" sz="2400" smtClean="0"/>
          </a:p>
          <a:p>
            <a:pPr lvl="1" eaLnBrk="1" hangingPunct="1"/>
            <a:r>
              <a:rPr lang="cs-CZ" sz="2400" smtClean="0"/>
              <a:t>Partner II. 				5 hod. / den</a:t>
            </a:r>
          </a:p>
          <a:p>
            <a:pPr lvl="1" eaLnBrk="1" hangingPunct="1"/>
            <a:endParaRPr lang="cs-CZ" sz="2400" smtClean="0"/>
          </a:p>
          <a:p>
            <a:pPr lvl="1" eaLnBrk="1" hangingPunct="1"/>
            <a:r>
              <a:rPr lang="cs-CZ" sz="1600" smtClean="0"/>
              <a:t>Základní rozsah hodin pro veřejnost představuje minimální požadovaný rozsah hodin pro veřejnost požadovaný Českou poštou. Jeho případné navýšení Zástupcem Česká pošta akceptuje, nemá však vliv na výši paušální odměny.</a:t>
            </a:r>
          </a:p>
          <a:p>
            <a:pPr lvl="1" eaLnBrk="1" hangingPunct="1">
              <a:buFont typeface="Arial" charset="0"/>
              <a:buNone/>
            </a:pPr>
            <a:endParaRPr lang="cs-CZ" sz="2400" smtClean="0"/>
          </a:p>
        </p:txBody>
      </p:sp>
      <p:sp>
        <p:nvSpPr>
          <p:cNvPr id="4" name="Zástupný symbol pro číslo snímku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920FA92-063B-4B2F-9EAF-A45E04C0C227}" type="slidenum">
              <a:rPr lang="cs-CZ" smtClean="0"/>
              <a:pPr>
                <a:defRPr/>
              </a:pPr>
              <a:t>5</a:t>
            </a:fld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49" name="Rectangle 3"/>
          <p:cNvSpPr>
            <a:spLocks noGrp="1"/>
          </p:cNvSpPr>
          <p:nvPr>
            <p:ph type="title"/>
          </p:nvPr>
        </p:nvSpPr>
        <p:spPr>
          <a:xfrm>
            <a:off x="611188" y="404813"/>
            <a:ext cx="7561262" cy="574675"/>
          </a:xfrm>
        </p:spPr>
        <p:txBody>
          <a:bodyPr/>
          <a:lstStyle/>
          <a:p>
            <a:pPr eaLnBrk="1" hangingPunct="1"/>
            <a:r>
              <a:rPr lang="cs-CZ" sz="2800" b="1" smtClean="0">
                <a:solidFill>
                  <a:schemeClr val="tx1"/>
                </a:solidFill>
              </a:rPr>
              <a:t>Stanovení odměny (bez DPH)</a:t>
            </a:r>
          </a:p>
        </p:txBody>
      </p:sp>
      <p:sp>
        <p:nvSpPr>
          <p:cNvPr id="104450" name="Content Placeholder 4"/>
          <p:cNvSpPr>
            <a:spLocks noGrp="1"/>
          </p:cNvSpPr>
          <p:nvPr>
            <p:ph type="body" idx="1"/>
          </p:nvPr>
        </p:nvSpPr>
        <p:spPr>
          <a:xfrm>
            <a:off x="1042988" y="908050"/>
            <a:ext cx="7561262" cy="3843338"/>
          </a:xfrm>
        </p:spPr>
        <p:txBody>
          <a:bodyPr/>
          <a:lstStyle/>
          <a:p>
            <a:pPr eaLnBrk="1" hangingPunct="1">
              <a:lnSpc>
                <a:spcPct val="140000"/>
              </a:lnSpc>
              <a:buClr>
                <a:schemeClr val="bg2"/>
              </a:buClr>
              <a:buFontTx/>
              <a:buChar char="•"/>
            </a:pPr>
            <a:r>
              <a:rPr lang="cs-CZ" sz="2000" smtClean="0"/>
              <a:t>Paušální odměna</a:t>
            </a:r>
          </a:p>
          <a:p>
            <a:pPr marL="914400" lvl="1" indent="-514350" eaLnBrk="1" hangingPunct="1">
              <a:lnSpc>
                <a:spcPct val="140000"/>
              </a:lnSpc>
              <a:buClr>
                <a:schemeClr val="bg2"/>
              </a:buClr>
              <a:buFontTx/>
              <a:buChar char="•"/>
            </a:pPr>
            <a:r>
              <a:rPr lang="cs-CZ" sz="1800" smtClean="0"/>
              <a:t>Dle zákl. rozsahu hodin pro veřejnost a produktového portfolia</a:t>
            </a:r>
          </a:p>
          <a:p>
            <a:pPr lvl="3" eaLnBrk="1" hangingPunct="1">
              <a:lnSpc>
                <a:spcPct val="100000"/>
              </a:lnSpc>
              <a:buClr>
                <a:schemeClr val="bg2"/>
              </a:buClr>
            </a:pPr>
            <a:r>
              <a:rPr lang="cs-CZ" sz="1600" smtClean="0"/>
              <a:t>Výdejní místo I.		1470 Kč/měs.</a:t>
            </a:r>
          </a:p>
          <a:p>
            <a:pPr lvl="3" eaLnBrk="1" hangingPunct="1">
              <a:lnSpc>
                <a:spcPct val="100000"/>
              </a:lnSpc>
              <a:buClr>
                <a:schemeClr val="bg2"/>
              </a:buClr>
            </a:pPr>
            <a:r>
              <a:rPr lang="cs-CZ" sz="1600" smtClean="0"/>
              <a:t>Výdejní místo II.		1890 Kč/měs.</a:t>
            </a:r>
          </a:p>
          <a:p>
            <a:pPr lvl="3" eaLnBrk="1" hangingPunct="1">
              <a:lnSpc>
                <a:spcPct val="100000"/>
              </a:lnSpc>
              <a:buClr>
                <a:schemeClr val="bg2"/>
              </a:buClr>
            </a:pPr>
            <a:r>
              <a:rPr lang="cs-CZ" sz="1600" smtClean="0"/>
              <a:t>Partner I.			4410 Kč/měs.</a:t>
            </a:r>
          </a:p>
          <a:p>
            <a:pPr lvl="3" eaLnBrk="1" hangingPunct="1">
              <a:lnSpc>
                <a:spcPct val="100000"/>
              </a:lnSpc>
              <a:buClr>
                <a:schemeClr val="bg2"/>
              </a:buClr>
            </a:pPr>
            <a:r>
              <a:rPr lang="cs-CZ" sz="1600" smtClean="0"/>
              <a:t>Partner II.			7350 Kč/měs.</a:t>
            </a:r>
            <a:endParaRPr lang="cs-CZ" sz="1200" smtClean="0"/>
          </a:p>
          <a:p>
            <a:pPr eaLnBrk="1" hangingPunct="1">
              <a:lnSpc>
                <a:spcPct val="140000"/>
              </a:lnSpc>
              <a:buClr>
                <a:schemeClr val="bg2"/>
              </a:buClr>
              <a:buFontTx/>
              <a:buChar char="•"/>
            </a:pPr>
            <a:r>
              <a:rPr lang="cs-CZ" sz="2000" smtClean="0"/>
              <a:t>Provize z prodeje cenin a zboží 4,2% z ceny</a:t>
            </a:r>
          </a:p>
          <a:p>
            <a:pPr eaLnBrk="1" hangingPunct="1">
              <a:lnSpc>
                <a:spcPct val="140000"/>
              </a:lnSpc>
              <a:buClr>
                <a:schemeClr val="bg2"/>
              </a:buClr>
              <a:buFontTx/>
              <a:buChar char="•"/>
            </a:pPr>
            <a:r>
              <a:rPr lang="cs-CZ" sz="2000" smtClean="0"/>
              <a:t>Variabilní odměna</a:t>
            </a:r>
          </a:p>
          <a:p>
            <a:pPr marL="914400" lvl="1" indent="-514350" eaLnBrk="1" hangingPunct="1">
              <a:lnSpc>
                <a:spcPct val="140000"/>
              </a:lnSpc>
              <a:buClr>
                <a:schemeClr val="bg2"/>
              </a:buClr>
              <a:buFontTx/>
              <a:buChar char="•"/>
            </a:pPr>
            <a:r>
              <a:rPr lang="cs-CZ" sz="1800" smtClean="0"/>
              <a:t>Dle výkonu pobočky 1,50 Kč za jednu transakci</a:t>
            </a:r>
          </a:p>
          <a:p>
            <a:pPr marL="914400" lvl="1" indent="-514350" eaLnBrk="1" hangingPunct="1">
              <a:lnSpc>
                <a:spcPct val="140000"/>
              </a:lnSpc>
              <a:buClr>
                <a:schemeClr val="bg2"/>
              </a:buClr>
              <a:buFontTx/>
              <a:buChar char="•"/>
            </a:pPr>
            <a:r>
              <a:rPr lang="cs-CZ" sz="1800" smtClean="0"/>
              <a:t>Předpokládaná variabilní odměna dle typu pobočky:</a:t>
            </a:r>
          </a:p>
          <a:p>
            <a:pPr lvl="3" eaLnBrk="1" hangingPunct="1">
              <a:lnSpc>
                <a:spcPct val="100000"/>
              </a:lnSpc>
              <a:buClr>
                <a:schemeClr val="bg2"/>
              </a:buClr>
            </a:pPr>
            <a:r>
              <a:rPr lang="cs-CZ" sz="1600" smtClean="0"/>
              <a:t>Výdejní místo I.		  190 Kč/měs.</a:t>
            </a:r>
          </a:p>
          <a:p>
            <a:pPr lvl="3" eaLnBrk="1" hangingPunct="1">
              <a:lnSpc>
                <a:spcPct val="100000"/>
              </a:lnSpc>
              <a:buClr>
                <a:schemeClr val="bg2"/>
              </a:buClr>
            </a:pPr>
            <a:r>
              <a:rPr lang="cs-CZ" sz="1600" smtClean="0"/>
              <a:t>Výdejní místo II.		  577 Kč/měs.</a:t>
            </a:r>
          </a:p>
          <a:p>
            <a:pPr lvl="3" eaLnBrk="1" hangingPunct="1">
              <a:lnSpc>
                <a:spcPct val="100000"/>
              </a:lnSpc>
              <a:buClr>
                <a:schemeClr val="bg2"/>
              </a:buClr>
            </a:pPr>
            <a:r>
              <a:rPr lang="cs-CZ" sz="1600" smtClean="0"/>
              <a:t>Partner I.			1559 Kč/měs.</a:t>
            </a:r>
          </a:p>
          <a:p>
            <a:pPr lvl="3" eaLnBrk="1" hangingPunct="1">
              <a:lnSpc>
                <a:spcPct val="100000"/>
              </a:lnSpc>
              <a:buClr>
                <a:schemeClr val="bg2"/>
              </a:buClr>
            </a:pPr>
            <a:r>
              <a:rPr lang="cs-CZ" sz="1600" smtClean="0"/>
              <a:t>Partner II.			2842 Kč/měs.</a:t>
            </a:r>
          </a:p>
        </p:txBody>
      </p:sp>
      <p:sp>
        <p:nvSpPr>
          <p:cNvPr id="4" name="Zástupný symbol pro číslo snímku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9F4297D-BC0B-49DC-849E-2B9D9581C383}" type="slidenum">
              <a:rPr lang="cs-CZ" smtClean="0"/>
              <a:pPr>
                <a:defRPr/>
              </a:pPr>
              <a:t>6</a:t>
            </a:fld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124" name="Rectangle 2"/>
          <p:cNvSpPr>
            <a:spLocks noGrp="1"/>
          </p:cNvSpPr>
          <p:nvPr>
            <p:ph type="title"/>
          </p:nvPr>
        </p:nvSpPr>
        <p:spPr>
          <a:xfrm>
            <a:off x="539750" y="404813"/>
            <a:ext cx="7561263" cy="574675"/>
          </a:xfrm>
        </p:spPr>
        <p:txBody>
          <a:bodyPr/>
          <a:lstStyle/>
          <a:p>
            <a:pPr eaLnBrk="1" hangingPunct="1"/>
            <a:r>
              <a:rPr lang="cs-CZ" sz="2800" b="1" smtClean="0">
                <a:solidFill>
                  <a:schemeClr val="tx1"/>
                </a:solidFill>
              </a:rPr>
              <a:t>Smlouva</a:t>
            </a:r>
          </a:p>
        </p:txBody>
      </p:sp>
      <p:sp>
        <p:nvSpPr>
          <p:cNvPr id="132125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cs-CZ" sz="2400" smtClean="0"/>
              <a:t>Zástupce poskytuje za úplatu služby České pošty na základě mandátní smlouvy jejím jménem</a:t>
            </a:r>
          </a:p>
          <a:p>
            <a:pPr eaLnBrk="1" hangingPunct="1"/>
            <a:r>
              <a:rPr lang="cs-CZ" sz="2400" smtClean="0"/>
              <a:t>K dispozici návrh smlouvy pro Výdejní místo I a II s přílohami: </a:t>
            </a:r>
          </a:p>
        </p:txBody>
      </p:sp>
      <p:sp>
        <p:nvSpPr>
          <p:cNvPr id="17" name="Zástupný symbol pro číslo snímku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38549AA-C367-4617-BDB2-E70B08A00A78}" type="slidenum">
              <a:rPr lang="cs-CZ" smtClean="0"/>
              <a:pPr>
                <a:defRPr/>
              </a:pPr>
              <a:t>7</a:t>
            </a:fld>
            <a:endParaRPr lang="cs-CZ" dirty="0"/>
          </a:p>
        </p:txBody>
      </p:sp>
      <p:graphicFrame>
        <p:nvGraphicFramePr>
          <p:cNvPr id="132114" name="Object 18"/>
          <p:cNvGraphicFramePr>
            <a:graphicFrameLocks noChangeAspect="1"/>
          </p:cNvGraphicFramePr>
          <p:nvPr/>
        </p:nvGraphicFramePr>
        <p:xfrm>
          <a:off x="1331913" y="3284538"/>
          <a:ext cx="1223962" cy="957262"/>
        </p:xfrm>
        <a:graphic>
          <a:graphicData uri="http://schemas.openxmlformats.org/presentationml/2006/ole">
            <p:oleObj spid="_x0000_s132114" name="Dokument" showAsIcon="1" r:id="rId3" imgW="914400" imgH="714240" progId="">
              <p:embed/>
            </p:oleObj>
          </a:graphicData>
        </a:graphic>
      </p:graphicFrame>
      <p:graphicFrame>
        <p:nvGraphicFramePr>
          <p:cNvPr id="132115" name="Object 19"/>
          <p:cNvGraphicFramePr>
            <a:graphicFrameLocks noChangeAspect="1"/>
          </p:cNvGraphicFramePr>
          <p:nvPr/>
        </p:nvGraphicFramePr>
        <p:xfrm>
          <a:off x="2555875" y="3284538"/>
          <a:ext cx="1198563" cy="936625"/>
        </p:xfrm>
        <a:graphic>
          <a:graphicData uri="http://schemas.openxmlformats.org/presentationml/2006/ole">
            <p:oleObj spid="_x0000_s132115" name="Dokument" showAsIcon="1" r:id="rId4" imgW="914400" imgH="714240" progId="">
              <p:embed/>
            </p:oleObj>
          </a:graphicData>
        </a:graphic>
      </p:graphicFrame>
      <p:graphicFrame>
        <p:nvGraphicFramePr>
          <p:cNvPr id="132116" name="Object 20"/>
          <p:cNvGraphicFramePr>
            <a:graphicFrameLocks noChangeAspect="1"/>
          </p:cNvGraphicFramePr>
          <p:nvPr/>
        </p:nvGraphicFramePr>
        <p:xfrm>
          <a:off x="3851275" y="3284538"/>
          <a:ext cx="1195388" cy="933450"/>
        </p:xfrm>
        <a:graphic>
          <a:graphicData uri="http://schemas.openxmlformats.org/presentationml/2006/ole">
            <p:oleObj spid="_x0000_s132116" name="Document" showAsIcon="1" r:id="rId5" imgW="914400" imgH="714240" progId="Word.Document.8">
              <p:embed/>
            </p:oleObj>
          </a:graphicData>
        </a:graphic>
      </p:graphicFrame>
      <p:graphicFrame>
        <p:nvGraphicFramePr>
          <p:cNvPr id="132117" name="Object 21"/>
          <p:cNvGraphicFramePr>
            <a:graphicFrameLocks noChangeAspect="1"/>
          </p:cNvGraphicFramePr>
          <p:nvPr/>
        </p:nvGraphicFramePr>
        <p:xfrm>
          <a:off x="5148263" y="3284538"/>
          <a:ext cx="1193800" cy="933450"/>
        </p:xfrm>
        <a:graphic>
          <a:graphicData uri="http://schemas.openxmlformats.org/presentationml/2006/ole">
            <p:oleObj spid="_x0000_s132117" name="Document" showAsIcon="1" r:id="rId6" imgW="914400" imgH="714240" progId="Word.Document.8">
              <p:embed/>
            </p:oleObj>
          </a:graphicData>
        </a:graphic>
      </p:graphicFrame>
      <p:graphicFrame>
        <p:nvGraphicFramePr>
          <p:cNvPr id="132118" name="Object 22"/>
          <p:cNvGraphicFramePr>
            <a:graphicFrameLocks noChangeAspect="1"/>
          </p:cNvGraphicFramePr>
          <p:nvPr/>
        </p:nvGraphicFramePr>
        <p:xfrm>
          <a:off x="6443663" y="3284538"/>
          <a:ext cx="1198562" cy="936625"/>
        </p:xfrm>
        <a:graphic>
          <a:graphicData uri="http://schemas.openxmlformats.org/presentationml/2006/ole">
            <p:oleObj spid="_x0000_s132118" name="Dokument" showAsIcon="1" r:id="rId7" imgW="914400" imgH="714240" progId="">
              <p:embed/>
            </p:oleObj>
          </a:graphicData>
        </a:graphic>
      </p:graphicFrame>
      <p:graphicFrame>
        <p:nvGraphicFramePr>
          <p:cNvPr id="132119" name="Object 23"/>
          <p:cNvGraphicFramePr>
            <a:graphicFrameLocks noChangeAspect="1"/>
          </p:cNvGraphicFramePr>
          <p:nvPr/>
        </p:nvGraphicFramePr>
        <p:xfrm>
          <a:off x="1331913" y="4221163"/>
          <a:ext cx="1106487" cy="863600"/>
        </p:xfrm>
        <a:graphic>
          <a:graphicData uri="http://schemas.openxmlformats.org/presentationml/2006/ole">
            <p:oleObj spid="_x0000_s132119" name="Dokument" showAsIcon="1" r:id="rId8" imgW="914400" imgH="714240" progId="">
              <p:embed/>
            </p:oleObj>
          </a:graphicData>
        </a:graphic>
      </p:graphicFrame>
      <p:graphicFrame>
        <p:nvGraphicFramePr>
          <p:cNvPr id="132120" name="Object 24"/>
          <p:cNvGraphicFramePr>
            <a:graphicFrameLocks noChangeAspect="1"/>
          </p:cNvGraphicFramePr>
          <p:nvPr/>
        </p:nvGraphicFramePr>
        <p:xfrm>
          <a:off x="3924300" y="4149725"/>
          <a:ext cx="1152525" cy="900113"/>
        </p:xfrm>
        <a:graphic>
          <a:graphicData uri="http://schemas.openxmlformats.org/presentationml/2006/ole">
            <p:oleObj spid="_x0000_s132120" name="Dokument" showAsIcon="1" r:id="rId9" imgW="914400" imgH="714240" progId="">
              <p:embed/>
            </p:oleObj>
          </a:graphicData>
        </a:graphic>
      </p:graphicFrame>
      <p:graphicFrame>
        <p:nvGraphicFramePr>
          <p:cNvPr id="132121" name="Object 25"/>
          <p:cNvGraphicFramePr>
            <a:graphicFrameLocks noChangeAspect="1"/>
          </p:cNvGraphicFramePr>
          <p:nvPr/>
        </p:nvGraphicFramePr>
        <p:xfrm>
          <a:off x="2627313" y="4221163"/>
          <a:ext cx="1103312" cy="860425"/>
        </p:xfrm>
        <a:graphic>
          <a:graphicData uri="http://schemas.openxmlformats.org/presentationml/2006/ole">
            <p:oleObj spid="_x0000_s132121" name="Dokument" showAsIcon="1" r:id="rId10" imgW="914400" imgH="714240" progId="">
              <p:embed/>
            </p:oleObj>
          </a:graphicData>
        </a:graphic>
      </p:graphicFrame>
      <p:graphicFrame>
        <p:nvGraphicFramePr>
          <p:cNvPr id="132122" name="Object 26"/>
          <p:cNvGraphicFramePr>
            <a:graphicFrameLocks noChangeAspect="1"/>
          </p:cNvGraphicFramePr>
          <p:nvPr/>
        </p:nvGraphicFramePr>
        <p:xfrm>
          <a:off x="5219700" y="4149725"/>
          <a:ext cx="1223963" cy="955675"/>
        </p:xfrm>
        <a:graphic>
          <a:graphicData uri="http://schemas.openxmlformats.org/presentationml/2006/ole">
            <p:oleObj spid="_x0000_s132122" name="Document" showAsIcon="1" r:id="rId11" imgW="914400" imgH="714240" progId="Word.Document.8">
              <p:embed/>
            </p:oleObj>
          </a:graphicData>
        </a:graphic>
      </p:graphicFrame>
      <p:graphicFrame>
        <p:nvGraphicFramePr>
          <p:cNvPr id="132123" name="Object 27"/>
          <p:cNvGraphicFramePr>
            <a:graphicFrameLocks noChangeAspect="1"/>
          </p:cNvGraphicFramePr>
          <p:nvPr/>
        </p:nvGraphicFramePr>
        <p:xfrm>
          <a:off x="6516688" y="4149725"/>
          <a:ext cx="1193800" cy="931863"/>
        </p:xfrm>
        <a:graphic>
          <a:graphicData uri="http://schemas.openxmlformats.org/presentationml/2006/ole">
            <p:oleObj spid="_x0000_s132123" name="Dokument" showAsIcon="1" r:id="rId12" imgW="914400" imgH="714240" progId="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21" name="Rectangle 2"/>
          <p:cNvSpPr>
            <a:spLocks noGrp="1"/>
          </p:cNvSpPr>
          <p:nvPr>
            <p:ph type="title"/>
          </p:nvPr>
        </p:nvSpPr>
        <p:spPr>
          <a:xfrm>
            <a:off x="539750" y="404813"/>
            <a:ext cx="7561263" cy="574675"/>
          </a:xfrm>
        </p:spPr>
        <p:txBody>
          <a:bodyPr/>
          <a:lstStyle/>
          <a:p>
            <a:pPr eaLnBrk="1" hangingPunct="1"/>
            <a:r>
              <a:rPr lang="cs-CZ" sz="2800" b="1" smtClean="0">
                <a:solidFill>
                  <a:schemeClr val="tx1"/>
                </a:solidFill>
              </a:rPr>
              <a:t>Legislativní rámec</a:t>
            </a:r>
          </a:p>
        </p:txBody>
      </p:sp>
      <p:sp>
        <p:nvSpPr>
          <p:cNvPr id="133122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cs-CZ" sz="2400" smtClean="0"/>
              <a:t>Zástupcem může být:</a:t>
            </a:r>
          </a:p>
          <a:p>
            <a:pPr lvl="1" eaLnBrk="1" hangingPunct="1"/>
            <a:r>
              <a:rPr lang="cs-CZ" sz="2000" smtClean="0"/>
              <a:t>subjekt zapsaný v obchodním rejstříku</a:t>
            </a:r>
          </a:p>
          <a:p>
            <a:pPr lvl="2" eaLnBrk="1" hangingPunct="1"/>
            <a:r>
              <a:rPr lang="cs-CZ" sz="1600" smtClean="0"/>
              <a:t>všechny druhy obchodních společností či družstva jejichž předmětem podnikání je zprostředkování obchodu a služeb</a:t>
            </a:r>
          </a:p>
          <a:p>
            <a:pPr lvl="1" eaLnBrk="1" hangingPunct="1"/>
            <a:r>
              <a:rPr lang="cs-CZ" sz="2000" smtClean="0"/>
              <a:t>subjekt podnikající na základě živnostenského oprávnění</a:t>
            </a:r>
          </a:p>
          <a:p>
            <a:pPr lvl="2" eaLnBrk="1" hangingPunct="1"/>
            <a:r>
              <a:rPr lang="cs-CZ" sz="1600" smtClean="0"/>
              <a:t>dle přílohy č. 4 k zákonu č. 455/1991 Sb., obor činnosti č. 47 - Zprostředkování obchodu a služeb</a:t>
            </a:r>
          </a:p>
          <a:p>
            <a:pPr lvl="1" eaLnBrk="1" hangingPunct="1"/>
            <a:r>
              <a:rPr lang="cs-CZ" sz="2000" smtClean="0"/>
              <a:t>obec, resp. právnická osoba v níž má obec majetkovou účast</a:t>
            </a:r>
          </a:p>
          <a:p>
            <a:pPr lvl="1" eaLnBrk="1" hangingPunct="1"/>
            <a:endParaRPr lang="cs-CZ" sz="2000" smtClean="0"/>
          </a:p>
        </p:txBody>
      </p:sp>
      <p:sp>
        <p:nvSpPr>
          <p:cNvPr id="4" name="Zástupný symbol pro číslo snímku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6B19E10-AE08-49EF-AA89-365432A7D225}" type="slidenum">
              <a:rPr lang="cs-CZ" smtClean="0"/>
              <a:pPr>
                <a:defRPr/>
              </a:pPr>
              <a:t>8</a:t>
            </a:fld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433" name="Rectangle 2"/>
          <p:cNvSpPr>
            <a:spLocks noGrp="1"/>
          </p:cNvSpPr>
          <p:nvPr>
            <p:ph type="title"/>
          </p:nvPr>
        </p:nvSpPr>
        <p:spPr>
          <a:xfrm>
            <a:off x="539750" y="404813"/>
            <a:ext cx="7561263" cy="574675"/>
          </a:xfrm>
        </p:spPr>
        <p:txBody>
          <a:bodyPr/>
          <a:lstStyle/>
          <a:p>
            <a:pPr eaLnBrk="1" hangingPunct="1"/>
            <a:r>
              <a:rPr lang="cs-CZ" sz="2800" b="1" smtClean="0">
                <a:solidFill>
                  <a:schemeClr val="tx1"/>
                </a:solidFill>
              </a:rPr>
              <a:t>Legislativní rámec pro obce</a:t>
            </a:r>
          </a:p>
        </p:txBody>
      </p:sp>
      <p:sp>
        <p:nvSpPr>
          <p:cNvPr id="146434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cs-CZ" sz="2400" smtClean="0"/>
              <a:t>Doporučení:</a:t>
            </a:r>
          </a:p>
          <a:p>
            <a:pPr lvl="1" eaLnBrk="1" hangingPunct="1"/>
            <a:r>
              <a:rPr lang="cs-CZ" sz="2000" smtClean="0"/>
              <a:t>s ohledem na skutečnost, že obce nebyly primárně zřízeny pro výkon podnikatelské činnosti je doporučeno, aby zástupcem byla právnická osoba, v níž má obec majetkovou účast</a:t>
            </a:r>
          </a:p>
          <a:p>
            <a:pPr lvl="1" eaLnBrk="1" hangingPunct="1"/>
            <a:r>
              <a:rPr lang="cs-CZ" sz="2000" smtClean="0"/>
              <a:t>z pohledu naplnění zásad hospodaření s obecním majetkem a z hlediska pružnosti rozhodování je doporučeno, aby zástupcem byla právnická osoba, v níž má obec majetkovou účast</a:t>
            </a:r>
          </a:p>
          <a:p>
            <a:pPr lvl="1" eaLnBrk="1" hangingPunct="1"/>
            <a:endParaRPr lang="cs-CZ" sz="2000" smtClean="0"/>
          </a:p>
        </p:txBody>
      </p:sp>
      <p:sp>
        <p:nvSpPr>
          <p:cNvPr id="4" name="Zástupný symbol pro číslo snímku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96830BC-983E-47A8-BA34-40040B5A5151}" type="slidenum">
              <a:rPr lang="cs-CZ" smtClean="0"/>
              <a:pPr>
                <a:defRPr/>
              </a:pPr>
              <a:t>9</a:t>
            </a:fld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WP Prezentace CP White">
  <a:themeElements>
    <a:clrScheme name="Ceska posta">
      <a:dk1>
        <a:srgbClr val="002776"/>
      </a:dk1>
      <a:lt1>
        <a:sysClr val="window" lastClr="FFFFFF"/>
      </a:lt1>
      <a:dk2>
        <a:srgbClr val="002776"/>
      </a:dk2>
      <a:lt2>
        <a:srgbClr val="EAAB00"/>
      </a:lt2>
      <a:accent1>
        <a:srgbClr val="EC1848"/>
      </a:accent1>
      <a:accent2>
        <a:srgbClr val="00A9E0"/>
      </a:accent2>
      <a:accent3>
        <a:srgbClr val="92D400"/>
      </a:accent3>
      <a:accent4>
        <a:srgbClr val="D10074"/>
      </a:accent4>
      <a:accent5>
        <a:srgbClr val="BCBDBC"/>
      </a:accent5>
      <a:accent6>
        <a:srgbClr val="00B0BE"/>
      </a:accent6>
      <a:hlink>
        <a:srgbClr val="6B57A4"/>
      </a:hlink>
      <a:folHlink>
        <a:srgbClr val="82786F"/>
      </a:folHlink>
    </a:clrScheme>
    <a:fontScheme name="1_Výchozí návrh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Výchozí návrh 1">
        <a:dk1>
          <a:srgbClr val="002776"/>
        </a:dk1>
        <a:lt1>
          <a:srgbClr val="FFFFFF"/>
        </a:lt1>
        <a:dk2>
          <a:srgbClr val="002776"/>
        </a:dk2>
        <a:lt2>
          <a:srgbClr val="EAAB00"/>
        </a:lt2>
        <a:accent1>
          <a:srgbClr val="EC1848"/>
        </a:accent1>
        <a:accent2>
          <a:srgbClr val="00A9E0"/>
        </a:accent2>
        <a:accent3>
          <a:srgbClr val="FFFFFF"/>
        </a:accent3>
        <a:accent4>
          <a:srgbClr val="002064"/>
        </a:accent4>
        <a:accent5>
          <a:srgbClr val="F4ABB1"/>
        </a:accent5>
        <a:accent6>
          <a:srgbClr val="0099CB"/>
        </a:accent6>
        <a:hlink>
          <a:srgbClr val="6B57A4"/>
        </a:hlink>
        <a:folHlink>
          <a:srgbClr val="82786F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PWP Prezentace CP White</Template>
  <TotalTime>1278</TotalTime>
  <Words>797</Words>
  <Application>Microsoft Office PowerPoint</Application>
  <PresentationFormat>On-screen Show (4:3)</PresentationFormat>
  <Paragraphs>181</Paragraphs>
  <Slides>19</Slides>
  <Notes>0</Notes>
  <HiddenSlides>0</HiddenSlides>
  <MMClips>0</MMClips>
  <ScaleCrop>false</ScaleCrop>
  <HeadingPairs>
    <vt:vector size="8" baseType="variant">
      <vt:variant>
        <vt:lpstr>Použitá písma</vt:lpstr>
      </vt:variant>
      <vt:variant>
        <vt:i4>2</vt:i4>
      </vt:variant>
      <vt:variant>
        <vt:lpstr>Šablona návrhu</vt:lpstr>
      </vt:variant>
      <vt:variant>
        <vt:i4>2</vt:i4>
      </vt:variant>
      <vt:variant>
        <vt:lpstr>Vložené servery OLE</vt:lpstr>
      </vt:variant>
      <vt:variant>
        <vt:i4>5</vt:i4>
      </vt:variant>
      <vt:variant>
        <vt:lpstr>Nadpisy snímků</vt:lpstr>
      </vt:variant>
      <vt:variant>
        <vt:i4>19</vt:i4>
      </vt:variant>
    </vt:vector>
  </HeadingPairs>
  <TitlesOfParts>
    <vt:vector size="28" baseType="lpstr">
      <vt:lpstr>Arial</vt:lpstr>
      <vt:lpstr>Calibri</vt:lpstr>
      <vt:lpstr>PWP Prezentace CP White</vt:lpstr>
      <vt:lpstr>PWP Prezentace CP White</vt:lpstr>
      <vt:lpstr>Worksheet</vt:lpstr>
      <vt:lpstr>Dokument</vt:lpstr>
      <vt:lpstr>Document</vt:lpstr>
      <vt:lpstr>Acrobat Document</vt:lpstr>
      <vt:lpstr>Balíček</vt:lpstr>
      <vt:lpstr>OPTIMALIZACE POBOČKOVÉ SÍTĚ</vt:lpstr>
      <vt:lpstr>Snímek 2</vt:lpstr>
      <vt:lpstr>Typy poboček a poskytované služby</vt:lpstr>
      <vt:lpstr>Snímek 4</vt:lpstr>
      <vt:lpstr>Základního rozsah hodin pro veřejnost</vt:lpstr>
      <vt:lpstr>Stanovení odměny (bez DPH)</vt:lpstr>
      <vt:lpstr>Smlouva</vt:lpstr>
      <vt:lpstr>Legislativní rámec</vt:lpstr>
      <vt:lpstr>Legislativní rámec pro obce</vt:lpstr>
      <vt:lpstr>Technologie</vt:lpstr>
      <vt:lpstr>Pojištění</vt:lpstr>
      <vt:lpstr>Vizualizace</vt:lpstr>
      <vt:lpstr>Mobiliář a vybavení </vt:lpstr>
      <vt:lpstr>Mobiliář a vybavení </vt:lpstr>
      <vt:lpstr>Mobiliář a vybavení </vt:lpstr>
      <vt:lpstr>Mobiliář a vybavení </vt:lpstr>
      <vt:lpstr>Mobiliář a vybavení </vt:lpstr>
      <vt:lpstr>Dispoziční řešení </vt:lpstr>
      <vt:lpstr>Současný stav projektu</vt:lpstr>
    </vt:vector>
  </TitlesOfParts>
  <Company>Česká pošta, s.p.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Snímek 1</dc:title>
  <dc:creator>Panc</dc:creator>
  <cp:lastModifiedBy>ticha.a</cp:lastModifiedBy>
  <cp:revision>93</cp:revision>
  <dcterms:created xsi:type="dcterms:W3CDTF">2010-01-11T14:21:48Z</dcterms:created>
  <dcterms:modified xsi:type="dcterms:W3CDTF">2011-02-03T13:24:31Z</dcterms:modified>
</cp:coreProperties>
</file>