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85" r:id="rId4"/>
    <p:sldId id="275" r:id="rId5"/>
    <p:sldId id="281" r:id="rId6"/>
    <p:sldId id="279" r:id="rId7"/>
    <p:sldId id="283" r:id="rId8"/>
    <p:sldId id="284" r:id="rId9"/>
    <p:sldId id="282" r:id="rId10"/>
    <p:sldId id="290" r:id="rId11"/>
    <p:sldId id="286" r:id="rId12"/>
    <p:sldId id="287" r:id="rId13"/>
    <p:sldId id="289" r:id="rId14"/>
    <p:sldId id="288" r:id="rId15"/>
    <p:sldId id="291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644" y="-12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B342-3810-4E65-8B82-6F460DB3FFC6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932F7-15C0-4544-A55D-C9FF40608E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56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A4B2-AC4E-474F-94F9-949FD5721A82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673F-6521-4A46-97CD-72A277CA0E53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5897-2716-4420-A563-1614A4CBFFA6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71E6930-3BA6-49BB-AF1E-256B9BB15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D2D6875C-E195-4038-8B0E-B21650404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14DDA696-6912-465A-8191-8FA486B7E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FA57A-604E-4FD8-9BAC-0A63AA0D91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19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88F2-2625-4D2F-81B2-EFC1E3144A1B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465F-4081-46FD-B3F0-2198A3DED128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5A7D-D064-4138-999D-CF1E7E6EEB0F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BC3F-402F-4E49-BAF4-13F72FB2169A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D700-009E-40B1-A7A0-49C066E73A59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86D9-8F6D-4DC4-902C-96701D73668C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4209-6829-488A-AD89-D7A2FC968E23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441-410D-454E-843B-2B3D75545D0D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Pillnitz 14.12.2016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BB605F-8AEE-416E-B5C6-79533ACE2D48}" type="datetime1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/>
              <a:t>Pillnitz 14.12.2016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F6111A-54CB-4A8B-9A20-6A5AEA99EC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Pachové látky </a:t>
            </a:r>
            <a:r>
              <a:rPr lang="cs-CZ" sz="4000"/>
              <a:t>v ovzduší-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Jan Leníček, Ondřej Řezníček, Jiří </a:t>
            </a:r>
            <a:r>
              <a:rPr lang="cs-CZ" sz="1600" dirty="0" err="1"/>
              <a:t>Pavlosek</a:t>
            </a:r>
            <a:r>
              <a:rPr lang="cs-CZ" sz="1600" dirty="0"/>
              <a:t>, Tomáš Roubal, Ivan Beneš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2"/>
            <a:ext cx="1143000" cy="79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2514600" cy="5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992" y="5575981"/>
            <a:ext cx="1338263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65883"/>
            <a:ext cx="1143000" cy="87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93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8E2D7-D2E1-4E50-AFEB-4D4A7F12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2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Použití </a:t>
            </a:r>
            <a:r>
              <a:rPr lang="cs-CZ" dirty="0" err="1"/>
              <a:t>chlorfluorovaných</a:t>
            </a:r>
            <a:r>
              <a:rPr lang="cs-CZ" dirty="0"/>
              <a:t> sloučenin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D22767-B0D7-47F0-8F68-F32B8C7EE5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US 4041115 A</a:t>
            </a:r>
          </a:p>
          <a:p>
            <a:r>
              <a:rPr lang="cs-CZ" dirty="0"/>
              <a:t>A </a:t>
            </a:r>
            <a:r>
              <a:rPr lang="cs-CZ" dirty="0" err="1"/>
              <a:t>continuous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preparing</a:t>
            </a:r>
            <a:r>
              <a:rPr lang="cs-CZ" dirty="0"/>
              <a:t> </a:t>
            </a:r>
            <a:r>
              <a:rPr lang="cs-CZ" dirty="0" err="1"/>
              <a:t>particulate</a:t>
            </a:r>
            <a:r>
              <a:rPr lang="cs-CZ" dirty="0"/>
              <a:t> </a:t>
            </a:r>
            <a:r>
              <a:rPr lang="cs-CZ" dirty="0" err="1"/>
              <a:t>microporous</a:t>
            </a:r>
            <a:r>
              <a:rPr lang="cs-CZ" dirty="0"/>
              <a:t>, open-</a:t>
            </a:r>
            <a:r>
              <a:rPr lang="cs-CZ" dirty="0" err="1"/>
              <a:t>celled</a:t>
            </a:r>
            <a:r>
              <a:rPr lang="cs-CZ" dirty="0"/>
              <a:t> polymer </a:t>
            </a:r>
            <a:r>
              <a:rPr lang="cs-CZ" dirty="0" err="1"/>
              <a:t>structures</a:t>
            </a:r>
            <a:r>
              <a:rPr lang="cs-CZ" dirty="0"/>
              <a:t> in a co-</a:t>
            </a:r>
            <a:r>
              <a:rPr lang="cs-CZ" dirty="0" err="1"/>
              <a:t>rotating</a:t>
            </a:r>
            <a:r>
              <a:rPr lang="cs-CZ" dirty="0"/>
              <a:t> </a:t>
            </a:r>
            <a:r>
              <a:rPr lang="cs-CZ" dirty="0" err="1"/>
              <a:t>twin-screw</a:t>
            </a:r>
            <a:r>
              <a:rPr lang="cs-CZ" dirty="0"/>
              <a:t> </a:t>
            </a:r>
            <a:r>
              <a:rPr lang="cs-CZ" dirty="0" err="1"/>
              <a:t>processor</a:t>
            </a:r>
            <a:r>
              <a:rPr lang="cs-CZ" dirty="0"/>
              <a:t> </a:t>
            </a:r>
            <a:r>
              <a:rPr lang="cs-CZ" dirty="0" err="1"/>
              <a:t>comprising</a:t>
            </a:r>
            <a:r>
              <a:rPr lang="cs-CZ" dirty="0"/>
              <a:t> </a:t>
            </a:r>
            <a:r>
              <a:rPr lang="cs-CZ" dirty="0" err="1"/>
              <a:t>agitating</a:t>
            </a:r>
            <a:r>
              <a:rPr lang="cs-CZ" dirty="0"/>
              <a:t> </a:t>
            </a:r>
            <a:r>
              <a:rPr lang="cs-CZ" dirty="0" err="1"/>
              <a:t>normally</a:t>
            </a:r>
            <a:r>
              <a:rPr lang="cs-CZ" dirty="0"/>
              <a:t> solid </a:t>
            </a:r>
            <a:r>
              <a:rPr lang="cs-CZ" dirty="0" err="1"/>
              <a:t>organic</a:t>
            </a:r>
            <a:r>
              <a:rPr lang="cs-CZ" dirty="0"/>
              <a:t> polymer and </a:t>
            </a:r>
            <a:r>
              <a:rPr lang="cs-CZ" dirty="0" err="1"/>
              <a:t>chlorofluorocarbon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melt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said</a:t>
            </a:r>
            <a:r>
              <a:rPr lang="cs-CZ" dirty="0"/>
              <a:t> </a:t>
            </a:r>
            <a:r>
              <a:rPr lang="cs-CZ" dirty="0" err="1"/>
              <a:t>processor</a:t>
            </a:r>
            <a:r>
              <a:rPr lang="cs-CZ" dirty="0"/>
              <a:t>, </a:t>
            </a:r>
            <a:r>
              <a:rPr lang="cs-CZ" dirty="0" err="1"/>
              <a:t>cooling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resulting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agitation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cooling</a:t>
            </a:r>
            <a:r>
              <a:rPr lang="cs-CZ" dirty="0"/>
              <a:t> and </a:t>
            </a:r>
            <a:r>
              <a:rPr lang="cs-CZ" dirty="0" err="1"/>
              <a:t>milling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</a:t>
            </a:r>
            <a:r>
              <a:rPr lang="cs-CZ" dirty="0" err="1"/>
              <a:t>extruding</a:t>
            </a:r>
            <a:r>
              <a:rPr lang="cs-CZ" dirty="0"/>
              <a:t> a </a:t>
            </a:r>
            <a:r>
              <a:rPr lang="cs-CZ" dirty="0" err="1"/>
              <a:t>snow-like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cooling</a:t>
            </a:r>
            <a:r>
              <a:rPr lang="cs-CZ" dirty="0"/>
              <a:t> and </a:t>
            </a:r>
            <a:r>
              <a:rPr lang="cs-CZ" dirty="0" err="1"/>
              <a:t>milling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removing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chlorofluorocarbon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snow-like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to </a:t>
            </a:r>
            <a:r>
              <a:rPr lang="cs-CZ" dirty="0" err="1"/>
              <a:t>leave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polymer </a:t>
            </a:r>
            <a:r>
              <a:rPr lang="cs-CZ" dirty="0" err="1"/>
              <a:t>structures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07DEA47-C1E6-442D-92DD-EE8B822885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Domníváme se, že</a:t>
            </a:r>
          </a:p>
          <a:p>
            <a:r>
              <a:rPr lang="cs-CZ" dirty="0">
                <a:solidFill>
                  <a:srgbClr val="FF0000"/>
                </a:solidFill>
              </a:rPr>
              <a:t>1,2,3,4-tetrachloro-</a:t>
            </a:r>
          </a:p>
          <a:p>
            <a:r>
              <a:rPr lang="cs-CZ" dirty="0">
                <a:solidFill>
                  <a:srgbClr val="FF0000"/>
                </a:solidFill>
              </a:rPr>
              <a:t>1,1,2,3,4,4-hexafluoro butane</a:t>
            </a:r>
          </a:p>
          <a:p>
            <a:r>
              <a:rPr lang="cs-CZ" dirty="0">
                <a:solidFill>
                  <a:schemeClr val="tx1"/>
                </a:solidFill>
              </a:rPr>
              <a:t>Je uvolňován do ovzduší při spalování plastů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378EBA0-5E14-493D-BD2F-9348696F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5651"/>
            <a:ext cx="2006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Měření pachových látek v Ústí nad Labem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Pro odběr vzorku byla zvolena metoda difuzního vzorkování na sorpční trubice typu </a:t>
            </a:r>
            <a:r>
              <a:rPr lang="cs-CZ" dirty="0" err="1"/>
              <a:t>Radiello</a:t>
            </a:r>
            <a:r>
              <a:rPr lang="cs-CZ" dirty="0"/>
              <a:t>, se selektivní sorpcí karbonylových sloučenin.</a:t>
            </a:r>
          </a:p>
        </p:txBody>
      </p:sp>
      <p:pic>
        <p:nvPicPr>
          <p:cNvPr id="7" name="Obrázek 1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969419"/>
            <a:ext cx="3822700" cy="2867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Měření pachových látek v Ústí nad Labem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Vzorek ovzduší byl odebírán od 14.8. do 24.8. 2017 </a:t>
            </a:r>
          </a:p>
          <a:p>
            <a:r>
              <a:rPr lang="cs-CZ" dirty="0"/>
              <a:t>Místo odběru: v blízkosti  areálu </a:t>
            </a:r>
            <a:r>
              <a:rPr lang="cs-CZ" dirty="0" err="1"/>
              <a:t>Oleochem</a:t>
            </a:r>
            <a:r>
              <a:rPr lang="cs-CZ" dirty="0"/>
              <a:t>, a.s., a </a:t>
            </a:r>
            <a:r>
              <a:rPr lang="cs-CZ" dirty="0" err="1"/>
              <a:t>Glencore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s.r.o. </a:t>
            </a:r>
          </a:p>
          <a:p>
            <a:r>
              <a:rPr lang="cs-CZ" dirty="0"/>
              <a:t>Naměřené koncentrace karbonylů byly porovnány s čichovými prahy OT a vypočteny hodnoty OAV.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 průběhu vzorkování byl vyplňován dotazník a subjektivně byla zaznamenávána doba trvání jednotlivých epizod a posuzována intenzita zápachu.</a:t>
            </a:r>
          </a:p>
          <a:p>
            <a:r>
              <a:rPr lang="cs-CZ" dirty="0"/>
              <a:t> Hodnota </a:t>
            </a:r>
          </a:p>
          <a:p>
            <a:r>
              <a:rPr lang="cs-CZ" dirty="0"/>
              <a:t>1- označovala slabý zápach, </a:t>
            </a:r>
          </a:p>
          <a:p>
            <a:r>
              <a:rPr lang="cs-CZ" dirty="0"/>
              <a:t>2-silný zápach, </a:t>
            </a:r>
          </a:p>
          <a:p>
            <a:r>
              <a:rPr lang="cs-CZ" dirty="0"/>
              <a:t>3-extrémní zápach. </a:t>
            </a:r>
          </a:p>
          <a:p>
            <a:r>
              <a:rPr lang="cs-CZ" dirty="0"/>
              <a:t>Celkem se podařilo v průběhu vzorkování zachytit 18 hodin zápachových epizod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Měření pachových látek v Ústí nad Labem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Ranau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 (2005) identifikovali celou řadu zapáchajících látek v emisích vznikajících při výrobě jedlých olejů:</a:t>
            </a:r>
          </a:p>
          <a:p>
            <a:r>
              <a:rPr lang="cs-CZ" b="1" dirty="0"/>
              <a:t> n-</a:t>
            </a:r>
            <a:r>
              <a:rPr lang="cs-CZ" b="1" dirty="0" err="1"/>
              <a:t>pentanal</a:t>
            </a:r>
            <a:endParaRPr lang="cs-CZ" dirty="0"/>
          </a:p>
          <a:p>
            <a:r>
              <a:rPr lang="cs-CZ" b="1" dirty="0"/>
              <a:t> n-</a:t>
            </a:r>
            <a:r>
              <a:rPr lang="cs-CZ" b="1" dirty="0" err="1"/>
              <a:t>hexanal</a:t>
            </a:r>
            <a:endParaRPr lang="cs-CZ" b="1" dirty="0"/>
          </a:p>
          <a:p>
            <a:r>
              <a:rPr lang="cs-CZ" b="1" dirty="0"/>
              <a:t> n-</a:t>
            </a:r>
            <a:r>
              <a:rPr lang="cs-CZ" b="1" dirty="0" err="1"/>
              <a:t>oktanal</a:t>
            </a:r>
            <a:endParaRPr lang="cs-CZ" dirty="0"/>
          </a:p>
          <a:p>
            <a:r>
              <a:rPr lang="cs-CZ" dirty="0"/>
              <a:t> 2-</a:t>
            </a:r>
            <a:r>
              <a:rPr lang="cs-CZ" dirty="0" err="1"/>
              <a:t>heptenal</a:t>
            </a:r>
            <a:r>
              <a:rPr lang="cs-CZ" dirty="0"/>
              <a:t> </a:t>
            </a:r>
          </a:p>
          <a:p>
            <a:r>
              <a:rPr lang="cs-CZ" b="1" dirty="0"/>
              <a:t>  </a:t>
            </a:r>
            <a:r>
              <a:rPr lang="cs-CZ" b="1" dirty="0" err="1"/>
              <a:t>nonanal</a:t>
            </a:r>
            <a:r>
              <a:rPr lang="cs-CZ" dirty="0"/>
              <a:t> </a:t>
            </a:r>
          </a:p>
          <a:p>
            <a:r>
              <a:rPr lang="cs-CZ" dirty="0"/>
              <a:t> 2-</a:t>
            </a:r>
            <a:r>
              <a:rPr lang="cs-CZ" dirty="0" err="1"/>
              <a:t>oktenal</a:t>
            </a:r>
            <a:r>
              <a:rPr lang="cs-CZ" dirty="0"/>
              <a:t> </a:t>
            </a:r>
          </a:p>
          <a:p>
            <a:r>
              <a:rPr lang="cs-CZ" dirty="0"/>
              <a:t> 2-</a:t>
            </a:r>
            <a:r>
              <a:rPr lang="cs-CZ" dirty="0" err="1"/>
              <a:t>nonenal</a:t>
            </a:r>
            <a:endParaRPr lang="cs-CZ" dirty="0"/>
          </a:p>
          <a:p>
            <a:r>
              <a:rPr lang="cs-CZ" dirty="0"/>
              <a:t> 2,4-</a:t>
            </a:r>
            <a:r>
              <a:rPr lang="cs-CZ" dirty="0" err="1"/>
              <a:t>nonadienal</a:t>
            </a:r>
            <a:endParaRPr lang="cs-CZ" dirty="0"/>
          </a:p>
          <a:p>
            <a:r>
              <a:rPr lang="cs-CZ" dirty="0"/>
              <a:t> 2,4-</a:t>
            </a:r>
            <a:r>
              <a:rPr lang="cs-CZ" dirty="0" err="1"/>
              <a:t>dekadienal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11428585"/>
              </p:ext>
            </p:extLst>
          </p:nvPr>
        </p:nvGraphicFramePr>
        <p:xfrm>
          <a:off x="4645025" y="2679700"/>
          <a:ext cx="3822700" cy="295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r>
                        <a:rPr lang="cs-CZ" dirty="0" err="1"/>
                        <a:t>Analyt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ppb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OT </a:t>
                      </a:r>
                      <a:r>
                        <a:rPr lang="cs-CZ" dirty="0" err="1"/>
                        <a:t>ppb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cs-CZ" dirty="0" err="1"/>
                        <a:t>butanal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cs-CZ" dirty="0" err="1"/>
                        <a:t>pentanal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cs-CZ" dirty="0" err="1"/>
                        <a:t>hexanal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cs-CZ" dirty="0" err="1"/>
                        <a:t>heptanal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cs-CZ" dirty="0" err="1"/>
                        <a:t>oktanal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cs-CZ" dirty="0" err="1"/>
                        <a:t>nonanal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cs-CZ" dirty="0" err="1"/>
                        <a:t>dekanal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4648200" y="2209800"/>
            <a:ext cx="4495800" cy="381000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V ovzduší byly naměřeny karbonyly s nízkým čichovým prahem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Průměrná vypočtená hodnota OAV činila za měřené (10 denní) období 35 ou/m</a:t>
            </a:r>
            <a:r>
              <a:rPr lang="cs-CZ" baseline="30000" dirty="0"/>
              <a:t>3</a:t>
            </a:r>
          </a:p>
          <a:p>
            <a:r>
              <a:rPr lang="cs-CZ" dirty="0"/>
              <a:t>V době odběru vzorku byla na dané lokalitě registrována intenzita zápachu:</a:t>
            </a:r>
          </a:p>
          <a:p>
            <a:r>
              <a:rPr lang="cs-CZ" dirty="0"/>
              <a:t>1- slabý zápach		 4 hod. </a:t>
            </a:r>
          </a:p>
          <a:p>
            <a:r>
              <a:rPr lang="cs-CZ" dirty="0"/>
              <a:t>2-silný zápach 			8 hod. </a:t>
            </a:r>
          </a:p>
          <a:p>
            <a:r>
              <a:rPr lang="cs-CZ" dirty="0"/>
              <a:t>3-extrémní zápach		9hod.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Pokud vztáhneme koncentrace zápachu na registrované pachové epizody - celkem 21 hodin </a:t>
            </a:r>
          </a:p>
          <a:p>
            <a:r>
              <a:rPr lang="cs-CZ" dirty="0"/>
              <a:t>Lze odhadnout, že při registrovaných epizodách byla hodnota SOAV 400 ou/m</a:t>
            </a:r>
            <a:r>
              <a:rPr lang="cs-CZ" baseline="30000" dirty="0"/>
              <a:t>3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Měření pachových látek v Ústí nad Labem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19A8429-B13D-4774-9E7B-9C664287D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dirty="0">
                <a:solidFill>
                  <a:schemeClr val="bg1"/>
                </a:solidFill>
              </a:rPr>
              <a:t>Just I </a:t>
            </a:r>
            <a:r>
              <a:rPr lang="cs-CZ" sz="3200" dirty="0" err="1">
                <a:solidFill>
                  <a:schemeClr val="bg1"/>
                </a:solidFill>
              </a:rPr>
              <a:t>know</a:t>
            </a:r>
            <a:r>
              <a:rPr lang="cs-CZ" sz="3200" dirty="0">
                <a:solidFill>
                  <a:schemeClr val="bg1"/>
                </a:solidFill>
              </a:rPr>
              <a:t>, </a:t>
            </a:r>
            <a:r>
              <a:rPr lang="cs-CZ" sz="3200" dirty="0" err="1">
                <a:solidFill>
                  <a:schemeClr val="bg1"/>
                </a:solidFill>
              </a:rPr>
              <a:t>odour</a:t>
            </a:r>
            <a:r>
              <a:rPr lang="cs-CZ" sz="3200">
                <a:solidFill>
                  <a:schemeClr val="bg1"/>
                </a:solidFill>
              </a:rPr>
              <a:t> analysis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is</a:t>
            </a:r>
            <a:r>
              <a:rPr lang="cs-CZ" sz="3200" dirty="0">
                <a:solidFill>
                  <a:schemeClr val="bg1"/>
                </a:solidFill>
              </a:rPr>
              <a:t> so </a:t>
            </a:r>
            <a:r>
              <a:rPr lang="cs-CZ" sz="3200" dirty="0" err="1">
                <a:solidFill>
                  <a:schemeClr val="bg1"/>
                </a:solidFill>
              </a:rPr>
              <a:t>easy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4FE98D3-242D-4547-A283-6FB359028D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cs-CZ" altLang="cs-CZ" sz="2800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cs-CZ" altLang="cs-CZ" sz="2800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cs-CZ" altLang="cs-CZ" sz="2800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cs-CZ" altLang="cs-CZ" sz="2800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cs-CZ" altLang="cs-CZ" sz="2800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cs-CZ" altLang="cs-CZ" sz="2800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cs-CZ" altLang="cs-CZ" sz="2800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cs-CZ" altLang="cs-CZ" sz="2800" dirty="0" err="1">
                <a:solidFill>
                  <a:schemeClr val="hlink"/>
                </a:solidFill>
              </a:rPr>
              <a:t>Thank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</a:rPr>
              <a:t>you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</a:rPr>
              <a:t>for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</a:rPr>
              <a:t>attention</a:t>
            </a:r>
            <a:endParaRPr lang="cs-CZ" altLang="cs-CZ" sz="2800" dirty="0">
              <a:solidFill>
                <a:schemeClr val="hlink"/>
              </a:solidFill>
            </a:endParaRPr>
          </a:p>
        </p:txBody>
      </p:sp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F69C3A7-7E5B-45A1-A13B-88873BFDC1B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866775" y="1719263"/>
          <a:ext cx="3219450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tografie" r:id="rId3" imgW="3219899" imgH="4285714" progId="">
                  <p:embed/>
                </p:oleObj>
              </mc:Choice>
              <mc:Fallback>
                <p:oleObj name="Fotografie" r:id="rId3" imgW="3219899" imgH="4285714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719263"/>
                        <a:ext cx="3219450" cy="425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25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Odběry pachových látek do kanystrů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39" y="2209800"/>
            <a:ext cx="385395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11DDD-4DEA-4960-9FC5-1B5CBE07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UL 180412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98707A-0636-4EBE-8FF4-96BEB6EE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11A-54CB-4A8B-9A20-6A5AEA99EC9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49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23311A7-C237-421C-AB99-0B826FCC5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Analýzou zjištěná koncentrace pachové látky i v ovzduší  je </a:t>
            </a:r>
            <a:r>
              <a:rPr lang="cs-CZ" dirty="0" err="1"/>
              <a:t>c</a:t>
            </a:r>
            <a:r>
              <a:rPr lang="cs-CZ" baseline="-25000" dirty="0" err="1"/>
              <a:t>i</a:t>
            </a:r>
            <a:r>
              <a:rPr lang="cs-CZ" dirty="0"/>
              <a:t> (mg/m</a:t>
            </a:r>
            <a:r>
              <a:rPr lang="cs-CZ" baseline="30000" dirty="0"/>
              <a:t>3</a:t>
            </a:r>
            <a:r>
              <a:rPr lang="cs-CZ" dirty="0"/>
              <a:t>) a čichový práh </a:t>
            </a:r>
            <a:r>
              <a:rPr lang="cs-CZ" dirty="0" err="1"/>
              <a:t>c</a:t>
            </a:r>
            <a:r>
              <a:rPr lang="cs-CZ" baseline="-25000" dirty="0" err="1"/>
              <a:t>OTi</a:t>
            </a:r>
            <a:r>
              <a:rPr lang="cs-CZ" dirty="0"/>
              <a:t> (mg/ou). </a:t>
            </a:r>
          </a:p>
          <a:p>
            <a:r>
              <a:rPr lang="cs-CZ" dirty="0"/>
              <a:t>Poměr těchto koncentrací pak udává příspěvek látky na hodnotu zápachu OAV (</a:t>
            </a:r>
            <a:r>
              <a:rPr lang="cs-CZ" dirty="0" err="1"/>
              <a:t>odour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).</a:t>
            </a:r>
          </a:p>
          <a:p>
            <a:r>
              <a:rPr lang="cs-CZ" dirty="0"/>
              <a:t> </a:t>
            </a:r>
          </a:p>
          <a:p>
            <a:pPr algn="ctr"/>
            <a:r>
              <a:rPr lang="cs-CZ" b="1" dirty="0" err="1"/>
              <a:t>OAV</a:t>
            </a:r>
            <a:r>
              <a:rPr lang="cs-CZ" b="1" baseline="-25000" dirty="0" err="1"/>
              <a:t>i</a:t>
            </a:r>
            <a:r>
              <a:rPr lang="cs-CZ" b="1" dirty="0"/>
              <a:t>=  </a:t>
            </a:r>
            <a:r>
              <a:rPr lang="cs-CZ" b="1" dirty="0" err="1"/>
              <a:t>c</a:t>
            </a:r>
            <a:r>
              <a:rPr lang="cs-CZ" b="1" baseline="-25000" dirty="0" err="1"/>
              <a:t>i</a:t>
            </a:r>
            <a:r>
              <a:rPr lang="cs-CZ" b="1" dirty="0"/>
              <a:t> / </a:t>
            </a:r>
            <a:r>
              <a:rPr lang="cs-CZ" b="1" dirty="0" err="1"/>
              <a:t>c</a:t>
            </a:r>
            <a:r>
              <a:rPr lang="cs-CZ" b="1" baseline="-25000" dirty="0" err="1"/>
              <a:t>OTi</a:t>
            </a:r>
            <a:r>
              <a:rPr lang="cs-CZ" b="1" baseline="-25000" dirty="0"/>
              <a:t> </a:t>
            </a:r>
            <a:r>
              <a:rPr lang="cs-CZ" b="1" dirty="0"/>
              <a:t>   (ou/m</a:t>
            </a:r>
            <a:r>
              <a:rPr lang="cs-CZ" b="1" baseline="30000" dirty="0"/>
              <a:t>3</a:t>
            </a:r>
            <a:r>
              <a:rPr lang="cs-CZ" b="1" dirty="0"/>
              <a:t>)</a:t>
            </a:r>
          </a:p>
          <a:p>
            <a:pPr algn="ctr"/>
            <a:endParaRPr lang="cs-CZ" dirty="0"/>
          </a:p>
          <a:p>
            <a:r>
              <a:rPr lang="cs-CZ" dirty="0"/>
              <a:t> Celková pachová hodnota analyzovaného vzorku OAV je pak dána součtem pachových jednotek jednotlivých látek </a:t>
            </a:r>
            <a:r>
              <a:rPr lang="cs-CZ" dirty="0" err="1"/>
              <a:t>OAV</a:t>
            </a:r>
            <a:r>
              <a:rPr lang="cs-CZ" b="1" baseline="-25000" dirty="0" err="1"/>
              <a:t>i</a:t>
            </a:r>
            <a:r>
              <a:rPr lang="cs-CZ" dirty="0"/>
              <a:t> </a:t>
            </a:r>
          </a:p>
          <a:p>
            <a:r>
              <a:rPr lang="cs-CZ" dirty="0"/>
              <a:t> </a:t>
            </a:r>
          </a:p>
          <a:p>
            <a:pPr algn="ctr"/>
            <a:r>
              <a:rPr lang="cs-CZ" b="1" dirty="0"/>
              <a:t>OAV= ∑ </a:t>
            </a:r>
            <a:r>
              <a:rPr lang="cs-CZ" b="1" dirty="0" err="1"/>
              <a:t>c</a:t>
            </a:r>
            <a:r>
              <a:rPr lang="cs-CZ" b="1" baseline="-25000" dirty="0" err="1"/>
              <a:t>i</a:t>
            </a:r>
            <a:r>
              <a:rPr lang="cs-CZ" b="1" dirty="0"/>
              <a:t> / </a:t>
            </a:r>
            <a:r>
              <a:rPr lang="cs-CZ" b="1" dirty="0" err="1"/>
              <a:t>c</a:t>
            </a:r>
            <a:r>
              <a:rPr lang="cs-CZ" b="1" baseline="-25000" dirty="0" err="1"/>
              <a:t>OTi</a:t>
            </a:r>
            <a:r>
              <a:rPr lang="cs-CZ" b="1" baseline="-25000" dirty="0"/>
              <a:t> </a:t>
            </a:r>
            <a:r>
              <a:rPr lang="cs-CZ" b="1" dirty="0"/>
              <a:t>   (ou/m</a:t>
            </a:r>
            <a:r>
              <a:rPr lang="cs-CZ" b="1" baseline="30000" dirty="0"/>
              <a:t>3</a:t>
            </a:r>
            <a:r>
              <a:rPr lang="cs-CZ" b="1" dirty="0"/>
              <a:t>)</a:t>
            </a:r>
            <a:endParaRPr lang="cs-CZ" dirty="0"/>
          </a:p>
          <a:p>
            <a:pPr algn="r"/>
            <a:r>
              <a:rPr lang="cs-CZ" sz="1300" dirty="0"/>
              <a:t>(</a:t>
            </a:r>
            <a:r>
              <a:rPr lang="cs-CZ" sz="1300" dirty="0" err="1"/>
              <a:t>Wu</a:t>
            </a:r>
            <a:r>
              <a:rPr lang="cs-CZ" sz="1300" dirty="0"/>
              <a:t> et al. 2015, 2016, 2017, </a:t>
            </a:r>
            <a:r>
              <a:rPr lang="cs-CZ" sz="1300" dirty="0" err="1"/>
              <a:t>Capelli</a:t>
            </a:r>
            <a:r>
              <a:rPr lang="cs-CZ" sz="1300" dirty="0"/>
              <a:t> et al 2012).</a:t>
            </a:r>
          </a:p>
          <a:p>
            <a:pPr algn="r"/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7EA798-6559-48FB-8274-8C1194DA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29455D-13A2-4774-B08B-180D37C8A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Chemická analýza a zápach</a:t>
            </a:r>
          </a:p>
        </p:txBody>
      </p:sp>
    </p:spTree>
    <p:extLst>
      <p:ext uri="{BB962C8B-B14F-4D97-AF65-F5344CB8AC3E}">
        <p14:creationId xmlns:p14="http://schemas.microsoft.com/office/powerpoint/2010/main" val="12327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549274"/>
            <a:ext cx="8229600" cy="746126"/>
          </a:xfrm>
        </p:spPr>
        <p:txBody>
          <a:bodyPr>
            <a:normAutofit fontScale="90000"/>
          </a:bodyPr>
          <a:lstStyle/>
          <a:p>
            <a:r>
              <a:rPr lang="cs-CZ" sz="3200" dirty="0" err="1"/>
              <a:t>Seiffen</a:t>
            </a:r>
            <a:r>
              <a:rPr lang="cs-CZ" sz="3200" dirty="0"/>
              <a:t> 17 10 20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D371A4D5-BD43-4F55-8A8B-466F72EEA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914402"/>
            <a:ext cx="3822192" cy="990600"/>
          </a:xfrm>
        </p:spPr>
        <p:txBody>
          <a:bodyPr>
            <a:normAutofit/>
          </a:bodyPr>
          <a:lstStyle/>
          <a:p>
            <a:r>
              <a:rPr lang="cs-CZ" dirty="0"/>
              <a:t>Odběr vzorku  8:45-9:00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77332" y="1905002"/>
            <a:ext cx="3820055" cy="422116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Analyt		</a:t>
            </a:r>
            <a:r>
              <a:rPr lang="cs-CZ" dirty="0" err="1"/>
              <a:t>ppb</a:t>
            </a:r>
            <a:r>
              <a:rPr lang="cs-CZ" dirty="0"/>
              <a:t> (v)</a:t>
            </a:r>
          </a:p>
          <a:p>
            <a:r>
              <a:rPr lang="cs-CZ" dirty="0" err="1"/>
              <a:t>Hexanal</a:t>
            </a:r>
            <a:r>
              <a:rPr lang="cs-CZ" dirty="0"/>
              <a:t>		0,28</a:t>
            </a:r>
          </a:p>
          <a:p>
            <a:r>
              <a:rPr lang="cs-CZ" dirty="0" err="1"/>
              <a:t>Nonanal</a:t>
            </a:r>
            <a:r>
              <a:rPr lang="cs-CZ" dirty="0"/>
              <a:t>		0,34</a:t>
            </a:r>
          </a:p>
          <a:p>
            <a:r>
              <a:rPr lang="cs-CZ" dirty="0">
                <a:solidFill>
                  <a:srgbClr val="FF0000"/>
                </a:solidFill>
              </a:rPr>
              <a:t>Styrene		10,59</a:t>
            </a:r>
          </a:p>
          <a:p>
            <a:r>
              <a:rPr lang="cs-CZ" dirty="0" err="1"/>
              <a:t>Benzoic</a:t>
            </a:r>
            <a:r>
              <a:rPr lang="cs-CZ" dirty="0"/>
              <a:t> Acid		1,92</a:t>
            </a:r>
          </a:p>
          <a:p>
            <a:endParaRPr lang="cs-CZ" dirty="0"/>
          </a:p>
          <a:p>
            <a:r>
              <a:rPr lang="cs-CZ" dirty="0"/>
              <a:t>OAV		           7,85 </a:t>
            </a:r>
            <a:r>
              <a:rPr lang="cs-CZ" b="1" dirty="0" err="1"/>
              <a:t>ou</a:t>
            </a:r>
            <a:r>
              <a:rPr lang="cs-CZ" b="1" dirty="0"/>
              <a:t>/m</a:t>
            </a:r>
            <a:r>
              <a:rPr lang="cs-CZ" b="1" baseline="30000" dirty="0"/>
              <a:t>3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Údaje probanda:</a:t>
            </a:r>
          </a:p>
          <a:p>
            <a:r>
              <a:rPr lang="cs-CZ" dirty="0"/>
              <a:t>Intenzita zápachu – mírný</a:t>
            </a:r>
          </a:p>
          <a:p>
            <a:r>
              <a:rPr lang="cs-CZ" dirty="0"/>
              <a:t>Druh zápachu – benzin </a:t>
            </a:r>
          </a:p>
          <a:p>
            <a:r>
              <a:rPr lang="cs-CZ" dirty="0"/>
              <a:t>Směr větru - JV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1AAFD89-1E42-436A-8415-F16A603EA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914401"/>
            <a:ext cx="3822192" cy="990600"/>
          </a:xfrm>
        </p:spPr>
        <p:txBody>
          <a:bodyPr>
            <a:normAutofit/>
          </a:bodyPr>
          <a:lstStyle/>
          <a:p>
            <a:r>
              <a:rPr lang="cs-CZ" dirty="0"/>
              <a:t>Odběr vzorku 9:30-9:45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7DE8C8B-C4B5-4A3E-BA53-E48D0BC5B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1905002"/>
            <a:ext cx="4270376" cy="422116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Analyt		</a:t>
            </a:r>
            <a:r>
              <a:rPr lang="cs-CZ" dirty="0" err="1"/>
              <a:t>ppb</a:t>
            </a:r>
            <a:r>
              <a:rPr lang="cs-CZ" dirty="0"/>
              <a:t> (v)</a:t>
            </a:r>
          </a:p>
          <a:p>
            <a:r>
              <a:rPr lang="cs-CZ" dirty="0"/>
              <a:t>1,1-dimethoxy-ethane 	       49,9</a:t>
            </a:r>
          </a:p>
          <a:p>
            <a:r>
              <a:rPr lang="cs-CZ" dirty="0" err="1"/>
              <a:t>Ethyl</a:t>
            </a:r>
            <a:r>
              <a:rPr lang="cs-CZ" dirty="0"/>
              <a:t>  </a:t>
            </a:r>
            <a:r>
              <a:rPr lang="cs-CZ" dirty="0" err="1"/>
              <a:t>acetate</a:t>
            </a:r>
            <a:r>
              <a:rPr lang="cs-CZ" dirty="0"/>
              <a:t>		       27,49</a:t>
            </a:r>
          </a:p>
          <a:p>
            <a:r>
              <a:rPr lang="cs-CZ" dirty="0"/>
              <a:t>1-ethoxy-1-methoxyethane 	       23,93</a:t>
            </a:r>
          </a:p>
          <a:p>
            <a:r>
              <a:rPr lang="cs-CZ" dirty="0" err="1"/>
              <a:t>Diethoxy</a:t>
            </a:r>
            <a:r>
              <a:rPr lang="cs-CZ" dirty="0"/>
              <a:t> methane	       24,87 Heptane		        10, 9</a:t>
            </a:r>
          </a:p>
          <a:p>
            <a:r>
              <a:rPr lang="cs-CZ" dirty="0"/>
              <a:t>Methyl </a:t>
            </a:r>
            <a:r>
              <a:rPr lang="cs-CZ" dirty="0" err="1"/>
              <a:t>isobutyl</a:t>
            </a:r>
            <a:r>
              <a:rPr lang="cs-CZ" dirty="0"/>
              <a:t> ketone                39,77</a:t>
            </a:r>
          </a:p>
          <a:p>
            <a:r>
              <a:rPr lang="cs-CZ" dirty="0">
                <a:solidFill>
                  <a:srgbClr val="FF0000"/>
                </a:solidFill>
              </a:rPr>
              <a:t>Butane, 1,1,3,4-tetrachloro-</a:t>
            </a:r>
          </a:p>
          <a:p>
            <a:r>
              <a:rPr lang="cs-CZ" dirty="0">
                <a:solidFill>
                  <a:srgbClr val="FF0000"/>
                </a:solidFill>
              </a:rPr>
              <a:t>1,2,2,3,4,4-hexafluoro-	       90,55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SOAV			   1,44 </a:t>
            </a:r>
            <a:r>
              <a:rPr lang="cs-CZ" b="1" dirty="0" err="1"/>
              <a:t>ou</a:t>
            </a:r>
            <a:r>
              <a:rPr lang="cs-CZ" b="1" dirty="0"/>
              <a:t>/m</a:t>
            </a:r>
            <a:r>
              <a:rPr lang="cs-CZ" b="1" baseline="30000" dirty="0"/>
              <a:t>3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Údaje probanda:</a:t>
            </a:r>
          </a:p>
          <a:p>
            <a:r>
              <a:rPr lang="cs-CZ" dirty="0"/>
              <a:t> Intenzita zápachu – mírný</a:t>
            </a:r>
          </a:p>
          <a:p>
            <a:r>
              <a:rPr lang="cs-CZ" dirty="0"/>
              <a:t>Druh zápachu – benzin</a:t>
            </a:r>
          </a:p>
          <a:p>
            <a:r>
              <a:rPr lang="cs-CZ" dirty="0"/>
              <a:t>Směr větru – JV	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15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DED2C12-16A6-4454-9E96-E1C78A390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7107" y="2438400"/>
            <a:ext cx="7178138" cy="3687763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C7B83B-1051-414E-AEC1-0B8AEEA2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B19930-A341-46CB-BF4F-C6AC6048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trajektorie </a:t>
            </a:r>
            <a:r>
              <a:rPr lang="cs-CZ" dirty="0" err="1"/>
              <a:t>Seiffen</a:t>
            </a:r>
            <a:r>
              <a:rPr lang="cs-CZ" dirty="0"/>
              <a:t> 171020</a:t>
            </a:r>
          </a:p>
        </p:txBody>
      </p:sp>
    </p:spTree>
    <p:extLst>
      <p:ext uri="{BB962C8B-B14F-4D97-AF65-F5344CB8AC3E}">
        <p14:creationId xmlns:p14="http://schemas.microsoft.com/office/powerpoint/2010/main" val="307524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567C39-A768-4B63-AF45-CD76F0AA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4CB1A-1DA0-4D21-8645-9ADA6507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Seiffen</a:t>
            </a:r>
            <a:r>
              <a:rPr lang="cs-CZ" dirty="0"/>
              <a:t> 171128</a:t>
            </a:r>
            <a:br>
              <a:rPr lang="cs-CZ" dirty="0"/>
            </a:br>
            <a:r>
              <a:rPr lang="cs-CZ" sz="3200" dirty="0"/>
              <a:t> 8:00-8:10 hod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F1E74BF-3B74-4C05-8021-E44C8377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5720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Analyt					</a:t>
            </a:r>
            <a:r>
              <a:rPr lang="cs-CZ" dirty="0" err="1"/>
              <a:t>ppb</a:t>
            </a:r>
            <a:r>
              <a:rPr lang="cs-CZ" dirty="0"/>
              <a:t> (v)</a:t>
            </a:r>
          </a:p>
          <a:p>
            <a:r>
              <a:rPr lang="cs-CZ" dirty="0"/>
              <a:t>Methyl </a:t>
            </a:r>
            <a:r>
              <a:rPr lang="cs-CZ" dirty="0" err="1"/>
              <a:t>Acetate</a:t>
            </a:r>
            <a:r>
              <a:rPr lang="cs-CZ" dirty="0"/>
              <a:t>				</a:t>
            </a:r>
            <a:r>
              <a:rPr lang="en-US" dirty="0"/>
              <a:t>69,83</a:t>
            </a:r>
            <a:endParaRPr lang="cs-CZ" dirty="0"/>
          </a:p>
          <a:p>
            <a:r>
              <a:rPr lang="fr-FR" dirty="0"/>
              <a:t>Ethyl Acetate</a:t>
            </a:r>
            <a:r>
              <a:rPr lang="cs-CZ" dirty="0"/>
              <a:t>			</a:t>
            </a:r>
            <a:r>
              <a:rPr lang="fr-FR" dirty="0"/>
              <a:t> </a:t>
            </a:r>
            <a:r>
              <a:rPr lang="cs-CZ" dirty="0"/>
              <a:t>	</a:t>
            </a:r>
            <a:r>
              <a:rPr lang="fr-FR" dirty="0"/>
              <a:t>62,61 </a:t>
            </a:r>
            <a:endParaRPr lang="cs-CZ" dirty="0"/>
          </a:p>
          <a:p>
            <a:r>
              <a:rPr lang="cs-CZ" dirty="0"/>
              <a:t>Methyl </a:t>
            </a:r>
            <a:r>
              <a:rPr lang="cs-CZ" dirty="0" err="1"/>
              <a:t>Isobutyl</a:t>
            </a:r>
            <a:r>
              <a:rPr lang="cs-CZ" dirty="0"/>
              <a:t> ketone			27,70</a:t>
            </a:r>
          </a:p>
          <a:p>
            <a:r>
              <a:rPr lang="cs-CZ" dirty="0"/>
              <a:t>Butyl </a:t>
            </a:r>
            <a:r>
              <a:rPr lang="cs-CZ" dirty="0" err="1"/>
              <a:t>acetate</a:t>
            </a:r>
            <a:r>
              <a:rPr lang="cs-CZ" dirty="0"/>
              <a:t>				39,70</a:t>
            </a:r>
          </a:p>
          <a:p>
            <a:r>
              <a:rPr lang="cs-CZ" dirty="0" err="1"/>
              <a:t>Hexanal</a:t>
            </a:r>
            <a:r>
              <a:rPr lang="cs-CZ" dirty="0"/>
              <a:t>				1,46</a:t>
            </a:r>
          </a:p>
          <a:p>
            <a:r>
              <a:rPr lang="cs-CZ" dirty="0" err="1"/>
              <a:t>Nonanal</a:t>
            </a:r>
            <a:r>
              <a:rPr lang="cs-CZ" dirty="0"/>
              <a:t>				0,70</a:t>
            </a:r>
          </a:p>
          <a:p>
            <a:r>
              <a:rPr lang="cs-CZ" dirty="0" err="1"/>
              <a:t>Decanal</a:t>
            </a:r>
            <a:r>
              <a:rPr lang="cs-CZ" dirty="0"/>
              <a:t>				0,40</a:t>
            </a:r>
          </a:p>
          <a:p>
            <a:r>
              <a:rPr lang="cs-CZ" dirty="0">
                <a:solidFill>
                  <a:srgbClr val="FF0000"/>
                </a:solidFill>
              </a:rPr>
              <a:t>Butane, 1,2,3,4-tetrachloro-</a:t>
            </a:r>
          </a:p>
          <a:p>
            <a:r>
              <a:rPr lang="cs-CZ" dirty="0">
                <a:solidFill>
                  <a:srgbClr val="FF0000"/>
                </a:solidFill>
              </a:rPr>
              <a:t>1,1,2,3,4,4-hexafluoro			103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    OAV					13,2 </a:t>
            </a:r>
            <a:r>
              <a:rPr lang="cs-CZ" b="1" dirty="0" err="1"/>
              <a:t>ou</a:t>
            </a:r>
            <a:r>
              <a:rPr lang="cs-CZ" b="1" dirty="0"/>
              <a:t>/m</a:t>
            </a:r>
            <a:r>
              <a:rPr lang="cs-CZ" b="1" baseline="30000" dirty="0"/>
              <a:t>3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b="1" baseline="30000" dirty="0"/>
          </a:p>
          <a:p>
            <a:r>
              <a:rPr lang="cs-CZ" b="1" dirty="0"/>
              <a:t>Údaje probanda:</a:t>
            </a:r>
          </a:p>
          <a:p>
            <a:r>
              <a:rPr lang="cs-CZ" dirty="0"/>
              <a:t>Intenzita zápachu – kolísavá</a:t>
            </a:r>
          </a:p>
          <a:p>
            <a:r>
              <a:rPr lang="cs-CZ" dirty="0"/>
              <a:t>Druh zápachu - odporný, sladký</a:t>
            </a:r>
          </a:p>
          <a:p>
            <a:r>
              <a:rPr lang="cs-CZ" dirty="0"/>
              <a:t>Směr větru – jihozápadní, jihovýchodní		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BE16425-ED17-44C9-A026-7DADB18E36B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8039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354216908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1891710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971967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2925513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7975081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64746451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Nonanal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000124-19-6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142,24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4,16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0,70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78615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Decanal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000112-31-2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156,27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2,58</a:t>
                      </a:r>
                      <a:endParaRPr lang="cs-CZ" sz="10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0,40</a:t>
                      </a:r>
                      <a:endParaRPr lang="cs-CZ" sz="10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307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3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6DBEE3C-A16C-4E0D-8E54-2CEE10B12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068" y="2419150"/>
            <a:ext cx="7282331" cy="3707014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200E52-629A-4979-9624-B83C6BAE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BD0A1C-2A3E-4C84-8FAB-045B5651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Seiffen</a:t>
            </a:r>
            <a:r>
              <a:rPr lang="cs-CZ" dirty="0"/>
              <a:t> 171128</a:t>
            </a:r>
          </a:p>
        </p:txBody>
      </p:sp>
    </p:spTree>
    <p:extLst>
      <p:ext uri="{BB962C8B-B14F-4D97-AF65-F5344CB8AC3E}">
        <p14:creationId xmlns:p14="http://schemas.microsoft.com/office/powerpoint/2010/main" val="204712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9CF1463-5A29-4B7A-B152-C0272F0D1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93888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Analyt					</a:t>
            </a:r>
            <a:r>
              <a:rPr lang="cs-CZ" dirty="0" err="1"/>
              <a:t>ppb</a:t>
            </a:r>
            <a:r>
              <a:rPr lang="cs-CZ" dirty="0"/>
              <a:t> (v)</a:t>
            </a:r>
          </a:p>
          <a:p>
            <a:r>
              <a:rPr lang="cs-CZ" dirty="0"/>
              <a:t>Ethanol					12,6</a:t>
            </a:r>
          </a:p>
          <a:p>
            <a:r>
              <a:rPr lang="cs-CZ" dirty="0" err="1"/>
              <a:t>Methylacetate</a:t>
            </a:r>
            <a:r>
              <a:rPr lang="cs-CZ" dirty="0"/>
              <a:t>				9,3</a:t>
            </a:r>
          </a:p>
          <a:p>
            <a:r>
              <a:rPr lang="cs-CZ" dirty="0" err="1"/>
              <a:t>Ethylacetate</a:t>
            </a:r>
            <a:r>
              <a:rPr lang="cs-CZ" dirty="0"/>
              <a:t>					14,6</a:t>
            </a:r>
          </a:p>
          <a:p>
            <a:r>
              <a:rPr lang="cs-CZ" dirty="0"/>
              <a:t>1-ethoxy-1-methoxy ethane			4,9</a:t>
            </a:r>
          </a:p>
          <a:p>
            <a:r>
              <a:rPr lang="cs-CZ" dirty="0" err="1"/>
              <a:t>Diethoxy</a:t>
            </a:r>
            <a:r>
              <a:rPr lang="cs-CZ" dirty="0"/>
              <a:t> methane				4,7</a:t>
            </a:r>
          </a:p>
          <a:p>
            <a:r>
              <a:rPr lang="cs-CZ" dirty="0">
                <a:solidFill>
                  <a:srgbClr val="FF0000"/>
                </a:solidFill>
              </a:rPr>
              <a:t>1,2,3,4-tetrachloro-</a:t>
            </a:r>
          </a:p>
          <a:p>
            <a:r>
              <a:rPr lang="cs-CZ" dirty="0">
                <a:solidFill>
                  <a:srgbClr val="FF0000"/>
                </a:solidFill>
              </a:rPr>
              <a:t>1,1,2,3,4,4-hexafluoro-butane			14,1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OAV						0,1 </a:t>
            </a:r>
            <a:r>
              <a:rPr lang="cs-CZ" b="1" dirty="0" err="1"/>
              <a:t>ou</a:t>
            </a:r>
            <a:r>
              <a:rPr lang="cs-CZ" b="1" dirty="0"/>
              <a:t>/m</a:t>
            </a:r>
            <a:r>
              <a:rPr lang="cs-CZ" b="1" baseline="30000" dirty="0"/>
              <a:t>3</a:t>
            </a:r>
          </a:p>
          <a:p>
            <a:endParaRPr lang="cs-CZ" b="1" baseline="30000" dirty="0"/>
          </a:p>
          <a:p>
            <a:r>
              <a:rPr lang="cs-CZ" b="1" dirty="0"/>
              <a:t>Údaje probanda:</a:t>
            </a:r>
            <a:endParaRPr lang="cs-CZ" dirty="0"/>
          </a:p>
          <a:p>
            <a:r>
              <a:rPr lang="cs-CZ" dirty="0"/>
              <a:t>Intenzita zápachu – slabá</a:t>
            </a:r>
          </a:p>
          <a:p>
            <a:r>
              <a:rPr lang="cs-CZ" dirty="0"/>
              <a:t>Druh zápachu – chemie, fenol</a:t>
            </a:r>
          </a:p>
          <a:p>
            <a:r>
              <a:rPr lang="cs-CZ" dirty="0"/>
              <a:t>Směr větru –jihovýchodní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885F99-96A8-4003-A167-22CC0746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2A788A-1CC4-4708-A557-188B3D24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Deutschensiedel</a:t>
            </a:r>
            <a:r>
              <a:rPr lang="cs-CZ" dirty="0"/>
              <a:t> 180112</a:t>
            </a:r>
          </a:p>
        </p:txBody>
      </p:sp>
    </p:spTree>
    <p:extLst>
      <p:ext uri="{BB962C8B-B14F-4D97-AF65-F5344CB8AC3E}">
        <p14:creationId xmlns:p14="http://schemas.microsoft.com/office/powerpoint/2010/main" val="239349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A9D4715-0692-4355-8943-E436F3482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61318"/>
            <a:ext cx="6789220" cy="3535363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23DBF5-23DD-4BA9-9A20-5D04ED78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UL180412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1C8760-E3D1-4CFE-BB9D-B491A9A4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Deutschensiedel</a:t>
            </a:r>
            <a:r>
              <a:rPr lang="cs-CZ" dirty="0"/>
              <a:t> 180112</a:t>
            </a:r>
          </a:p>
        </p:txBody>
      </p:sp>
    </p:spTree>
    <p:extLst>
      <p:ext uri="{BB962C8B-B14F-4D97-AF65-F5344CB8AC3E}">
        <p14:creationId xmlns:p14="http://schemas.microsoft.com/office/powerpoint/2010/main" val="2560476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1211</TotalTime>
  <Words>376</Words>
  <Application>Microsoft Office PowerPoint</Application>
  <PresentationFormat>Předvádění na obrazovce (4:3)</PresentationFormat>
  <Paragraphs>193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Arial CE</vt:lpstr>
      <vt:lpstr>Calibri</vt:lpstr>
      <vt:lpstr>Candara</vt:lpstr>
      <vt:lpstr>Symbol</vt:lpstr>
      <vt:lpstr>Vlnění</vt:lpstr>
      <vt:lpstr>Fotografie</vt:lpstr>
      <vt:lpstr>Pachové látky v ovzduší-</vt:lpstr>
      <vt:lpstr>Odběry pachových látek do kanystrů</vt:lpstr>
      <vt:lpstr>Chemická analýza a zápach</vt:lpstr>
      <vt:lpstr>Seiffen 17 10 20 </vt:lpstr>
      <vt:lpstr>Zpětná trajektorie Seiffen 171020</vt:lpstr>
      <vt:lpstr>Seiffen 171128  8:00-8:10 hod</vt:lpstr>
      <vt:lpstr>Seiffen 171128</vt:lpstr>
      <vt:lpstr>Deutschensiedel 180112</vt:lpstr>
      <vt:lpstr>Deutschensiedel 180112</vt:lpstr>
      <vt:lpstr>Použití chlorfluorovaných sloučenin</vt:lpstr>
      <vt:lpstr>Měření pachových látek v Ústí nad Labem </vt:lpstr>
      <vt:lpstr>Měření pachových látek v Ústí nad Labem</vt:lpstr>
      <vt:lpstr>Měření pachových látek v Ústí nad Labem</vt:lpstr>
      <vt:lpstr>Měření pachových látek v Ústí nad Labem</vt:lpstr>
      <vt:lpstr>Just I know, odour analysis is so easy</vt:lpstr>
    </vt:vector>
  </TitlesOfParts>
  <Company>Zdravotní ústav se sídlem v Ústí nad Labem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Leníček Jan</dc:creator>
  <cp:lastModifiedBy>Leníček Jan</cp:lastModifiedBy>
  <cp:revision>136</cp:revision>
  <cp:lastPrinted>2016-11-03T09:59:36Z</cp:lastPrinted>
  <dcterms:created xsi:type="dcterms:W3CDTF">2016-10-31T07:59:38Z</dcterms:created>
  <dcterms:modified xsi:type="dcterms:W3CDTF">2018-04-03T08:03:29Z</dcterms:modified>
</cp:coreProperties>
</file>