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71" r:id="rId4"/>
    <p:sldId id="273" r:id="rId5"/>
    <p:sldId id="279" r:id="rId6"/>
    <p:sldId id="282" r:id="rId7"/>
    <p:sldId id="283" r:id="rId8"/>
    <p:sldId id="278" r:id="rId9"/>
    <p:sldId id="284" r:id="rId10"/>
    <p:sldId id="281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Boo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EB100-3974-47D4-B29A-595CD7A1E40A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B68A-9D5D-4242-92D8-E1DC50ADF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28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B68A-9D5D-4242-92D8-E1DC50ADF94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634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B68A-9D5D-4242-92D8-E1DC50ADF94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63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2012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05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609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8817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74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209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302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40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683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205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851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24BF0-935D-4529-9836-1DEDBE9B34E9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21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hyperlink" Target="http://www.ceskosportuje.cz/sazkaolympijskyviceboj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eskosportuje.cz/sazkaolympijskyviceboj" TargetMode="External"/><Relationship Id="rId4" Type="http://schemas.openxmlformats.org/officeDocument/2006/relationships/hyperlink" Target="mailto:viceboj@olympic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35896" y="379588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SAZKA OLYMPIJSKÝ VÍCEBOJ 2014/2015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60132" y="2931790"/>
            <a:ext cx="1553032" cy="6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7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7824" y="3507854"/>
            <a:ext cx="3047981" cy="12802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87624" y="987574"/>
            <a:ext cx="66247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smtClean="0"/>
              <a:t>Pošlete, prosím, </a:t>
            </a:r>
            <a:r>
              <a:rPr lang="cs-CZ" sz="2400" b="1" dirty="0" smtClean="0"/>
              <a:t>informace o Sazka Olympijském víceboji na základní školy, se kterými komunikujete, a vyzvěte je, aby se do projektu zapojily a pomohly nám rozhýbat děti po celé ČR.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FFC000"/>
                </a:solidFill>
              </a:rPr>
              <a:t>DĚKUJEME ZA SPOLUPRÁCI</a:t>
            </a:r>
          </a:p>
        </p:txBody>
      </p:sp>
    </p:spTree>
    <p:extLst>
      <p:ext uri="{BB962C8B-B14F-4D97-AF65-F5344CB8AC3E}">
        <p14:creationId xmlns:p14="http://schemas.microsoft.com/office/powerpoint/2010/main" xmlns="" val="14359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ČESKÉ DĚTI NESPORTUJÍ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3568" y="141717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fyzická zdatnost se zhoršuje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 dvacet let se počet obézních dětí zpětinásobil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Česku sportuje pravidelně jen 28 % lidí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Německu je to dvojnásobek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proto je tu projekt Česko sportuje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8" y="2824391"/>
            <a:ext cx="5249188" cy="197960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83881" y="3190948"/>
            <a:ext cx="35434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„Je vidět, že děti jsou na tom</a:t>
            </a:r>
          </a:p>
          <a:p>
            <a:r>
              <a:rPr lang="cs-CZ" sz="1400" dirty="0"/>
              <a:t>pohybově hůř, než když jsem učil.“</a:t>
            </a:r>
          </a:p>
          <a:p>
            <a:r>
              <a:rPr lang="cs-CZ" sz="1400" b="1" dirty="0"/>
              <a:t>Marcel </a:t>
            </a:r>
            <a:r>
              <a:rPr lang="cs-CZ" sz="1400" b="1" dirty="0" smtClean="0"/>
              <a:t>Chládek</a:t>
            </a:r>
          </a:p>
          <a:p>
            <a:endParaRPr lang="cs-CZ" sz="1100" b="1" dirty="0" smtClean="0"/>
          </a:p>
          <a:p>
            <a:r>
              <a:rPr lang="cs-CZ" sz="1100" i="1" dirty="0" smtClean="0"/>
              <a:t>ministr </a:t>
            </a:r>
            <a:r>
              <a:rPr lang="cs-CZ" sz="1100" i="1" dirty="0"/>
              <a:t>školství, mládeže</a:t>
            </a:r>
          </a:p>
          <a:p>
            <a:r>
              <a:rPr lang="cs-CZ" sz="1100" i="1" dirty="0"/>
              <a:t>a tělovýchovy, bývalý tělocvikář</a:t>
            </a:r>
            <a:endParaRPr lang="cs-CZ" sz="11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1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l-PL" sz="2800" b="1" dirty="0" smtClean="0">
                <a:solidFill>
                  <a:srgbClr val="FFC000"/>
                </a:solidFill>
              </a:rPr>
              <a:t>1. ročník OLYMPIJSKÉHO VÍCEBOJE</a:t>
            </a:r>
            <a:endParaRPr lang="cs-CZ" sz="2800" b="1" dirty="0">
              <a:solidFill>
                <a:srgbClr val="FFC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968" y="1265781"/>
            <a:ext cx="3556651" cy="30391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1448785"/>
            <a:ext cx="4192654" cy="26731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6136" y="2846959"/>
            <a:ext cx="2520280" cy="188624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20987" y="3061895"/>
            <a:ext cx="2047157" cy="16713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SAZKA OLYMPIJSKÝ VÍCEBOJ – 2. ročník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3568" y="141717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nejde o nejlepší výkony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cíl je zapojit co nejvíce žáků 1.–9. tříd ZŠ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8 měřitelných disciplín v průběhu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oplňkové kreativní úkoly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olympijské hlídky a tréninky s olympioniky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sportovní žákovské knížky pro nejmenší</a:t>
            </a:r>
            <a:endParaRPr lang="cs-CZ" dirty="0"/>
          </a:p>
          <a:p>
            <a:pPr lvl="1"/>
            <a:endParaRPr lang="cs-CZ" sz="12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8104" y="1347614"/>
            <a:ext cx="3102853" cy="196514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4168" y="3219822"/>
            <a:ext cx="2447077" cy="182168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3888" y="3246706"/>
            <a:ext cx="2232248" cy="189679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600" y="3219822"/>
            <a:ext cx="2227405" cy="17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CÍLE PRO ROČNÍK 2014/2015</a:t>
            </a:r>
          </a:p>
          <a:p>
            <a:endParaRPr lang="cs-CZ" sz="1000" b="1" dirty="0" smtClean="0">
              <a:solidFill>
                <a:srgbClr val="FFC000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září 2014 – červen 2015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4" y="1707654"/>
            <a:ext cx="3220892" cy="273630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592" y="2067694"/>
            <a:ext cx="393577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4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8017" y="1615000"/>
            <a:ext cx="2930509" cy="31327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\\\\\\\S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AMBASADOŘI PROJEKTU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83568" y="1417178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Ondřej </a:t>
            </a:r>
            <a:r>
              <a:rPr lang="cs-CZ" dirty="0"/>
              <a:t>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Vavřinec </a:t>
            </a:r>
            <a:r>
              <a:rPr lang="cs-CZ" dirty="0" err="1" smtClean="0"/>
              <a:t>Hradilek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Mirka </a:t>
            </a:r>
            <a:r>
              <a:rPr lang="cs-CZ" dirty="0"/>
              <a:t>Knapková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Kristýna </a:t>
            </a:r>
            <a:r>
              <a:rPr lang="cs-CZ" dirty="0" err="1" smtClean="0"/>
              <a:t>Kolocová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Jiří Prskavec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Martina </a:t>
            </a:r>
            <a:r>
              <a:rPr lang="cs-CZ" dirty="0" err="1"/>
              <a:t>Sáblíková</a:t>
            </a:r>
            <a:r>
              <a:rPr lang="cs-CZ" dirty="0"/>
              <a:t>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Markéta </a:t>
            </a:r>
            <a:r>
              <a:rPr lang="cs-CZ" dirty="0" smtClean="0"/>
              <a:t>Sluková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Veronika Vítková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Tomáš Verner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Denisa Rosolová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Český </a:t>
            </a:r>
            <a:r>
              <a:rPr lang="cs-CZ" dirty="0"/>
              <a:t>klub </a:t>
            </a:r>
            <a:r>
              <a:rPr lang="cs-CZ" dirty="0" smtClean="0"/>
              <a:t>olympioniků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91880" y="1762185"/>
            <a:ext cx="2896457" cy="30963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13069" y="1452296"/>
            <a:ext cx="2923427" cy="340322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61771" y="1592964"/>
            <a:ext cx="2858501" cy="305575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1960" y="1923678"/>
            <a:ext cx="3113786" cy="2934832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4161771" y="4629785"/>
            <a:ext cx="5040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/>
              <a:t>KRISTÝNA KOLOCOVÁ, MARKÉTA SLUKOVÁ, ONDŘEJ BANK, VAVŘINEC HRADILEK</a:t>
            </a:r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xmlns="" val="36352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CO ZÍSKAJÍ ZAPOJENÉ ŠKOLY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3568" y="1417178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vítězné školy – sportovní vybavení v celkové hodnotě </a:t>
            </a:r>
            <a:r>
              <a:rPr lang="cs-CZ" b="1" dirty="0" smtClean="0"/>
              <a:t>500 000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prvních </a:t>
            </a:r>
            <a:r>
              <a:rPr lang="cs-CZ" b="1" dirty="0" smtClean="0"/>
              <a:t>500</a:t>
            </a:r>
            <a:r>
              <a:rPr lang="cs-CZ" dirty="0" smtClean="0"/>
              <a:t> zaregistrovaných škol získá </a:t>
            </a:r>
            <a:r>
              <a:rPr lang="cs-CZ" b="1" dirty="0" smtClean="0"/>
              <a:t>sportovní set s vybavením</a:t>
            </a:r>
            <a:r>
              <a:rPr lang="cs-CZ" dirty="0" smtClean="0"/>
              <a:t> a žákovské knížky pro žáky 1.–3. ročníků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nejaktivnější školy – </a:t>
            </a:r>
            <a:r>
              <a:rPr lang="cs-CZ" b="1" dirty="0" smtClean="0"/>
              <a:t>Olympijské hlídky a tréninky s olympioniky </a:t>
            </a:r>
            <a:r>
              <a:rPr lang="cs-CZ" dirty="0" smtClean="0"/>
              <a:t>přímo na 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individuální </a:t>
            </a:r>
            <a:r>
              <a:rPr lang="cs-CZ" b="1" dirty="0" smtClean="0"/>
              <a:t>analýzy výsledků žáků i tříd </a:t>
            </a:r>
            <a:r>
              <a:rPr lang="cs-CZ" dirty="0" smtClean="0"/>
              <a:t>s doporučením na aktivity pro zlepšení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analýzy sportovních předpokladů žáků</a:t>
            </a:r>
            <a:r>
              <a:rPr lang="cs-CZ" dirty="0" smtClean="0"/>
              <a:t>, určení pohybového typu </a:t>
            </a:r>
          </a:p>
          <a:p>
            <a:pPr marL="285750" indent="-285750"/>
            <a:r>
              <a:rPr lang="cs-CZ" dirty="0" smtClean="0"/>
              <a:t>      a doporučení na konkrétní sporty a kluby v okolí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bonusový program </a:t>
            </a:r>
            <a:r>
              <a:rPr lang="cs-CZ" dirty="0" smtClean="0"/>
              <a:t>pro garanty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účastnické </a:t>
            </a:r>
            <a:r>
              <a:rPr lang="cs-CZ" b="1" dirty="0" smtClean="0"/>
              <a:t>certifikáty</a:t>
            </a:r>
            <a:r>
              <a:rPr lang="cs-CZ" dirty="0" smtClean="0"/>
              <a:t> od ČOV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podpora</a:t>
            </a:r>
            <a:r>
              <a:rPr lang="cs-CZ" dirty="0" smtClean="0"/>
              <a:t> ze strany organizátora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lvl="1"/>
            <a:endParaRPr lang="cs-CZ" sz="12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  <p:pic>
        <p:nvPicPr>
          <p:cNvPr id="12" name="Obrázek 11" descr="ŽK_titu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075806"/>
            <a:ext cx="1383933" cy="1926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VMIKUSOVA\Desktop\2014-09-04_15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07854"/>
            <a:ext cx="2592288" cy="144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42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REGISTRACE PRO </a:t>
            </a:r>
            <a:r>
              <a:rPr lang="cs-CZ" sz="2800" b="1" dirty="0" smtClean="0">
                <a:solidFill>
                  <a:srgbClr val="FFC000"/>
                </a:solidFill>
              </a:rPr>
              <a:t>ŠKOLY</a:t>
            </a:r>
            <a:endParaRPr lang="cs-CZ" sz="2800" b="1" dirty="0" smtClean="0">
              <a:solidFill>
                <a:srgbClr val="FFC000"/>
              </a:solidFill>
            </a:endParaRPr>
          </a:p>
          <a:p>
            <a:endParaRPr lang="cs-CZ" sz="1000" b="1" dirty="0" smtClean="0">
              <a:solidFill>
                <a:srgbClr val="FFC000"/>
              </a:solidFill>
            </a:endParaRPr>
          </a:p>
          <a:p>
            <a:r>
              <a:rPr lang="cs-CZ" sz="2000" b="1" dirty="0" smtClean="0">
                <a:solidFill>
                  <a:srgbClr val="FFC000"/>
                </a:solidFill>
                <a:hlinkClick r:id="rId4"/>
              </a:rPr>
              <a:t>www.</a:t>
            </a:r>
            <a:r>
              <a:rPr lang="cs-CZ" sz="2000" b="1" dirty="0" err="1" smtClean="0">
                <a:solidFill>
                  <a:srgbClr val="FFC000"/>
                </a:solidFill>
                <a:hlinkClick r:id="rId4"/>
              </a:rPr>
              <a:t>ceskosportuje.cz</a:t>
            </a:r>
            <a:r>
              <a:rPr lang="cs-CZ" sz="2000" b="1" dirty="0" smtClean="0">
                <a:solidFill>
                  <a:srgbClr val="FFC000"/>
                </a:solidFill>
                <a:hlinkClick r:id="rId4"/>
              </a:rPr>
              <a:t>/</a:t>
            </a:r>
            <a:r>
              <a:rPr lang="cs-CZ" sz="2000" b="1" dirty="0" err="1" smtClean="0">
                <a:solidFill>
                  <a:srgbClr val="FFC000"/>
                </a:solidFill>
                <a:hlinkClick r:id="rId4"/>
              </a:rPr>
              <a:t>sazkaolympijskyviceboj</a:t>
            </a:r>
            <a:endParaRPr lang="cs-CZ" sz="2000" b="1" dirty="0" smtClean="0">
              <a:solidFill>
                <a:srgbClr val="FFC000"/>
              </a:solidFill>
            </a:endParaRPr>
          </a:p>
          <a:p>
            <a:endParaRPr lang="cs-CZ" sz="2800" b="1" dirty="0" smtClean="0">
              <a:solidFill>
                <a:srgbClr val="FFC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5696" y="1995686"/>
            <a:ext cx="2908940" cy="287928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11499" y="300379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23. 9. 2014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2139702"/>
            <a:ext cx="2597477" cy="257593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111975" y="2931790"/>
            <a:ext cx="238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9.00 hod</a:t>
            </a:r>
          </a:p>
        </p:txBody>
      </p:sp>
    </p:spTree>
    <p:extLst>
      <p:ext uri="{BB962C8B-B14F-4D97-AF65-F5344CB8AC3E}">
        <p14:creationId xmlns:p14="http://schemas.microsoft.com/office/powerpoint/2010/main" xmlns="" val="3623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cs-CZ" sz="2400" b="1" dirty="0" smtClean="0"/>
          </a:p>
          <a:p>
            <a:endParaRPr lang="cs-CZ" sz="600" b="1" dirty="0" smtClean="0"/>
          </a:p>
          <a:p>
            <a:r>
              <a:rPr lang="cs-CZ" sz="2400" b="1" dirty="0" smtClean="0"/>
              <a:t>Škola si zvolí </a:t>
            </a:r>
            <a:r>
              <a:rPr lang="cs-CZ" sz="2400" b="1" dirty="0" smtClean="0">
                <a:solidFill>
                  <a:srgbClr val="FF0000"/>
                </a:solidFill>
              </a:rPr>
              <a:t>garanta</a:t>
            </a:r>
            <a:r>
              <a:rPr lang="cs-CZ" sz="2400" b="1" dirty="0" smtClean="0"/>
              <a:t>, který bude mít projekt za danou školu na starosti.</a:t>
            </a:r>
          </a:p>
          <a:p>
            <a:endParaRPr lang="cs-CZ" sz="2400" b="1" dirty="0" smtClean="0"/>
          </a:p>
          <a:p>
            <a:r>
              <a:rPr lang="cs-CZ" sz="2800" b="1" dirty="0" smtClean="0">
                <a:solidFill>
                  <a:srgbClr val="FFC000"/>
                </a:solidFill>
              </a:rPr>
              <a:t>KONTAKT pro školy</a:t>
            </a:r>
          </a:p>
          <a:p>
            <a:endParaRPr lang="cs-CZ" sz="1000" b="1" dirty="0" smtClean="0">
              <a:solidFill>
                <a:srgbClr val="FFC000"/>
              </a:solidFill>
              <a:hlinkClick r:id="rId4"/>
            </a:endParaRPr>
          </a:p>
          <a:p>
            <a:r>
              <a:rPr lang="cs-CZ" sz="2800" b="1" dirty="0" smtClean="0">
                <a:solidFill>
                  <a:srgbClr val="FFC000"/>
                </a:solidFill>
                <a:hlinkClick r:id="rId4"/>
              </a:rPr>
              <a:t>viceboj@</a:t>
            </a:r>
            <a:r>
              <a:rPr lang="cs-CZ" sz="2800" b="1" dirty="0" err="1" smtClean="0">
                <a:solidFill>
                  <a:srgbClr val="FFC000"/>
                </a:solidFill>
                <a:hlinkClick r:id="rId4"/>
              </a:rPr>
              <a:t>olympic.cz</a:t>
            </a:r>
            <a:endParaRPr lang="cs-CZ" sz="2800" b="1" dirty="0" smtClean="0">
              <a:solidFill>
                <a:srgbClr val="FFC000"/>
              </a:solidFill>
            </a:endParaRPr>
          </a:p>
          <a:p>
            <a:endParaRPr lang="cs-CZ" sz="1000" b="1" dirty="0" smtClean="0">
              <a:solidFill>
                <a:srgbClr val="FFC000"/>
              </a:solidFill>
            </a:endParaRPr>
          </a:p>
          <a:p>
            <a:r>
              <a:rPr lang="pl-PL" sz="2800" b="1" dirty="0" smtClean="0"/>
              <a:t>+420 720 402 199 </a:t>
            </a:r>
            <a:r>
              <a:rPr lang="pl-PL" sz="2800" dirty="0" smtClean="0"/>
              <a:t>(po-pá 10-16 hod.)</a:t>
            </a:r>
          </a:p>
          <a:p>
            <a:endParaRPr lang="pl-PL" sz="1000" dirty="0" smtClean="0"/>
          </a:p>
          <a:p>
            <a:r>
              <a:rPr lang="cs-CZ" sz="2400" b="1" dirty="0" smtClean="0">
                <a:solidFill>
                  <a:srgbClr val="FFC000"/>
                </a:solidFill>
                <a:hlinkClick r:id="rId5"/>
              </a:rPr>
              <a:t>www.</a:t>
            </a:r>
            <a:r>
              <a:rPr lang="cs-CZ" sz="2400" b="1" dirty="0" err="1" smtClean="0">
                <a:solidFill>
                  <a:srgbClr val="FFC000"/>
                </a:solidFill>
                <a:hlinkClick r:id="rId5"/>
              </a:rPr>
              <a:t>ceskosportuje.cz</a:t>
            </a:r>
            <a:r>
              <a:rPr lang="cs-CZ" sz="2400" b="1" dirty="0" smtClean="0">
                <a:solidFill>
                  <a:srgbClr val="FFC000"/>
                </a:solidFill>
                <a:hlinkClick r:id="rId5"/>
              </a:rPr>
              <a:t>/</a:t>
            </a:r>
            <a:r>
              <a:rPr lang="cs-CZ" sz="2400" b="1" dirty="0" err="1" smtClean="0">
                <a:solidFill>
                  <a:srgbClr val="FFC000"/>
                </a:solidFill>
                <a:hlinkClick r:id="rId5"/>
              </a:rPr>
              <a:t>sazkaolympijskyviceboj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endParaRPr lang="cs-CZ" sz="3600" b="1" dirty="0" smtClean="0">
              <a:solidFill>
                <a:srgbClr val="FFC000"/>
              </a:solidFill>
            </a:endParaRPr>
          </a:p>
          <a:p>
            <a:endParaRPr lang="cs-CZ" sz="2000" b="1" dirty="0" smtClean="0">
              <a:solidFill>
                <a:srgbClr val="FFC000"/>
              </a:solidFill>
            </a:endParaRPr>
          </a:p>
          <a:p>
            <a:endParaRPr lang="cs-CZ" sz="2800" b="1" dirty="0" smtClean="0">
              <a:solidFill>
                <a:srgbClr val="FFC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330</Words>
  <Application>Microsoft Office PowerPoint</Application>
  <PresentationFormat>Předvádění na obrazovce (16:9)</PresentationFormat>
  <Paragraphs>79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Snímek 1</vt:lpstr>
      <vt:lpstr>Snímek 2</vt:lpstr>
      <vt:lpstr>Snímek 3</vt:lpstr>
      <vt:lpstr>Snímek 4</vt:lpstr>
      <vt:lpstr>Snímek 5</vt:lpstr>
      <vt:lpstr>\\\\\\\S</vt:lpstr>
      <vt:lpstr>Snímek 7</vt:lpstr>
      <vt:lpstr>Snímek 8</vt:lpstr>
      <vt:lpstr>Snímek 9</vt:lpstr>
      <vt:lpstr>Snímek 10</vt:lpstr>
    </vt:vector>
  </TitlesOfParts>
  <Company>Ogilvy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VMIKUSOVA</cp:lastModifiedBy>
  <cp:revision>91</cp:revision>
  <dcterms:created xsi:type="dcterms:W3CDTF">2014-08-26T08:42:07Z</dcterms:created>
  <dcterms:modified xsi:type="dcterms:W3CDTF">2014-09-21T17:44:29Z</dcterms:modified>
</cp:coreProperties>
</file>