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3"/>
  </p:notesMasterIdLst>
  <p:handoutMasterIdLst>
    <p:handoutMasterId r:id="rId24"/>
  </p:handoutMasterIdLst>
  <p:sldIdLst>
    <p:sldId id="275" r:id="rId6"/>
    <p:sldId id="259" r:id="rId7"/>
    <p:sldId id="277" r:id="rId8"/>
    <p:sldId id="276" r:id="rId9"/>
    <p:sldId id="265" r:id="rId10"/>
    <p:sldId id="261" r:id="rId11"/>
    <p:sldId id="262" r:id="rId12"/>
    <p:sldId id="278" r:id="rId13"/>
    <p:sldId id="270" r:id="rId14"/>
    <p:sldId id="279" r:id="rId15"/>
    <p:sldId id="283" r:id="rId16"/>
    <p:sldId id="286" r:id="rId17"/>
    <p:sldId id="284" r:id="rId18"/>
    <p:sldId id="285" r:id="rId19"/>
    <p:sldId id="281" r:id="rId20"/>
    <p:sldId id="282" r:id="rId21"/>
    <p:sldId id="287" r:id="rId2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3339"/>
    <a:srgbClr val="0000FF"/>
    <a:srgbClr val="375D67"/>
    <a:srgbClr val="89A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EDF6A8-20FF-4CCB-AF21-D66F91539F1F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8FCAE6-0BF6-489B-BA72-BCABB7AEFA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895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9BCC86-57E8-45A9-AC99-94CA0B835EE0}" type="datetimeFigureOut">
              <a:rPr lang="cs-CZ"/>
              <a:pPr>
                <a:defRPr/>
              </a:pPr>
              <a:t>10.12.2015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0D55E9-37B6-4579-8B22-097AF1C9B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341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130425"/>
            <a:ext cx="8001056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800105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4BDE0-976D-48A4-9D86-4FEAA5B96BD4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5D301-83EF-4D97-955D-D1F392DBC3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26FDE-2BCB-415D-A592-B18E0C9CFF90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7DD9C-354A-4D68-B166-2B48B17CEA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28802"/>
            <a:ext cx="2057400" cy="419736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14348" y="1928802"/>
            <a:ext cx="5762652" cy="419736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CBB5B-2E60-4521-A5D6-70FA9775C936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29F2A-49AC-4244-907F-938B0A23BA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E40A1-6BD6-4BA8-BB57-6869176C5B0D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452FE-D6F9-4EAB-8DD3-6559B73721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9" y="4406900"/>
            <a:ext cx="80010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4349" y="2906713"/>
            <a:ext cx="80010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8FA1C-5371-4659-9762-276AA9D13FFA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3FC6-E131-4EC5-B231-27E1B980D1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14348" y="3214686"/>
            <a:ext cx="3929090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6314" y="3214686"/>
            <a:ext cx="3900486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5E9C-C394-4A65-BD7D-F87F55BDE5FC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75B8F-F70E-423A-9438-38863EA362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4348" y="3214686"/>
            <a:ext cx="392909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14348" y="4000503"/>
            <a:ext cx="3929090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86314" y="3214686"/>
            <a:ext cx="3900486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86314" y="4000503"/>
            <a:ext cx="3900486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CF5C9-4059-4268-94B6-5505A10BFD22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D85F6-9C2C-42B1-A647-F43D47A6C8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4F306-CD35-45B4-B946-EDE78BE297F0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13091-8E50-4733-88CB-5CBED0C8DA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24B8-3FD7-45C8-BEA9-B01E5EC54606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03C8-2481-4062-B8B1-9382700ACA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382" y="1928802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4744" y="1928802"/>
            <a:ext cx="4972056" cy="41973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21382" y="3286124"/>
            <a:ext cx="2850486" cy="2840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F6900-ED77-40C6-B534-77812E62115D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F783-5BC2-47AA-A634-ADEF74513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4800600"/>
            <a:ext cx="800105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14348" y="1928801"/>
            <a:ext cx="8001056" cy="27987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14348" y="5367338"/>
            <a:ext cx="8001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D582-B961-421D-8EAF-651D7E3238D5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C05F-849F-49FD-86B5-362FF0E6F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714375" y="1928813"/>
            <a:ext cx="7972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714375" y="3214688"/>
            <a:ext cx="797242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14375" y="6356350"/>
            <a:ext cx="3929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CEBFE1-3ECE-4734-A2EA-C40736CBA31C}" type="datetime1">
              <a:rPr lang="cs-CZ" smtClean="0"/>
              <a:pPr>
                <a:defRPr/>
              </a:pPr>
              <a:t>10.12.2015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429250" y="1042988"/>
            <a:ext cx="3571875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Projednání ÚAP ORP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786313" y="6356350"/>
            <a:ext cx="3900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829DCBE-D2A4-4BC1-A1F9-04D3436A04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12" descr="kru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1688" y="484188"/>
            <a:ext cx="3803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972425" cy="3456384"/>
          </a:xfrm>
        </p:spPr>
        <p:txBody>
          <a:bodyPr/>
          <a:lstStyle/>
          <a:p>
            <a:pPr algn="ctr"/>
            <a:r>
              <a:rPr lang="cs-CZ" sz="4400" dirty="0">
                <a:latin typeface="Arial" charset="0"/>
                <a:cs typeface="Arial" charset="0"/>
              </a:rPr>
              <a:t>4. úplná aktualizace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sz="4400" dirty="0" smtClean="0">
                <a:latin typeface="Arial" charset="0"/>
                <a:cs typeface="Arial" charset="0"/>
              </a:rPr>
              <a:t>územně </a:t>
            </a:r>
            <a:r>
              <a:rPr lang="cs-CZ" sz="4400" dirty="0">
                <a:latin typeface="Arial" charset="0"/>
                <a:cs typeface="Arial" charset="0"/>
              </a:rPr>
              <a:t>analytických podkladů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sz="4400" dirty="0" smtClean="0">
                <a:latin typeface="Arial" charset="0"/>
                <a:cs typeface="Arial" charset="0"/>
              </a:rPr>
              <a:t>ORP </a:t>
            </a:r>
            <a:endParaRPr lang="cs-CZ" sz="4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13091-8E50-4733-88CB-5CBED0C8DA8B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76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2"/>
            <a:ext cx="7972425" cy="4596532"/>
          </a:xfrm>
        </p:spPr>
        <p:txBody>
          <a:bodyPr/>
          <a:lstStyle/>
          <a:p>
            <a:pPr algn="ctr"/>
            <a:r>
              <a:rPr lang="cs-CZ" sz="4800" dirty="0" smtClean="0"/>
              <a:t>Veřejnoprávní smlouva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o spolupráci kraje s obcemi ve věci provozu </a:t>
            </a:r>
            <a:r>
              <a:rPr lang="cs-CZ" sz="3200" dirty="0" err="1" smtClean="0"/>
              <a:t>Geoportálu</a:t>
            </a:r>
            <a:r>
              <a:rPr lang="cs-CZ" sz="3200" dirty="0" smtClean="0"/>
              <a:t> územně analytických podkladů </a:t>
            </a:r>
            <a:br>
              <a:rPr lang="cs-CZ" sz="3200" dirty="0" smtClean="0"/>
            </a:br>
            <a:r>
              <a:rPr lang="cs-CZ" sz="3200" dirty="0" smtClean="0"/>
              <a:t>Ústeckého kraje</a:t>
            </a:r>
            <a:br>
              <a:rPr lang="cs-CZ" sz="3200" dirty="0" smtClean="0"/>
            </a:br>
            <a:r>
              <a:rPr lang="cs-CZ" sz="3200" dirty="0" smtClean="0"/>
              <a:t>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4800" dirty="0" smtClean="0"/>
              <a:t>Dohoda </a:t>
            </a:r>
            <a:r>
              <a:rPr lang="cs-CZ" sz="3200" dirty="0" smtClean="0"/>
              <a:t>o rozdělení kompetencí ke sběru dat a jejich zapracování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8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972425" cy="792088"/>
          </a:xfrm>
        </p:spPr>
        <p:txBody>
          <a:bodyPr/>
          <a:lstStyle/>
          <a:p>
            <a:r>
              <a:rPr lang="cs-CZ" dirty="0" smtClean="0"/>
              <a:t>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5" y="2492896"/>
            <a:ext cx="7972425" cy="4248472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ajištění společného postupu užívání a spolupráce při provozu </a:t>
            </a:r>
            <a:r>
              <a:rPr lang="cs-CZ" dirty="0" err="1" smtClean="0"/>
              <a:t>Geoportálu</a:t>
            </a:r>
            <a:r>
              <a:rPr lang="cs-CZ" dirty="0" smtClean="0"/>
              <a:t> ÚAP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 smtClean="0"/>
              <a:t>(</a:t>
            </a:r>
            <a:r>
              <a:rPr lang="cs-CZ" b="1" dirty="0" smtClean="0"/>
              <a:t> </a:t>
            </a:r>
            <a:r>
              <a:rPr lang="cs-CZ" dirty="0" smtClean="0"/>
              <a:t>zajištění a zavedení jednotného postupu při  </a:t>
            </a:r>
            <a:br>
              <a:rPr lang="cs-CZ" dirty="0" smtClean="0"/>
            </a:br>
            <a:r>
              <a:rPr lang="cs-CZ" dirty="0" smtClean="0"/>
              <a:t>    tvorbě a zpracování geograf.dat pro ÚPČ - tj.    </a:t>
            </a:r>
            <a:br>
              <a:rPr lang="cs-CZ" dirty="0" smtClean="0"/>
            </a:br>
            <a:r>
              <a:rPr lang="cs-CZ" dirty="0" smtClean="0"/>
              <a:t>    zpracování ÚAP a ÚPD, efektivní využívání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  GIS v rámci celého ÚK)</a:t>
            </a:r>
          </a:p>
          <a:p>
            <a:r>
              <a:rPr lang="cs-CZ" dirty="0"/>
              <a:t>u</a:t>
            </a:r>
            <a:r>
              <a:rPr lang="cs-CZ" dirty="0" smtClean="0"/>
              <a:t>pravuje práva, odpovědnost a povinnosti smluvních stran ( KÚÚK x ORP )</a:t>
            </a:r>
          </a:p>
          <a:p>
            <a:r>
              <a:rPr lang="cs-CZ" dirty="0"/>
              <a:t>t</a:t>
            </a:r>
            <a:r>
              <a:rPr lang="cs-CZ" dirty="0" smtClean="0"/>
              <a:t>echnickou a metodickou podporu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6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VPS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upravuje financování </a:t>
            </a:r>
            <a:r>
              <a:rPr lang="cs-CZ" dirty="0" err="1"/>
              <a:t>Geoportálu</a:t>
            </a:r>
            <a:r>
              <a:rPr lang="cs-CZ" dirty="0"/>
              <a:t> ÚAP </a:t>
            </a:r>
            <a:r>
              <a:rPr lang="cs-CZ" dirty="0" smtClean="0"/>
              <a:t>(po </a:t>
            </a:r>
            <a:r>
              <a:rPr lang="cs-CZ" dirty="0"/>
              <a:t>ukončení </a:t>
            </a:r>
            <a:r>
              <a:rPr lang="cs-CZ" dirty="0" smtClean="0"/>
              <a:t>udržitelnosti - od </a:t>
            </a:r>
            <a:r>
              <a:rPr lang="cs-CZ" dirty="0"/>
              <a:t>9/2018 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samostatná </a:t>
            </a:r>
            <a:r>
              <a:rPr lang="cs-CZ" dirty="0"/>
              <a:t>„příloha“ upravuje kompetence  sběru dat, jejich zpracování a </a:t>
            </a:r>
            <a:r>
              <a:rPr lang="cs-CZ" dirty="0" smtClean="0"/>
              <a:t>aktualizace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327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772817"/>
            <a:ext cx="7972425" cy="1296144"/>
          </a:xfrm>
        </p:spPr>
        <p:txBody>
          <a:bodyPr/>
          <a:lstStyle/>
          <a:p>
            <a:r>
              <a:rPr lang="cs-CZ" dirty="0" smtClean="0"/>
              <a:t>Dohoda </a:t>
            </a:r>
            <a:r>
              <a:rPr lang="cs-CZ" sz="2000" dirty="0" smtClean="0"/>
              <a:t>–</a:t>
            </a:r>
            <a:r>
              <a:rPr lang="cs-CZ" dirty="0" smtClean="0"/>
              <a:t> </a:t>
            </a:r>
            <a:r>
              <a:rPr lang="cs-CZ" sz="2000" dirty="0" smtClean="0"/>
              <a:t>o rozdělení kompetencí ke sběru dat od poskytovatelů o území a jejich zapracování do datového skladu </a:t>
            </a:r>
            <a:r>
              <a:rPr lang="cs-CZ" sz="2000" dirty="0" err="1" smtClean="0"/>
              <a:t>Geoportálu</a:t>
            </a:r>
            <a:r>
              <a:rPr lang="cs-CZ" sz="2000" dirty="0" smtClean="0"/>
              <a:t> ÚAP Ústeckého kraje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214688"/>
            <a:ext cx="8712967" cy="3382664"/>
          </a:xfrm>
        </p:spPr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pravuje rozdělení kompetencí mezi KRAJEM </a:t>
            </a:r>
            <a:r>
              <a:rPr lang="cs-CZ" dirty="0"/>
              <a:t> </a:t>
            </a:r>
            <a:r>
              <a:rPr lang="cs-CZ" dirty="0" smtClean="0"/>
              <a:t>a ORP  - </a:t>
            </a:r>
            <a:r>
              <a:rPr lang="cs-CZ" b="1" dirty="0" smtClean="0"/>
              <a:t>sběru</a:t>
            </a:r>
            <a:r>
              <a:rPr lang="cs-CZ" dirty="0" smtClean="0"/>
              <a:t>, </a:t>
            </a:r>
            <a:r>
              <a:rPr lang="cs-CZ" b="1" dirty="0" smtClean="0"/>
              <a:t>zpracování</a:t>
            </a:r>
            <a:r>
              <a:rPr lang="cs-CZ" dirty="0" smtClean="0"/>
              <a:t> a </a:t>
            </a:r>
            <a:r>
              <a:rPr lang="cs-CZ" b="1" dirty="0" smtClean="0"/>
              <a:t>aktualizaci</a:t>
            </a:r>
            <a:r>
              <a:rPr lang="cs-CZ" dirty="0" smtClean="0"/>
              <a:t>  vybraných sledovaných jevů dle přílohy 1A </a:t>
            </a:r>
            <a:r>
              <a:rPr lang="cs-CZ" dirty="0" err="1" smtClean="0"/>
              <a:t>vyhl</a:t>
            </a:r>
            <a:r>
              <a:rPr lang="cs-CZ" dirty="0" smtClean="0"/>
              <a:t>. 500/2006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(rozdělení sběru a aktualizace „jevů“ je uvedeno </a:t>
            </a:r>
            <a:br>
              <a:rPr lang="cs-CZ" dirty="0" smtClean="0"/>
            </a:br>
            <a:r>
              <a:rPr lang="cs-CZ" dirty="0" smtClean="0"/>
              <a:t>      v příloze </a:t>
            </a:r>
            <a:r>
              <a:rPr lang="cs-CZ" b="1" dirty="0" smtClean="0"/>
              <a:t>Dohody </a:t>
            </a:r>
            <a:r>
              <a:rPr lang="cs-CZ" dirty="0" smtClean="0"/>
              <a:t> -  č. 1) </a:t>
            </a:r>
          </a:p>
          <a:p>
            <a:r>
              <a:rPr lang="cs-CZ" dirty="0" smtClean="0"/>
              <a:t>na </a:t>
            </a:r>
            <a:r>
              <a:rPr lang="cs-CZ" b="1" dirty="0" smtClean="0"/>
              <a:t>neuvedené</a:t>
            </a:r>
            <a:r>
              <a:rPr lang="cs-CZ" dirty="0" smtClean="0"/>
              <a:t>  sledované jevy se </a:t>
            </a:r>
            <a:r>
              <a:rPr lang="cs-CZ" b="1" dirty="0" smtClean="0"/>
              <a:t>„D“</a:t>
            </a:r>
            <a:r>
              <a:rPr lang="cs-CZ" dirty="0" smtClean="0"/>
              <a:t> nevztahuje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5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1" y="3214688"/>
            <a:ext cx="8435280" cy="2911475"/>
          </a:xfrm>
        </p:spPr>
        <p:txBody>
          <a:bodyPr/>
          <a:lstStyle/>
          <a:p>
            <a:r>
              <a:rPr lang="cs-CZ" b="1" dirty="0" smtClean="0"/>
              <a:t>změny</a:t>
            </a:r>
            <a:r>
              <a:rPr lang="cs-CZ" dirty="0" smtClean="0"/>
              <a:t> v jednotlivých kompetencích je možné až po písemném odsouhlasení všech účastníků „D“.</a:t>
            </a:r>
          </a:p>
          <a:p>
            <a:r>
              <a:rPr lang="cs-CZ" b="1" dirty="0"/>
              <a:t>p</a:t>
            </a:r>
            <a:r>
              <a:rPr lang="cs-CZ" b="1" dirty="0" smtClean="0"/>
              <a:t>ravidelné porady </a:t>
            </a:r>
            <a:r>
              <a:rPr lang="cs-CZ" dirty="0" smtClean="0"/>
              <a:t>(např. návrhy na změnu kompetencí – doplnění kompetencí u nových jevů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3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363272" cy="1143000"/>
          </a:xfrm>
        </p:spPr>
        <p:txBody>
          <a:bodyPr/>
          <a:lstStyle/>
          <a:p>
            <a:r>
              <a:rPr lang="cs-CZ" dirty="0" smtClean="0"/>
              <a:t>Aktuální termíny pro VPS a Dohodu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214688"/>
            <a:ext cx="8568952" cy="3166640"/>
          </a:xfrm>
        </p:spPr>
        <p:txBody>
          <a:bodyPr/>
          <a:lstStyle/>
          <a:p>
            <a:r>
              <a:rPr lang="cs-CZ" b="1" dirty="0" smtClean="0"/>
              <a:t>11.12.2015</a:t>
            </a:r>
            <a:r>
              <a:rPr lang="cs-CZ" dirty="0" smtClean="0"/>
              <a:t> bude rozeslána </a:t>
            </a:r>
            <a:r>
              <a:rPr lang="cs-CZ" b="1" dirty="0" smtClean="0"/>
              <a:t>verze VPS a D</a:t>
            </a:r>
          </a:p>
          <a:p>
            <a:r>
              <a:rPr lang="cs-CZ" b="1" dirty="0" smtClean="0"/>
              <a:t>do 18.12.2015 </a:t>
            </a:r>
            <a:r>
              <a:rPr lang="cs-CZ" b="1" dirty="0"/>
              <a:t> </a:t>
            </a:r>
            <a:r>
              <a:rPr lang="cs-CZ" dirty="0" smtClean="0"/>
              <a:t>(cca 7 dní) lhůta na </a:t>
            </a:r>
            <a:r>
              <a:rPr lang="cs-CZ" u="sng" dirty="0" smtClean="0"/>
              <a:t>doplnění kontaktních osob / personálního obsazení</a:t>
            </a:r>
            <a:r>
              <a:rPr lang="cs-CZ" dirty="0" smtClean="0"/>
              <a:t>, příp.  </a:t>
            </a:r>
            <a:r>
              <a:rPr lang="cs-CZ" dirty="0"/>
              <a:t>podání připomínek; </a:t>
            </a:r>
            <a:r>
              <a:rPr lang="cs-CZ" dirty="0" smtClean="0"/>
              <a:t>(současně bude rozesláno vypořádání vašich připomínek k poslednímu </a:t>
            </a:r>
            <a:r>
              <a:rPr lang="cs-CZ" dirty="0" err="1" smtClean="0"/>
              <a:t>přip.kolu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7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060848"/>
            <a:ext cx="8640959" cy="4464496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cca </a:t>
            </a:r>
            <a:r>
              <a:rPr lang="cs-CZ"/>
              <a:t>do </a:t>
            </a:r>
            <a:r>
              <a:rPr lang="cs-CZ" smtClean="0"/>
              <a:t>8.1.2016 </a:t>
            </a:r>
            <a:r>
              <a:rPr lang="cs-CZ" dirty="0"/>
              <a:t>rozeslána „finální </a:t>
            </a:r>
            <a:r>
              <a:rPr lang="cs-CZ" b="1" dirty="0"/>
              <a:t>verze VPS a D</a:t>
            </a:r>
            <a:r>
              <a:rPr lang="cs-CZ" b="1" dirty="0" smtClean="0"/>
              <a:t>“</a:t>
            </a:r>
          </a:p>
          <a:p>
            <a:r>
              <a:rPr lang="cs-CZ" b="1" dirty="0" smtClean="0"/>
              <a:t>ÚÚP a kraj </a:t>
            </a:r>
            <a:r>
              <a:rPr lang="cs-CZ" dirty="0" smtClean="0"/>
              <a:t>– zajistí v nejbližších Radách / Zastupitelstvech projednání </a:t>
            </a:r>
            <a:r>
              <a:rPr lang="cs-CZ" b="1" dirty="0" smtClean="0"/>
              <a:t>VPS a D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cs-CZ" sz="6600" dirty="0" smtClean="0">
                <a:solidFill>
                  <a:srgbClr val="FF0000"/>
                </a:solidFill>
              </a:rPr>
              <a:t>→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b="1" dirty="0" smtClean="0"/>
              <a:t>neprodleně bude přistoupeno k podpisu</a:t>
            </a:r>
          </a:p>
          <a:p>
            <a:r>
              <a:rPr lang="cs-CZ" dirty="0" smtClean="0"/>
              <a:t>cca </a:t>
            </a:r>
            <a:r>
              <a:rPr lang="cs-CZ" b="1" dirty="0" smtClean="0"/>
              <a:t>1.IV 2016</a:t>
            </a:r>
            <a:r>
              <a:rPr lang="cs-CZ" dirty="0" smtClean="0"/>
              <a:t> bude  </a:t>
            </a:r>
            <a:r>
              <a:rPr lang="cs-CZ" b="1" dirty="0" smtClean="0"/>
              <a:t>VPS</a:t>
            </a:r>
            <a:r>
              <a:rPr lang="cs-CZ" dirty="0" smtClean="0"/>
              <a:t> a </a:t>
            </a:r>
            <a:r>
              <a:rPr lang="cs-CZ" b="1" dirty="0" smtClean="0"/>
              <a:t>D</a:t>
            </a:r>
            <a:r>
              <a:rPr lang="cs-CZ" dirty="0" smtClean="0"/>
              <a:t> podepsána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212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Děkuji </a:t>
            </a:r>
            <a:r>
              <a:rPr lang="cs-CZ" dirty="0"/>
              <a:t>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3200" b="1" dirty="0" smtClean="0">
              <a:solidFill>
                <a:srgbClr val="1F3339"/>
              </a:solidFill>
            </a:endParaRPr>
          </a:p>
          <a:p>
            <a:pPr algn="ctr">
              <a:buNone/>
            </a:pPr>
            <a:endParaRPr lang="cs-CZ" sz="3200" b="1" dirty="0">
              <a:solidFill>
                <a:srgbClr val="1F3339"/>
              </a:solidFill>
            </a:endParaRPr>
          </a:p>
          <a:p>
            <a:pPr algn="ctr">
              <a:buNone/>
            </a:pPr>
            <a:r>
              <a:rPr lang="cs-CZ" sz="3200" b="1" dirty="0" smtClean="0">
                <a:solidFill>
                  <a:srgbClr val="1F3339"/>
                </a:solidFill>
              </a:rPr>
              <a:t>Mgr</a:t>
            </a:r>
            <a:r>
              <a:rPr lang="cs-CZ" sz="3200" b="1" dirty="0">
                <a:solidFill>
                  <a:srgbClr val="1F3339"/>
                </a:solidFill>
              </a:rPr>
              <a:t>. Adéla Falcmanová</a:t>
            </a:r>
          </a:p>
          <a:p>
            <a:pPr algn="ctr">
              <a:buNone/>
            </a:pPr>
            <a:r>
              <a:rPr lang="cs-CZ" b="1" dirty="0">
                <a:solidFill>
                  <a:srgbClr val="0000FF"/>
                </a:solidFill>
              </a:rPr>
              <a:t>falcmanova.a@kr-ustecky.cz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52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332465" cy="864096"/>
          </a:xfrm>
        </p:spPr>
        <p:txBody>
          <a:bodyPr/>
          <a:lstStyle/>
          <a:p>
            <a:r>
              <a:rPr lang="cs-CZ" dirty="0" err="1"/>
              <a:t>ú</a:t>
            </a:r>
            <a:r>
              <a:rPr lang="cs-CZ" dirty="0" err="1" smtClean="0"/>
              <a:t>.a</a:t>
            </a:r>
            <a:r>
              <a:rPr lang="cs-CZ" dirty="0" smtClean="0"/>
              <a:t>. ÚAP vs. </a:t>
            </a:r>
            <a:r>
              <a:rPr lang="cs-CZ" dirty="0"/>
              <a:t>p</a:t>
            </a:r>
            <a:r>
              <a:rPr lang="cs-CZ" dirty="0" smtClean="0"/>
              <a:t>rojednávaná novela SZ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708920"/>
            <a:ext cx="8856984" cy="388843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bez </a:t>
            </a:r>
            <a:r>
              <a:rPr lang="cs-CZ" altLang="cs-CZ" dirty="0"/>
              <a:t>ohledu na </a:t>
            </a:r>
            <a:r>
              <a:rPr lang="cs-CZ" altLang="cs-CZ" dirty="0" smtClean="0"/>
              <a:t>projednávanou </a:t>
            </a:r>
            <a:r>
              <a:rPr lang="cs-CZ" altLang="cs-CZ" dirty="0"/>
              <a:t>novelu SZ je třeba podle § 28 (1) SZ zahájit práce na „úplné aktualizaci ÚAP </a:t>
            </a:r>
            <a:r>
              <a:rPr lang="cs-CZ" altLang="cs-CZ" dirty="0" smtClean="0"/>
              <a:t>ORP“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připravovaná novela SZ, která upravuje lhůtu úplné aktualizace ÚAP ORP z 2 na 4 roky, v současné době prochází legislativním procesem = nelze garantovat datum schválení a nabití účinnosti novely v roce 2016.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5" y="2564904"/>
            <a:ext cx="7972425" cy="3561259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dirty="0" smtClean="0"/>
              <a:t>tzn</a:t>
            </a:r>
            <a:r>
              <a:rPr lang="cs-CZ" altLang="cs-CZ" dirty="0"/>
              <a:t>. že v současné době je třeba postupovat podle platného znění SZ </a:t>
            </a:r>
            <a:br>
              <a:rPr lang="cs-CZ" altLang="cs-CZ" dirty="0"/>
            </a:br>
            <a:r>
              <a:rPr lang="cs-CZ" altLang="cs-CZ" dirty="0"/>
              <a:t>(§ 28 odst. 1) = </a:t>
            </a:r>
            <a:r>
              <a:rPr lang="cs-CZ" altLang="cs-CZ" b="1" dirty="0"/>
              <a:t>4.úplnou aktualizaci ÚAP ORP úřady územního plánovaní musejí pořídit k 31.12.2016</a:t>
            </a:r>
            <a:r>
              <a:rPr lang="cs-CZ" altLang="cs-CZ" dirty="0"/>
              <a:t> vč. jejich projednání s obcemi ve svém správním </a:t>
            </a:r>
            <a:r>
              <a:rPr lang="cs-CZ" altLang="cs-CZ" dirty="0" smtClean="0"/>
              <a:t>obvodu.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37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9" y="1928813"/>
            <a:ext cx="8363272" cy="780107"/>
          </a:xfrm>
        </p:spPr>
        <p:txBody>
          <a:bodyPr/>
          <a:lstStyle/>
          <a:p>
            <a:r>
              <a:rPr lang="cs-CZ" dirty="0" smtClean="0"/>
              <a:t>Úplná aktualizace ÚAP ORP    § 28 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5" y="2852936"/>
            <a:ext cx="7972425" cy="3816424"/>
          </a:xfrm>
        </p:spPr>
        <p:txBody>
          <a:bodyPr/>
          <a:lstStyle/>
          <a:p>
            <a:pPr marL="609600" indent="-609600">
              <a:buNone/>
            </a:pPr>
            <a:r>
              <a:rPr lang="cs-CZ" altLang="cs-CZ" b="1" u="sng" dirty="0"/>
              <a:t>Úřady územního plánování:</a:t>
            </a:r>
          </a:p>
          <a:p>
            <a:pPr marL="609600" indent="-609600">
              <a:buFontTx/>
              <a:buAutoNum type="arabicParenR"/>
            </a:pPr>
            <a:r>
              <a:rPr lang="cs-CZ" altLang="cs-CZ" dirty="0"/>
              <a:t>nejpozději do 18 měsíců od poslední „úplné aktualizace“ pořídí ÚÚP návrh nové úplné aktualizace </a:t>
            </a:r>
          </a:p>
          <a:p>
            <a:pPr marL="609600" indent="-609600">
              <a:buFontTx/>
              <a:buAutoNum type="arabicParenR"/>
            </a:pPr>
            <a:r>
              <a:rPr lang="cs-CZ" altLang="cs-CZ" dirty="0"/>
              <a:t>Poskytovatelům údajů o území doručí oznámení o aktualizaci a vyzve je k potvrzení správnosti, úplnosti a aktuálnosti jimi poskytnutých údajů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67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260457" cy="4248472"/>
          </a:xfrm>
        </p:spPr>
        <p:txBody>
          <a:bodyPr/>
          <a:lstStyle/>
          <a:p>
            <a:pPr>
              <a:buNone/>
            </a:pPr>
            <a:r>
              <a:rPr lang="cs-CZ" altLang="cs-CZ" dirty="0" smtClean="0"/>
              <a:t>                   </a:t>
            </a:r>
            <a:r>
              <a:rPr lang="cs-CZ" altLang="cs-CZ" sz="3200" b="1" dirty="0" smtClean="0"/>
              <a:t>Potvrzení  údajů o území</a:t>
            </a:r>
          </a:p>
          <a:p>
            <a:pPr>
              <a:buNone/>
            </a:pPr>
            <a:endParaRPr lang="cs-CZ" altLang="cs-CZ" b="1" dirty="0" smtClean="0"/>
          </a:p>
          <a:p>
            <a:r>
              <a:rPr lang="cs-CZ" altLang="cs-CZ" dirty="0" smtClean="0"/>
              <a:t>Na </a:t>
            </a:r>
            <a:r>
              <a:rPr lang="cs-CZ" altLang="cs-CZ" dirty="0"/>
              <a:t>výzvu ÚÚP podle </a:t>
            </a:r>
            <a:r>
              <a:rPr lang="cs-CZ" altLang="cs-CZ" b="1" dirty="0"/>
              <a:t>§ 28 (2</a:t>
            </a:r>
            <a:r>
              <a:rPr lang="cs-CZ" altLang="cs-CZ" b="1" dirty="0" smtClean="0"/>
              <a:t>) SZ</a:t>
            </a:r>
            <a:r>
              <a:rPr lang="cs-CZ" altLang="cs-CZ" dirty="0" smtClean="0"/>
              <a:t> </a:t>
            </a:r>
            <a:r>
              <a:rPr lang="cs-CZ" altLang="cs-CZ" dirty="0"/>
              <a:t>„poskytovatel“ potvrdí správnost, úplnost a aktuálnost poskytnutého údaje </a:t>
            </a:r>
            <a:r>
              <a:rPr lang="cs-CZ" altLang="cs-CZ" dirty="0" smtClean="0"/>
              <a:t>(nebo </a:t>
            </a:r>
            <a:r>
              <a:rPr lang="cs-CZ" altLang="cs-CZ" dirty="0"/>
              <a:t>poskytne nový </a:t>
            </a:r>
            <a:r>
              <a:rPr lang="cs-CZ" altLang="cs-CZ" dirty="0" smtClean="0"/>
              <a:t>údaj)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</a:t>
            </a:r>
            <a:r>
              <a:rPr lang="cs-CZ" altLang="cs-CZ" dirty="0"/>
              <a:t>– prostřednictvím pasportu údaje o území – </a:t>
            </a:r>
            <a:r>
              <a:rPr lang="cs-CZ" altLang="cs-CZ" dirty="0" smtClean="0"/>
              <a:t>  </a:t>
            </a:r>
            <a:br>
              <a:rPr lang="cs-CZ" altLang="cs-CZ" dirty="0" smtClean="0"/>
            </a:br>
            <a:r>
              <a:rPr lang="cs-CZ" altLang="cs-CZ" dirty="0" smtClean="0"/>
              <a:t>    příloha </a:t>
            </a:r>
            <a:r>
              <a:rPr lang="cs-CZ" altLang="cs-CZ" dirty="0"/>
              <a:t>č. 2 </a:t>
            </a:r>
            <a:r>
              <a:rPr lang="cs-CZ" altLang="cs-CZ" dirty="0" err="1"/>
              <a:t>Vyhl</a:t>
            </a:r>
            <a:r>
              <a:rPr lang="cs-CZ" altLang="cs-CZ" dirty="0"/>
              <a:t>. 500/2006, </a:t>
            </a:r>
            <a:r>
              <a:rPr lang="cs-CZ" altLang="cs-CZ" dirty="0" err="1" smtClean="0"/>
              <a:t>III.oddíl</a:t>
            </a:r>
            <a:r>
              <a:rPr lang="cs-CZ" altLang="cs-CZ" dirty="0" smtClean="0"/>
              <a:t> (I.-</a:t>
            </a:r>
            <a:r>
              <a:rPr lang="cs-CZ" altLang="cs-CZ" dirty="0" err="1" smtClean="0"/>
              <a:t>III.oddíl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>
              <a:buNone/>
            </a:pPr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507288" cy="720080"/>
          </a:xfrm>
        </p:spPr>
        <p:txBody>
          <a:bodyPr/>
          <a:lstStyle/>
          <a:p>
            <a:r>
              <a:rPr lang="cs-CZ" dirty="0" smtClean="0"/>
              <a:t>  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3" cy="4536504"/>
          </a:xfrm>
        </p:spPr>
        <p:txBody>
          <a:bodyPr/>
          <a:lstStyle/>
          <a:p>
            <a:pPr>
              <a:buNone/>
            </a:pPr>
            <a:r>
              <a:rPr lang="cs-CZ" altLang="cs-CZ" dirty="0">
                <a:solidFill>
                  <a:srgbClr val="000000"/>
                </a:solidFill>
              </a:rPr>
              <a:t>3) podle obdržených </a:t>
            </a:r>
            <a:r>
              <a:rPr lang="cs-CZ" altLang="cs-CZ" b="1" dirty="0">
                <a:solidFill>
                  <a:srgbClr val="000000"/>
                </a:solidFill>
              </a:rPr>
              <a:t>aktualizací údajů</a:t>
            </a:r>
            <a:r>
              <a:rPr lang="cs-CZ" altLang="cs-CZ" dirty="0">
                <a:solidFill>
                  <a:srgbClr val="000000"/>
                </a:solidFill>
              </a:rPr>
              <a:t> o území </a:t>
            </a:r>
            <a:r>
              <a:rPr lang="cs-CZ" altLang="cs-CZ" b="1" dirty="0">
                <a:solidFill>
                  <a:srgbClr val="000000"/>
                </a:solidFill>
              </a:rPr>
              <a:t>ÚÚP upraví ÚAP</a:t>
            </a:r>
            <a:r>
              <a:rPr lang="cs-CZ" altLang="cs-CZ" dirty="0">
                <a:solidFill>
                  <a:srgbClr val="000000"/>
                </a:solidFill>
              </a:rPr>
              <a:t> (podklady pro rozbor URÚ a samotný rozbor URÚ</a:t>
            </a:r>
            <a:r>
              <a:rPr lang="cs-CZ" altLang="cs-CZ" dirty="0" smtClean="0">
                <a:solidFill>
                  <a:srgbClr val="000000"/>
                </a:solidFill>
              </a:rPr>
              <a:t>).</a:t>
            </a:r>
          </a:p>
          <a:p>
            <a:pPr>
              <a:buNone/>
            </a:pPr>
            <a:endParaRPr lang="cs-CZ" altLang="cs-CZ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altLang="cs-CZ" dirty="0">
                <a:solidFill>
                  <a:srgbClr val="000000"/>
                </a:solidFill>
              </a:rPr>
              <a:t>4) </a:t>
            </a:r>
            <a:r>
              <a:rPr lang="cs-CZ" altLang="cs-CZ" b="1" dirty="0">
                <a:solidFill>
                  <a:srgbClr val="000000"/>
                </a:solidFill>
              </a:rPr>
              <a:t>Projednání ÚAP § 29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</a:rPr>
              <a:t>(1</a:t>
            </a:r>
            <a:r>
              <a:rPr lang="cs-CZ" altLang="cs-CZ" b="1" dirty="0" smtClean="0">
                <a:solidFill>
                  <a:srgbClr val="000000"/>
                </a:solidFill>
              </a:rPr>
              <a:t>) SZ</a:t>
            </a:r>
            <a:endParaRPr lang="cs-CZ" altLang="cs-CZ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altLang="cs-CZ" dirty="0">
                <a:solidFill>
                  <a:srgbClr val="000000"/>
                </a:solidFill>
              </a:rPr>
              <a:t>   - do 30 dnů po vyhotovení aktualizace projedná ÚÚP s obcemi ve svém správním obvodu – </a:t>
            </a:r>
            <a:r>
              <a:rPr lang="cs-CZ" altLang="cs-CZ" dirty="0" smtClean="0">
                <a:solidFill>
                  <a:srgbClr val="000000"/>
                </a:solidFill>
              </a:rPr>
              <a:t/>
            </a:r>
            <a:br>
              <a:rPr lang="cs-CZ" altLang="cs-CZ" dirty="0" smtClean="0">
                <a:solidFill>
                  <a:srgbClr val="000000"/>
                </a:solidFill>
              </a:rPr>
            </a:br>
            <a:r>
              <a:rPr lang="cs-CZ" altLang="cs-CZ" u="sng" dirty="0" smtClean="0">
                <a:solidFill>
                  <a:srgbClr val="000000"/>
                </a:solidFill>
              </a:rPr>
              <a:t>v </a:t>
            </a:r>
            <a:r>
              <a:rPr lang="cs-CZ" altLang="cs-CZ" u="sng" dirty="0">
                <a:solidFill>
                  <a:srgbClr val="000000"/>
                </a:solidFill>
              </a:rPr>
              <a:t>rozsahu „určení problémů k řešení v územně plánovacích dokumentacích</a:t>
            </a:r>
            <a:r>
              <a:rPr lang="cs-CZ" altLang="cs-CZ" u="sng" dirty="0" smtClean="0">
                <a:solidFill>
                  <a:srgbClr val="000000"/>
                </a:solidFill>
              </a:rPr>
              <a:t>“</a:t>
            </a:r>
            <a:r>
              <a:rPr lang="cs-CZ" altLang="cs-CZ" dirty="0" smtClean="0">
                <a:solidFill>
                  <a:srgbClr val="000000"/>
                </a:solidFill>
              </a:rPr>
              <a:t>.</a:t>
            </a:r>
            <a:endParaRPr lang="cs-CZ" altLang="cs-CZ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204864"/>
            <a:ext cx="8568951" cy="3960440"/>
          </a:xfrm>
        </p:spPr>
        <p:txBody>
          <a:bodyPr/>
          <a:lstStyle/>
          <a:p>
            <a:pPr>
              <a:buNone/>
            </a:pPr>
            <a:endParaRPr lang="cs-CZ" altLang="cs-CZ" dirty="0" smtClean="0"/>
          </a:p>
          <a:p>
            <a:pPr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dirty="0" smtClean="0"/>
              <a:t>5</a:t>
            </a:r>
            <a:r>
              <a:rPr lang="cs-CZ" altLang="cs-CZ" dirty="0"/>
              <a:t>) Na základě výsledku projednání ÚÚP upraví   </a:t>
            </a:r>
            <a:br>
              <a:rPr lang="cs-CZ" altLang="cs-CZ" dirty="0"/>
            </a:br>
            <a:r>
              <a:rPr lang="cs-CZ" altLang="cs-CZ" dirty="0"/>
              <a:t> ÚAP podle § 29 (1) a bezodkladně předá krajskému úřadu.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5" y="2132856"/>
            <a:ext cx="7972425" cy="4248472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                                 </a:t>
            </a:r>
            <a:r>
              <a:rPr lang="cs-CZ" altLang="cs-CZ" sz="4000" b="1" dirty="0"/>
              <a:t>Závěr:</a:t>
            </a:r>
            <a:endParaRPr lang="cs-CZ" altLang="cs-CZ" sz="4000" b="1" dirty="0" smtClean="0"/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 smtClean="0"/>
              <a:t>v </a:t>
            </a:r>
            <a:r>
              <a:rPr lang="cs-CZ" altLang="cs-CZ" dirty="0"/>
              <a:t>procesu pořizování další „úplné aktualizace ÚAP ORP“ je třeba postupovat podle platného změní zákona.</a:t>
            </a:r>
          </a:p>
          <a:p>
            <a:pPr>
              <a:buNone/>
            </a:pP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4.úplná aktualizace ÚAP ORP </a:t>
            </a:r>
            <a:r>
              <a:rPr lang="cs-CZ" altLang="cs-CZ" dirty="0">
                <a:solidFill>
                  <a:srgbClr val="000000"/>
                </a:solidFill>
              </a:rPr>
              <a:t>= 12/2016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887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3200" b="1" dirty="0" smtClean="0">
                <a:solidFill>
                  <a:srgbClr val="1F3339"/>
                </a:solidFill>
              </a:rPr>
              <a:t>Mgr. Adéla Falcmanová</a:t>
            </a:r>
          </a:p>
          <a:p>
            <a:pPr algn="ctr">
              <a:buNone/>
            </a:pPr>
            <a:r>
              <a:rPr lang="cs-CZ" b="1" dirty="0" err="1" smtClean="0">
                <a:solidFill>
                  <a:srgbClr val="0000FF"/>
                </a:solidFill>
              </a:rPr>
              <a:t>falcmanova.a</a:t>
            </a:r>
            <a:r>
              <a:rPr lang="cs-CZ" b="1" dirty="0" smtClean="0">
                <a:solidFill>
                  <a:srgbClr val="0000FF"/>
                </a:solidFill>
              </a:rPr>
              <a:t>@</a:t>
            </a:r>
            <a:r>
              <a:rPr lang="cs-CZ" b="1" dirty="0" err="1" smtClean="0">
                <a:solidFill>
                  <a:srgbClr val="0000FF"/>
                </a:solidFill>
              </a:rPr>
              <a:t>kr</a:t>
            </a:r>
            <a:r>
              <a:rPr lang="cs-CZ" b="1" dirty="0" smtClean="0">
                <a:solidFill>
                  <a:srgbClr val="0000FF"/>
                </a:solidFill>
              </a:rPr>
              <a:t>-</a:t>
            </a:r>
            <a:r>
              <a:rPr lang="cs-CZ" b="1" dirty="0" err="1" smtClean="0">
                <a:solidFill>
                  <a:srgbClr val="0000FF"/>
                </a:solidFill>
              </a:rPr>
              <a:t>ustecky.cz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452FE-D6F9-4EAB-8DD3-6559B737213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ÚAP_ORP_projedná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C8A32A294A24D92A111A87B178C33" ma:contentTypeVersion="8" ma:contentTypeDescription="Vytvoří nový dokument" ma:contentTypeScope="" ma:versionID="2c2d495ce2e96be08558f88c3d209193">
  <xsd:schema xmlns:xsd="http://www.w3.org/2001/XMLSchema" xmlns:xs="http://www.w3.org/2001/XMLSchema" xmlns:p="http://schemas.microsoft.com/office/2006/metadata/properties" xmlns:ns2="2d632ede-d24e-494b-b407-b19ccbe77e6c" targetNamespace="http://schemas.microsoft.com/office/2006/metadata/properties" ma:root="true" ma:fieldsID="bdad6afa7a074953918e3d9ae465010e" ns2:_="">
    <xsd:import namespace="2d632ede-d24e-494b-b407-b19ccbe77e6c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Pozn_x00e1_mka" minOccurs="0"/>
                <xsd:element ref="ns2:Vnit_x0159_n_x00ed__x0020_p_x0159_ed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32ede-d24e-494b-b407-b19ccbe77e6c" elementFormDefault="qualified">
    <xsd:import namespace="http://schemas.microsoft.com/office/2006/documentManagement/types"/>
    <xsd:import namespace="http://schemas.microsoft.com/office/infopath/2007/PartnerControls"/>
    <xsd:element name="Typ_x0020_formul_x00e1__x0159_e" ma:index="8" nillable="true" ma:displayName="Typ formuláře" ma:internalName="Typ_x0020_formul_x00e1__x0159_e">
      <xsd:simpleType>
        <xsd:restriction base="dms:Choice">
          <xsd:enumeration value="Symboly Ústeckého kraje"/>
          <xsd:enumeration value="Vzory smluv"/>
          <xsd:enumeration value="Personální"/>
          <xsd:enumeration value="Veřejné zakázky nedosahující 250 tis. ‎Kč bez DPH"/>
          <xsd:enumeration value="Šablony logomanuálu"/>
          <xsd:enumeration value="Veřejné zakázky od 1 mil. Kč nedosahující 3 mil. Kč bez DPH stavební práce"/>
          <xsd:enumeration value="Veřejné zakázky – Zjednodušené podlimitní řízení"/>
          <xsd:enumeration value="Zřizovací listiny"/>
          <xsd:enumeration value="Kontrolní činnost"/>
          <xsd:enumeration value="Powerpoint prezentace"/>
          <xsd:enumeration value="Veřejné zakázky od 250 tis. Kč nedosahující 1 mil. ‎Kč bez DPH"/>
          <xsd:enumeration value="Služební cesty"/>
          <xsd:enumeration value="Ekonomická činnost"/>
          <xsd:enumeration value="Rada a zastupitelstvo"/>
          <xsd:enumeration value="Archivace a skartace"/>
          <xsd:enumeration value="Správní řád"/>
          <xsd:enumeration value="Plná moc, pověření, zmocnění"/>
          <xsd:enumeration value="Jmenovky a vizitky"/>
          <xsd:enumeration value="Ostatní - nezařazené"/>
          <xsd:enumeration value="Nákup"/>
          <xsd:enumeration value="Veřejné zakázky od 1 mil.Kč nedosahující 2 mil.Kč (dodávky, služby), od 3 mil.Kč nedosahující 6 mil.Kč (stavební práce) ‎"/>
          <xsd:enumeration value="Veřejné zakázky od 250 tis.Kč nedosahující 1 mil.Kč (dodávky, služby), od 250 tis.Kč nedosahující 3 mil.Kč (stavební práce)"/>
          <xsd:enumeration value="Veřejné zakázky od 1 mil.Kč nedosahující 2 mil.Kč (dodávky, služby), od 3 mil.Kč nedosahující 6 mil.Kč (stavební práce)"/>
        </xsd:restriction>
      </xsd:simpleType>
    </xsd:element>
    <xsd:element name="Pozn_x00e1_mka" ma:index="9" nillable="true" ma:displayName="Poznámka" ma:internalName="Pozn_x00e1_mka">
      <xsd:simpleType>
        <xsd:restriction base="dms:Note">
          <xsd:maxLength value="255"/>
        </xsd:restriction>
      </xsd:simpleType>
    </xsd:element>
    <xsd:element name="Vnit_x0159_n_x00ed__x0020_p_x0159_edpis" ma:index="10" nillable="true" ma:displayName="Vnitřní předpis" ma:list="{90dd1e70-125a-4334-99db-a2a6450ed166}" ma:internalName="Vnit_x0159_n_x00ed__x0020_p_x0159_edpis" ma:showField="_x010c__x00ed_slo_x0020_p_x0159_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Vnit_x0159_n_x00ed__x0020_p_x0159_edpis xmlns="2d632ede-d24e-494b-b407-b19ccbe77e6c" xsi:nil="true"/>
    <Pozn_x00e1_mka xmlns="2d632ede-d24e-494b-b407-b19ccbe77e6c" xsi:nil="true"/>
    <Typ_x0020_formul_x00e1__x0159_e xmlns="2d632ede-d24e-494b-b407-b19ccbe77e6c">Powerpoint prezentace</Typ_x0020_formul_x00e1__x0159_e>
  </documentManagement>
</p:properties>
</file>

<file path=customXml/itemProps1.xml><?xml version="1.0" encoding="utf-8"?>
<ds:datastoreItem xmlns:ds="http://schemas.openxmlformats.org/officeDocument/2006/customXml" ds:itemID="{56A20180-5FF1-4931-A4E3-CA2AF42992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652C64-885D-4B62-BA84-73EC8DA6420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826C332F-B63E-4EC9-B675-12817C65E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32ede-d24e-494b-b407-b19ccbe77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B350E0E-7FDC-469F-8322-7F1023F251B2}">
  <ds:schemaRefs>
    <ds:schemaRef ds:uri="http://schemas.openxmlformats.org/package/2006/metadata/core-properties"/>
    <ds:schemaRef ds:uri="2d632ede-d24e-494b-b407-b19ccbe77e6c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ÚAP_ORP_projednání</Template>
  <TotalTime>430</TotalTime>
  <Words>507</Words>
  <Application>Microsoft Office PowerPoint</Application>
  <PresentationFormat>Předvádění na obrazovce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ÚAP_ORP_projednání</vt:lpstr>
      <vt:lpstr>4. úplná aktualizace  územně analytických podkladů  ORP </vt:lpstr>
      <vt:lpstr>ú.a. ÚAP vs. projednávaná novela SZ</vt:lpstr>
      <vt:lpstr>Prezentace aplikace PowerPoint</vt:lpstr>
      <vt:lpstr>Úplná aktualizace ÚAP ORP    § 28 SZ</vt:lpstr>
      <vt:lpstr>Prezentace aplikace PowerPoint</vt:lpstr>
      <vt:lpstr>      </vt:lpstr>
      <vt:lpstr>Prezentace aplikace PowerPoint</vt:lpstr>
      <vt:lpstr>Prezentace aplikace PowerPoint</vt:lpstr>
      <vt:lpstr>Děkuji za pozornost</vt:lpstr>
      <vt:lpstr>Veřejnoprávní smlouva  o spolupráci kraje s obcemi ve věci provozu Geoportálu územně analytických podkladů  Ústeckého kraje a  Dohoda o rozdělení kompetencí ke sběru dat a jejich zapracování</vt:lpstr>
      <vt:lpstr>VPS</vt:lpstr>
      <vt:lpstr>VPS</vt:lpstr>
      <vt:lpstr>Dohoda – o rozdělení kompetencí ke sběru dat od poskytovatelů o území a jejich zapracování do datového skladu Geoportálu ÚAP Ústeckého kraje </vt:lpstr>
      <vt:lpstr>Dohoda ….</vt:lpstr>
      <vt:lpstr>Aktuální termíny pro VPS a Dohodu</vt:lpstr>
      <vt:lpstr>Prezentace aplikace PowerPoint</vt:lpstr>
      <vt:lpstr>               Děkuji za pozornost</vt:lpstr>
    </vt:vector>
  </TitlesOfParts>
  <Company>Krajský úřad Ústeckého kraje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Projednání územně analytický podkladů ORP s obcemi</dc:title>
  <dc:creator>falcmanova.a</dc:creator>
  <cp:lastModifiedBy>Falcmanová Adéla</cp:lastModifiedBy>
  <cp:revision>69</cp:revision>
  <cp:lastPrinted>2015-12-10T07:10:17Z</cp:lastPrinted>
  <dcterms:created xsi:type="dcterms:W3CDTF">2015-05-25T13:25:33Z</dcterms:created>
  <dcterms:modified xsi:type="dcterms:W3CDTF">2015-12-10T13:00:20Z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64200.0000000000</vt:lpwstr>
  </property>
  <property fmtid="{D5CDD505-2E9C-101B-9397-08002B2CF9AE}" pid="3" name="Typ formuláře">
    <vt:lpwstr>Powerpoint prezentace</vt:lpwstr>
  </property>
  <property fmtid="{D5CDD505-2E9C-101B-9397-08002B2CF9AE}" pid="4" name="Vnitřní předpis">
    <vt:lpwstr/>
  </property>
  <property fmtid="{D5CDD505-2E9C-101B-9397-08002B2CF9AE}" pid="5" name="Poznámka">
    <vt:lpwstr/>
  </property>
</Properties>
</file>