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7" r:id="rId5"/>
    <p:sldId id="294" r:id="rId6"/>
    <p:sldId id="286" r:id="rId7"/>
    <p:sldId id="283" r:id="rId8"/>
    <p:sldId id="289" r:id="rId9"/>
    <p:sldId id="293" r:id="rId10"/>
    <p:sldId id="292" r:id="rId11"/>
    <p:sldId id="291" r:id="rId12"/>
    <p:sldId id="290" r:id="rId13"/>
    <p:sldId id="295" r:id="rId14"/>
    <p:sldId id="272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DB6A-7EA1-44D8-81A0-2FF1C511ED09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87E4-97FA-45BD-B5CE-6FE15E676A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7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532" y="0"/>
            <a:ext cx="294555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ECFA2-3F51-484D-900A-FAA68A52E4FD}" type="datetimeFigureOut">
              <a:rPr lang="cs-CZ" smtClean="0"/>
              <a:t>6.9.2016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2" y="4715709"/>
            <a:ext cx="5439412" cy="44680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555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532" y="9429830"/>
            <a:ext cx="294555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1A3F-3AD6-406F-8FBF-84C8DC0C7B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1A3F-3AD6-406F-8FBF-84C8DC0C7B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6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Vysvětlení</a:t>
            </a:r>
            <a:r>
              <a:rPr lang="cs-CZ" baseline="0" dirty="0" smtClean="0"/>
              <a:t> vazeb mezi cílem a kapacitou v AP 16.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1A3F-3AD6-406F-8FBF-84C8DC0C7BA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84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Ukázka promítnutí splnění cíle do kapacit na rok 2017.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1A3F-3AD6-406F-8FBF-84C8DC0C7BA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5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Ukázka dalších variant změn kapacit.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1A3F-3AD6-406F-8FBF-84C8DC0C7BA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1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F6ABC00-56DE-4161-8F14-AA2C6707C11B}" type="datetimeFigureOut">
              <a:rPr lang="cs-CZ" smtClean="0"/>
              <a:pPr/>
              <a:t>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02FBDB-597E-48DA-9FEF-F5D701DD6D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vavrova.d@kr-ustecky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r-ustecky.cz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8062664" cy="3240360"/>
          </a:xfrm>
        </p:spPr>
        <p:txBody>
          <a:bodyPr>
            <a:normAutofit/>
          </a:bodyPr>
          <a:lstStyle/>
          <a:p>
            <a:r>
              <a:rPr lang="cs-CZ" sz="7200" dirty="0" smtClean="0"/>
              <a:t>S</a:t>
            </a:r>
            <a:r>
              <a:rPr lang="cs-CZ" sz="3600" dirty="0" smtClean="0"/>
              <a:t>třednědobé plánování                sociálních služeb v Ústeckém kraji </a:t>
            </a:r>
            <a:br>
              <a:rPr lang="cs-CZ" sz="3600" dirty="0" smtClean="0"/>
            </a:br>
            <a:r>
              <a:rPr lang="cs-CZ" sz="3600" dirty="0" smtClean="0"/>
              <a:t>v praxi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427984" cy="3320988"/>
          </a:xfrm>
          <a:prstGeom prst="rect">
            <a:avLst/>
          </a:prstGeom>
          <a:effectLst>
            <a:softEdge rad="6350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9" name="TextovéPole 8"/>
          <p:cNvSpPr txBox="1"/>
          <p:nvPr/>
        </p:nvSpPr>
        <p:spPr>
          <a:xfrm>
            <a:off x="1979712" y="6237312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s poskytovateli sociálních služeb, Ústí nad Labem, září 2016</a:t>
            </a:r>
            <a:endParaRPr lang="cs-CZ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47664" y="1628800"/>
          <a:ext cx="5781040" cy="362585"/>
        </p:xfrm>
        <a:graphic>
          <a:graphicData uri="http://schemas.openxmlformats.org/drawingml/2006/table">
            <a:tbl>
              <a:tblPr/>
              <a:tblGrid>
                <a:gridCol w="810260"/>
                <a:gridCol w="4230370"/>
                <a:gridCol w="740410"/>
              </a:tblGrid>
              <a:tr h="3625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Times New Roman"/>
                          <a:cs typeface="Times New Roman"/>
                        </a:rPr>
                        <a:t>Cíl 4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Zřízení nové pobytové služby chráněné bydlení v Litvínově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Splněno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475656" y="22048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Calibri" pitchFamily="34" charset="0"/>
                <a:cs typeface="Calibri" pitchFamily="34" charset="0"/>
              </a:rPr>
              <a:t>V souladu se stanoveným cílem č. 4 vznikla tato pobytová služba v Litvínově s kapacitou 6 lůžek. Tato služba do této doby v Litvínově zcela chyběla. Předpokladem je další navýšení kapacity služby při finančním zajištění. O službu je ze strany žadatelů zájem. 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11760" y="54868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Vyhodnocení plnění cílů k 30.06.2016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547664" y="3861048"/>
          <a:ext cx="5762626" cy="2461260"/>
        </p:xfrm>
        <a:graphic>
          <a:graphicData uri="http://schemas.openxmlformats.org/drawingml/2006/table">
            <a:tbl>
              <a:tblPr/>
              <a:tblGrid>
                <a:gridCol w="3151912"/>
                <a:gridCol w="809893"/>
                <a:gridCol w="900728"/>
                <a:gridCol w="900093"/>
              </a:tblGrid>
              <a:tr h="3238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51 - Chráněné bydlení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Most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Litvínov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8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51 - Chráněné bydlení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0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2017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Most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Litvínov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691680" y="350100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Optimální individuální okamžité kapacity pro rok 2017</a:t>
            </a:r>
            <a:endParaRPr lang="cs-CZ" sz="16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547664" y="980728"/>
          <a:ext cx="5781040" cy="440690"/>
        </p:xfrm>
        <a:graphic>
          <a:graphicData uri="http://schemas.openxmlformats.org/drawingml/2006/table">
            <a:tbl>
              <a:tblPr/>
              <a:tblGrid>
                <a:gridCol w="810260"/>
                <a:gridCol w="4970780"/>
              </a:tblGrid>
              <a:tr h="44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Times New Roman"/>
                          <a:cs typeface="Times New Roman"/>
                        </a:rPr>
                        <a:t>PRIORITA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Times New Roman"/>
                          <a:cs typeface="Times New Roman"/>
                        </a:rPr>
                        <a:t>Zajištění pobytových služeb pro seniory, osoby s handicapem a osoby s mentálním postižením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20059"/>
              </p:ext>
            </p:extLst>
          </p:nvPr>
        </p:nvGraphicFramePr>
        <p:xfrm>
          <a:off x="899592" y="1340768"/>
          <a:ext cx="7416824" cy="4536506"/>
        </p:xfrm>
        <a:graphic>
          <a:graphicData uri="http://schemas.openxmlformats.org/drawingml/2006/table">
            <a:tbl>
              <a:tblPr/>
              <a:tblGrid>
                <a:gridCol w="4056688"/>
                <a:gridCol w="1042378"/>
                <a:gridCol w="1159289"/>
                <a:gridCol w="1158469"/>
              </a:tblGrid>
              <a:tr h="443646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39 - Osobní asistence 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4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r>
                        <a:rPr lang="cs-C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Chomutov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Jirkov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Místo poskytování neurčeno (ORP Chomutov)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Račetice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646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39 - Osobní asistence 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r>
                        <a:rPr lang="cs-C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2017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Chomutov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Jirkov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Místo poskytování neurčeno (ORP Chomutov)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Račetice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27414" y="54868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 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Optimální individuální okamžité kapacity pro rok 2017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86409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Tvorba AP 2017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kolo aktualizace základní sítě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03/2016</a:t>
            </a:r>
          </a:p>
          <a:p>
            <a:pPr marL="0" indent="0">
              <a:buNone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prací, stanoviska z regionů –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04/2016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monitoring 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poskytovatelů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zapracování změn kapacit na rok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SWOT analýzy 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regionech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evaluace cílů –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05/2016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definování kapacit na rok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zpracování dokumentu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„Věcné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vyhodnocení plnění cílů a změny kapacit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schválení dokumentu orgány kraje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06/201</a:t>
            </a:r>
            <a:r>
              <a:rPr lang="cs-CZ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s-CZ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4" y="116632"/>
            <a:ext cx="2123728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628800"/>
            <a:ext cx="7560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cs-CZ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kolo aktualizace základní sítě – </a:t>
            </a:r>
            <a:r>
              <a:rPr lang="cs-C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08/2016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stanoviska z regionů, monitoring u poskytovatelů 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09-10/2016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cs-CZ" sz="20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zapracování nových kapacit 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9-10/2016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cs-CZ" sz="20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definování priorit a cílů na rok 2017 </a:t>
            </a: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dokumentu 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10/2016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připomínkování 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10-11/2016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dokumentu orgány kraje 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11-12/2016</a:t>
            </a:r>
          </a:p>
          <a:p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55212" y="498394"/>
            <a:ext cx="756084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dirty="0" smtClean="0"/>
              <a:t>Tvorba AP 2017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4" y="116632"/>
            <a:ext cx="2123728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1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3867842"/>
            <a:ext cx="4752529" cy="9144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Za pozornost děkuje…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21975" y="4568017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Dagmar Vávrová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KRAJSKÝ ÚŘAD ÚSTECKÉHO KRAJE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odbor sociálních věcí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plánování a rozvoje služeb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tel.: 475 657 424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vavrova.d@kr-ustecky.cz</a:t>
            </a:r>
            <a:endParaRPr lang="cs-CZ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800533" cy="36004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2938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936104"/>
          </a:xfrm>
        </p:spPr>
        <p:txBody>
          <a:bodyPr>
            <a:normAutofit/>
          </a:bodyPr>
          <a:lstStyle/>
          <a:p>
            <a:r>
              <a:rPr lang="cs-CZ" sz="4400" dirty="0" smtClean="0">
                <a:cs typeface="Arial" panose="020B0604020202020204" pitchFamily="34" charset="0"/>
              </a:rPr>
              <a:t>Střednědobé plánování</a:t>
            </a:r>
            <a:endParaRPr lang="cs-CZ" sz="4400" dirty="0"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5438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</a:t>
            </a:r>
            <a:r>
              <a:rPr lang="cs-CZ" alt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SPRSS v ÚK na období </a:t>
            </a:r>
            <a:r>
              <a:rPr lang="cs-CZ" alt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2016–2018</a:t>
            </a:r>
          </a:p>
          <a:p>
            <a:pPr marL="0" indent="0">
              <a:buNone/>
              <a:defRPr/>
            </a:pP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cs-CZ" alt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 plán rozvoje sociálních služeb                  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v Ústeckém kraji na rok 2016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Věcné vyhodnocení plnění cílů a změny kapacit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na rok 2017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Základní síť sociálních služeb ÚK 2016–2018</a:t>
            </a:r>
          </a:p>
          <a:p>
            <a:pPr marL="0" indent="0"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strategické dokumenty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kraje v oblasti sociálních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95 písm. g) a h) z. č. 108/2006 Sb., o sociálních službách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výsledek procesu zjišťování potřeb osob na území kraje a hledání způsobu jejich uspokojování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využitím dostupných zdrojů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žádosti o poskytnutí účelové dotace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státního rozpočtu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financování sociálních služeb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 (§ 101a z. č. 108/2006 Sb., o sociálních službách)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123728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odkazy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www.kr-ustecky.cz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5112568" cy="383442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11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882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3688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80156"/>
            <a:ext cx="7543800" cy="5285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123728" cy="763524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58702"/>
              </p:ext>
            </p:extLst>
          </p:nvPr>
        </p:nvGraphicFramePr>
        <p:xfrm>
          <a:off x="755576" y="1340768"/>
          <a:ext cx="7560840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440160"/>
                <a:gridCol w="1728376"/>
                <a:gridCol w="3240176"/>
              </a:tblGrid>
              <a:tr h="581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regionu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 služeb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jméno vedoucího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25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Děčínsko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Bc. Roman Horn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62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Lenka Plicková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13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Chomutovsko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Eva Šulcová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80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Filip </a:t>
                      </a:r>
                      <a:r>
                        <a:rPr lang="cs-CZ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Ráža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13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Litoměřicko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Jindřich Vinkler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50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Petra Smetanová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94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Lounsko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Petr Antoni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94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Venuše </a:t>
                      </a:r>
                      <a:r>
                        <a:rPr lang="cs-CZ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Firstlová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659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Mostecko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Lenka </a:t>
                      </a:r>
                      <a:r>
                        <a:rPr lang="cs-CZ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Mauleová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94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Bc. Eva Kasalová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94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Šluknovský výběžek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Bc. Marcela Postlerová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960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Jiřina Kafková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401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Teplicko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PhDr. Jaroslav Zeman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794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Karel </a:t>
                      </a:r>
                      <a:r>
                        <a:rPr lang="cs-CZ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Klášterka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229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Ústecko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péče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Bc. Ditta Hromádková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  <a:tr h="262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 a poradenství</a:t>
                      </a:r>
                      <a:endParaRPr lang="cs-CZ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Nikol </a:t>
                      </a:r>
                      <a:r>
                        <a:rPr lang="cs-CZ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5" marR="36305" marT="0" marB="0" anchor="ctr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80535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Přehled vedoucích pracovních skupin v regionech </a:t>
            </a:r>
          </a:p>
        </p:txBody>
      </p:sp>
    </p:spTree>
    <p:extLst>
      <p:ext uri="{BB962C8B-B14F-4D97-AF65-F5344CB8AC3E}">
        <p14:creationId xmlns:p14="http://schemas.microsoft.com/office/powerpoint/2010/main" val="36814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86409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Struktura dokumentů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legislativní rámec, </a:t>
            </a:r>
            <a:r>
              <a:rPr lang="cs-CZ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-demografická analýza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modely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optimálních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rozpočtů sociálních služeb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strategické cíle kraje – společné cíle a opatření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popis regionů, územní a správní členění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Akční plán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konkrétní informace o kapacitách sociálních služeb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dle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8 regionů kraje podle míst poskytování za oblast služeb sociální péče, sociální prevence a odborného sociálního poradenství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Informace o kapacitách služeb s působností dle specifikace (nadregionální)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rozdělení kapacit  -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stávající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individuální okamžité kapacity 			               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optimální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individuální okamžité kapacity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každoroční evaluace cílů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příloha –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základní síť sociálních služeb ÚK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4" y="116632"/>
            <a:ext cx="2123728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86409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Struktura dokumentu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Věcné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vyhodnocení plnění cílů AP 2016</a:t>
            </a:r>
          </a:p>
          <a:p>
            <a:pPr marL="0" indent="0">
              <a:buNone/>
            </a:pPr>
            <a:endParaRPr lang="cs-CZ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popis sociální situace v regionu za danou oblast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evaluace cílů k 30.06.2016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Celkem 101 cílů (36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oblast sociální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péče, 65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oblast sociální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prevence a OSP)</a:t>
            </a:r>
          </a:p>
          <a:p>
            <a:pPr>
              <a:buNone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Změny kapacit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kolo aktualizace základní sítě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březen 2016</a:t>
            </a:r>
          </a:p>
          <a:p>
            <a:pPr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zapracování nahlášených změn kapacit sociálních služeb </a:t>
            </a:r>
          </a:p>
          <a:p>
            <a:pPr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      s účinností od 01.07.2016 </a:t>
            </a:r>
          </a:p>
          <a:p>
            <a:pPr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- návrhy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potřebných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kapacit na rok 2017</a:t>
            </a:r>
          </a:p>
          <a:p>
            <a:pPr>
              <a:buNone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kolo aktualizace základní sítě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srpen 2016</a:t>
            </a:r>
          </a:p>
          <a:p>
            <a:pPr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zapracování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nahlášených změn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kapacit sociálních služeb </a:t>
            </a:r>
          </a:p>
          <a:p>
            <a:pPr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s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účinností od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01.01.2017 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 podklad pro dotační řízení na rok 2017</a:t>
            </a:r>
          </a:p>
          <a:p>
            <a:pPr>
              <a:buNone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síť sociálních služeb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ÚK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 období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2016–2018</a:t>
            </a:r>
          </a:p>
          <a:p>
            <a:pPr marL="0" indent="0"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(schválená usnesením ZÚK č. 122/30Z/2016 ze dne 27.06.2016)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4" y="116632"/>
            <a:ext cx="2123728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547664" y="1196752"/>
          <a:ext cx="5849620" cy="1584176"/>
        </p:xfrm>
        <a:graphic>
          <a:graphicData uri="http://schemas.openxmlformats.org/drawingml/2006/table">
            <a:tbl>
              <a:tblPr/>
              <a:tblGrid>
                <a:gridCol w="878840"/>
                <a:gridCol w="4970780"/>
              </a:tblGrid>
              <a:tr h="440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Times New Roman"/>
                          <a:cs typeface="Calibri"/>
                        </a:rPr>
                        <a:t>PRIORITA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Times New Roman"/>
                          <a:cs typeface="Calibri"/>
                        </a:rPr>
                        <a:t>Zajištění pobytových služeb pro seniory, osoby s handicapem a osoby s mentálním 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Times New Roman"/>
                          <a:cs typeface="Calibri"/>
                        </a:rPr>
                        <a:t>Cíl 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Navýšení kapacity osobní asistence na Mostecku</a:t>
                      </a: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Times New Roman"/>
                          <a:cs typeface="Calibri"/>
                        </a:rPr>
                        <a:t>Cíl 2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Navýšení stávající kapacity pečovatelské služby v Mostě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Times New Roman"/>
                          <a:cs typeface="Calibri"/>
                        </a:rPr>
                        <a:t>Cíl 3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Navýšení kapacit domovů seniorů v ORP Litvínov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Times New Roman"/>
                          <a:cs typeface="Calibri"/>
                        </a:rPr>
                        <a:t>Cíl 4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808080"/>
                          </a:solidFill>
                          <a:latin typeface="Calibri"/>
                          <a:ea typeface="Times New Roman"/>
                          <a:cs typeface="Calibri"/>
                        </a:rPr>
                        <a:t>Zřízení nové pobytové služby chráněné bydlení v Litvínově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64143"/>
              </p:ext>
            </p:extLst>
          </p:nvPr>
        </p:nvGraphicFramePr>
        <p:xfrm>
          <a:off x="1547664" y="2924944"/>
          <a:ext cx="5904656" cy="3568242"/>
        </p:xfrm>
        <a:graphic>
          <a:graphicData uri="http://schemas.openxmlformats.org/drawingml/2006/table">
            <a:tbl>
              <a:tblPr/>
              <a:tblGrid>
                <a:gridCol w="3270823"/>
                <a:gridCol w="817065"/>
                <a:gridCol w="908704"/>
                <a:gridCol w="908064"/>
              </a:tblGrid>
              <a:tr h="28415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39 - Osobní asistence </a:t>
                      </a:r>
                      <a:endParaRPr lang="cs-C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3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Most</a:t>
                      </a:r>
                      <a:endParaRPr lang="cs-C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087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40 - Pečovatelská služba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9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 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Most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744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49 – Domovy pro seniory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2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Litvínov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3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Meziboří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7442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§ 51 – Chráněné bydlení</a:t>
                      </a:r>
                      <a:endParaRPr lang="cs-C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2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stávajících služeb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Stávající individuální okamžitá kapacita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Optimální individuální okamžitá kapacita 2016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Litvínov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02" marR="39002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83568" y="62068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Akční plán rozvoje sociálních služeb v Ústeckém kraji na období 2016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1475656" y="2525765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03648" y="5589240"/>
            <a:ext cx="1512168" cy="41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1265</TotalTime>
  <Words>773</Words>
  <Application>Microsoft Office PowerPoint</Application>
  <PresentationFormat>Předvádění na obrazovce (4:3)</PresentationFormat>
  <Paragraphs>277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NewsPrint</vt:lpstr>
      <vt:lpstr>Střednědobé plánování                sociálních služeb v Ústeckém kraji  v praxi</vt:lpstr>
      <vt:lpstr>Střednědobé plánování</vt:lpstr>
      <vt:lpstr>Webové odkazy</vt:lpstr>
      <vt:lpstr>Prezentace aplikace PowerPoint</vt:lpstr>
      <vt:lpstr>Prezentace aplikace PowerPoint</vt:lpstr>
      <vt:lpstr>Prezentace aplikace PowerPoint</vt:lpstr>
      <vt:lpstr>Struktura dokumentů</vt:lpstr>
      <vt:lpstr>Struktura dokumentu</vt:lpstr>
      <vt:lpstr>Prezentace aplikace PowerPoint</vt:lpstr>
      <vt:lpstr>Prezentace aplikace PowerPoint</vt:lpstr>
      <vt:lpstr>Prezentace aplikace PowerPoint</vt:lpstr>
      <vt:lpstr>Tvorba AP 2017</vt:lpstr>
      <vt:lpstr>Prezentace aplikace PowerPoint</vt:lpstr>
      <vt:lpstr>Prezentace aplikace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Financování sociálních služeb ve vazbě na střednědobého plánování v Ústeckém kraji</dc:title>
  <dc:creator>PC</dc:creator>
  <cp:lastModifiedBy>Fünfkirchlerová Petra</cp:lastModifiedBy>
  <cp:revision>123</cp:revision>
  <cp:lastPrinted>2016-09-05T10:26:12Z</cp:lastPrinted>
  <dcterms:created xsi:type="dcterms:W3CDTF">2015-08-12T09:01:44Z</dcterms:created>
  <dcterms:modified xsi:type="dcterms:W3CDTF">2016-09-06T05:38:15Z</dcterms:modified>
</cp:coreProperties>
</file>