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9" r:id="rId18"/>
    <p:sldId id="328" r:id="rId19"/>
    <p:sldId id="295" r:id="rId20"/>
    <p:sldId id="298" r:id="rId21"/>
    <p:sldId id="299" r:id="rId22"/>
    <p:sldId id="300" r:id="rId23"/>
    <p:sldId id="287" r:id="rId24"/>
    <p:sldId id="296" r:id="rId25"/>
    <p:sldId id="302" r:id="rId26"/>
    <p:sldId id="311" r:id="rId27"/>
    <p:sldId id="257" r:id="rId28"/>
    <p:sldId id="258" r:id="rId29"/>
    <p:sldId id="259" r:id="rId30"/>
    <p:sldId id="292" r:id="rId31"/>
    <p:sldId id="263" r:id="rId32"/>
    <p:sldId id="293" r:id="rId33"/>
    <p:sldId id="264" r:id="rId34"/>
    <p:sldId id="290" r:id="rId35"/>
    <p:sldId id="265" r:id="rId36"/>
    <p:sldId id="268" r:id="rId37"/>
    <p:sldId id="291" r:id="rId38"/>
    <p:sldId id="269" r:id="rId39"/>
    <p:sldId id="303" r:id="rId40"/>
    <p:sldId id="271" r:id="rId41"/>
    <p:sldId id="272" r:id="rId42"/>
    <p:sldId id="273" r:id="rId43"/>
    <p:sldId id="274" r:id="rId44"/>
    <p:sldId id="280" r:id="rId45"/>
    <p:sldId id="284" r:id="rId46"/>
    <p:sldId id="281" r:id="rId47"/>
    <p:sldId id="282" r:id="rId48"/>
    <p:sldId id="301" r:id="rId49"/>
    <p:sldId id="304" r:id="rId50"/>
    <p:sldId id="305" r:id="rId51"/>
    <p:sldId id="285" r:id="rId52"/>
    <p:sldId id="310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BBBA-1EC8-47AD-8294-AE9675583D6A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B9BB-A749-4023-9AF8-CA5A312B9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2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DB9BB-A749-4023-9AF8-CA5A312B9E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39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09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8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3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3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85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3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6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9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7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22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65FB-350B-4AB5-B2D7-1686C969A09E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CFCF-8701-40F6-847A-1781AB09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8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-vz.cz/Elektronicke-zadavani-verejnych-zakazek/Seznam-certifikovanych-nastroju" TargetMode="External"/><Relationship Id="rId2" Type="http://schemas.openxmlformats.org/officeDocument/2006/relationships/hyperlink" Target="http://www.ezak.cz/zaruky-a-certifika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vzu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.cz/" TargetMode="External"/><Relationship Id="rId2" Type="http://schemas.openxmlformats.org/officeDocument/2006/relationships/hyperlink" Target="http://www.isvz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://www.portal-vz.cz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880319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Impact" pitchFamily="34" charset="0"/>
                <a:cs typeface="Aharoni" pitchFamily="2" charset="-79"/>
              </a:rPr>
              <a:t>Seminář</a:t>
            </a:r>
            <a:br>
              <a:rPr lang="cs-CZ" dirty="0" smtClean="0">
                <a:latin typeface="Impact" pitchFamily="34" charset="0"/>
                <a:cs typeface="Aharoni" pitchFamily="2" charset="-79"/>
              </a:rPr>
            </a:br>
            <a:r>
              <a:rPr lang="cs-CZ" dirty="0" smtClean="0">
                <a:latin typeface="Impact" pitchFamily="34" charset="0"/>
                <a:cs typeface="Aharoni" pitchFamily="2" charset="-79"/>
              </a:rPr>
              <a:t>Veřejné zakázky v rámci OP VK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3960440" cy="178320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A.I. </a:t>
            </a:r>
            <a:r>
              <a:rPr lang="cs-CZ" b="1" dirty="0" err="1" smtClean="0">
                <a:solidFill>
                  <a:schemeClr val="tx1"/>
                </a:solidFill>
              </a:rPr>
              <a:t>Consulting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s.r.o.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Na </a:t>
            </a:r>
            <a:r>
              <a:rPr lang="cs-CZ" b="1" dirty="0" err="1" smtClean="0">
                <a:solidFill>
                  <a:schemeClr val="tx1"/>
                </a:solidFill>
              </a:rPr>
              <a:t>Klaudiánce</a:t>
            </a:r>
            <a:r>
              <a:rPr lang="cs-CZ" b="1" dirty="0" smtClean="0">
                <a:solidFill>
                  <a:schemeClr val="tx1"/>
                </a:solidFill>
              </a:rPr>
              <a:t> 781/19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147 00 Praha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48" y="3356992"/>
            <a:ext cx="36136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Hodnocení nabídek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sz="2400" b="1" kern="0" dirty="0">
                <a:ea typeface="ＭＳ Ｐゴシック"/>
                <a:cs typeface="Arial"/>
              </a:rPr>
              <a:t>Evidence přijatých nabídek je povinností zadavatele</a:t>
            </a:r>
            <a:r>
              <a:rPr lang="cs-CZ" sz="2400" b="1" kern="0" dirty="0" smtClean="0">
                <a:ea typeface="ＭＳ Ｐゴシック"/>
                <a:cs typeface="Arial"/>
              </a:rPr>
              <a:t>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sz="2400" b="1" kern="0" dirty="0">
              <a:ea typeface="ＭＳ Ｐゴシック"/>
              <a:cs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sz="2400" b="1" kern="0" dirty="0">
                <a:ea typeface="ＭＳ Ｐゴシック"/>
                <a:cs typeface="Arial"/>
              </a:rPr>
              <a:t>Zadavatel musí písemně jmenovat pověřenou osobu k hodnocení nebo komise:</a:t>
            </a:r>
            <a:r>
              <a:rPr lang="cs-CZ" kern="0" dirty="0">
                <a:ea typeface="ＭＳ Ｐゴシック"/>
                <a:cs typeface="Arial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sz="2000" kern="0" dirty="0">
                <a:solidFill>
                  <a:srgbClr val="000000"/>
                </a:solidFill>
                <a:ea typeface="ＭＳ Ｐゴシック"/>
                <a:cs typeface="Arial"/>
              </a:rPr>
              <a:t>Komisi pro otvírání obálek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cs-CZ" sz="2000" kern="0" dirty="0">
                <a:solidFill>
                  <a:srgbClr val="000000"/>
                </a:solidFill>
                <a:ea typeface="ＭＳ Ｐゴシック" charset="-128"/>
                <a:cs typeface="Arial"/>
              </a:rPr>
              <a:t>Kontroluje úplnost předložených </a:t>
            </a:r>
            <a:r>
              <a:rPr lang="cs-CZ" sz="2000" kern="0" dirty="0" smtClean="0">
                <a:solidFill>
                  <a:srgbClr val="000000"/>
                </a:solidFill>
                <a:ea typeface="ＭＳ Ｐゴシック" charset="-128"/>
                <a:cs typeface="Arial"/>
              </a:rPr>
              <a:t>nabídek.</a:t>
            </a:r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buSzPct val="80000"/>
              <a:buNone/>
            </a:pPr>
            <a:endParaRPr lang="cs-CZ" sz="1100" kern="0" dirty="0">
              <a:solidFill>
                <a:srgbClr val="000000"/>
              </a:solidFill>
              <a:ea typeface="ＭＳ Ｐゴシック" charset="-128"/>
              <a:cs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sz="2000" kern="0" dirty="0">
                <a:solidFill>
                  <a:srgbClr val="000000"/>
                </a:solidFill>
                <a:ea typeface="ＭＳ Ｐゴシック"/>
                <a:cs typeface="Arial"/>
              </a:rPr>
              <a:t>Hodnotící komisi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cs-CZ" sz="2000" kern="0" dirty="0">
                <a:solidFill>
                  <a:srgbClr val="000000"/>
                </a:solidFill>
                <a:ea typeface="ＭＳ Ｐゴシック" charset="-128"/>
                <a:cs typeface="Arial"/>
              </a:rPr>
              <a:t>Hodnotí nabídky, které nebyly vyřazeny dle hodnotících </a:t>
            </a:r>
            <a:r>
              <a:rPr lang="cs-CZ" sz="2000" kern="0" dirty="0" smtClean="0">
                <a:solidFill>
                  <a:srgbClr val="000000"/>
                </a:solidFill>
                <a:ea typeface="ＭＳ Ｐゴシック" charset="-128"/>
                <a:cs typeface="Arial"/>
              </a:rPr>
              <a:t>kritérií.</a:t>
            </a:r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buSzPct val="80000"/>
              <a:buNone/>
            </a:pPr>
            <a:endParaRPr lang="cs-CZ" sz="1100" kern="0" dirty="0">
              <a:solidFill>
                <a:srgbClr val="000000"/>
              </a:solidFill>
              <a:ea typeface="ＭＳ Ｐゴシック" charset="-128"/>
              <a:cs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sz="2000" kern="0" dirty="0">
                <a:solidFill>
                  <a:srgbClr val="000000"/>
                </a:solidFill>
                <a:ea typeface="ＭＳ Ｐゴシック"/>
                <a:cs typeface="Arial"/>
              </a:rPr>
              <a:t>Zadavatel může stanovit, že roli komise pro otvírání obálek bude současně plnit hodnotící </a:t>
            </a:r>
            <a:r>
              <a:rPr lang="cs-CZ" sz="2000" kern="0" dirty="0" smtClean="0">
                <a:solidFill>
                  <a:srgbClr val="000000"/>
                </a:solidFill>
                <a:ea typeface="ＭＳ Ｐゴシック"/>
                <a:cs typeface="Arial"/>
              </a:rPr>
              <a:t>komise.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sz="1100" kern="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sz="2000" kern="0" dirty="0">
                <a:solidFill>
                  <a:srgbClr val="000000"/>
                </a:solidFill>
                <a:ea typeface="ＭＳ Ｐゴシック"/>
                <a:cs typeface="Arial"/>
              </a:rPr>
              <a:t>O jednání komisí musí být vždy vyhotoven písemný protokol/zápis jehož minimální rozsah specifikuje </a:t>
            </a:r>
            <a:r>
              <a:rPr lang="cs-CZ" sz="2000" kern="0" dirty="0" err="1">
                <a:solidFill>
                  <a:srgbClr val="000000"/>
                </a:solidFill>
                <a:ea typeface="ＭＳ Ｐゴシック"/>
                <a:cs typeface="Arial"/>
              </a:rPr>
              <a:t>PpP</a:t>
            </a:r>
            <a:endParaRPr lang="cs-CZ" sz="2000" kern="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9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Nejčastější chyby </a:t>
            </a:r>
            <a:br>
              <a:rPr lang="cs-CZ" b="1" u="sng" dirty="0"/>
            </a:br>
            <a:r>
              <a:rPr lang="cs-CZ" b="1" u="sng" dirty="0"/>
              <a:t>při hodnocení nabídek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ea typeface="ＭＳ Ｐゴシック"/>
                <a:cs typeface="Arial"/>
              </a:rPr>
              <a:t>Nedůslednost při kontrole formálních náležitostí nabídek 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ea typeface="ＭＳ Ｐゴシック"/>
                <a:cs typeface="Arial"/>
              </a:rPr>
              <a:t>Nedostatečné zdůvodnění vyřazení nabídek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ea typeface="ＭＳ Ｐゴシック"/>
                <a:cs typeface="Arial"/>
              </a:rPr>
              <a:t>Nedůsledné propočty bodového hodnocení číselných kritérií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ea typeface="ＭＳ Ｐゴシック"/>
                <a:cs typeface="Arial"/>
              </a:rPr>
              <a:t>Nedostatečné zdůvodnění hodnocení nečíselných kritérií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ea typeface="ＭＳ Ｐゴシック"/>
                <a:cs typeface="Arial"/>
              </a:rPr>
              <a:t>Slepé použití některých formulářů pro vyhotovování písemností bez jejich logické a obsahové kontroly  ve vztahu k povinnostem uloženým zadavateli Závaznými postupy </a:t>
            </a:r>
            <a:r>
              <a:rPr lang="cs-CZ" sz="2400" kern="0" dirty="0" err="1">
                <a:ea typeface="ＭＳ Ｐゴシック"/>
                <a:cs typeface="Arial"/>
              </a:rPr>
              <a:t>PpP</a:t>
            </a:r>
            <a:endParaRPr lang="cs-CZ" sz="2400" kern="0" dirty="0">
              <a:ea typeface="ＭＳ Ｐゴシック"/>
              <a:cs typeface="Arial"/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5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Smlouva o dílo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solidFill>
                  <a:srgbClr val="000000"/>
                </a:solidFill>
                <a:ea typeface="ＭＳ Ｐゴシック"/>
                <a:cs typeface="Arial"/>
              </a:rPr>
              <a:t>Smlouva musí mít písemnou formu v rozsahu stanoveným </a:t>
            </a:r>
            <a:r>
              <a:rPr lang="cs-CZ" sz="2400" kern="0" dirty="0" err="1">
                <a:solidFill>
                  <a:srgbClr val="000000"/>
                </a:solidFill>
                <a:ea typeface="ＭＳ Ｐゴシック"/>
                <a:cs typeface="Arial"/>
              </a:rPr>
              <a:t>PpP</a:t>
            </a:r>
            <a:r>
              <a:rPr lang="cs-CZ" sz="2400" kern="0" dirty="0">
                <a:solidFill>
                  <a:srgbClr val="000000"/>
                </a:solidFill>
                <a:ea typeface="ＭＳ Ｐゴシック"/>
                <a:cs typeface="Arial"/>
              </a:rPr>
              <a:t> v bodě </a:t>
            </a:r>
            <a:r>
              <a:rPr lang="cs-CZ" sz="2400" kern="0" dirty="0" smtClean="0">
                <a:solidFill>
                  <a:srgbClr val="000000"/>
                </a:solidFill>
                <a:ea typeface="ＭＳ Ｐゴシック"/>
                <a:cs typeface="Arial"/>
              </a:rPr>
              <a:t>7.4.7</a:t>
            </a:r>
            <a:r>
              <a:rPr lang="cs-CZ" sz="2400" kern="0" dirty="0">
                <a:solidFill>
                  <a:srgbClr val="000000"/>
                </a:solidFill>
                <a:ea typeface="ＭＳ Ｐゴシック"/>
                <a:cs typeface="Arial"/>
              </a:rPr>
              <a:t> </a:t>
            </a:r>
            <a:r>
              <a:rPr lang="cs-CZ" sz="2400" kern="0" dirty="0" smtClean="0">
                <a:solidFill>
                  <a:srgbClr val="000000"/>
                </a:solidFill>
                <a:ea typeface="ＭＳ Ｐゴシック"/>
                <a:cs typeface="Arial"/>
              </a:rPr>
              <a:t>( označení smluvních stran, předmět plnění, cena bez DPH, uvedení samotného DPH, cena s DPH, doba a místo plnění……)</a:t>
            </a:r>
            <a:endParaRPr lang="cs-CZ" sz="2400" kern="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solidFill>
                  <a:srgbClr val="000000"/>
                </a:solidFill>
                <a:ea typeface="ＭＳ Ｐゴシック"/>
                <a:cs typeface="Arial"/>
              </a:rPr>
              <a:t>U ZŘ v režimu zákona 137/2006 Sb. zadavatel přistupuje k podpisu smlouvy teprve po uplynutí odvolacích lhůt nebo pokud dříve obdrží vzdání se práva odvolání od všech ostatních uchazečů.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solidFill>
                  <a:srgbClr val="000000"/>
                </a:solidFill>
                <a:ea typeface="ＭＳ Ｐゴシック"/>
                <a:cs typeface="Arial"/>
              </a:rPr>
              <a:t>Zadavatel je oprávněn uzavřít smlouvu pouze s uchazečem, který podal vítěznou nabídku.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cs-CZ" sz="2400" kern="0" dirty="0">
                <a:solidFill>
                  <a:srgbClr val="000000"/>
                </a:solidFill>
                <a:ea typeface="ＭＳ Ｐゴシック"/>
                <a:cs typeface="Arial"/>
              </a:rPr>
              <a:t>Pokud vybraný uchazeč odmítne uzavřít smlouvu se zadavatelem, může zadavatel uzavřít smlouvu s uchazečem, který se umístil jako druhý, následně pak třetí v pořadí.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5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Rozdělení zakázek podle předpokládané hodnoty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A) zakázky malého rozsahu do předpokládané hodnoty nedosahující 200.000,- Kč bez DPH</a:t>
            </a:r>
          </a:p>
          <a:p>
            <a:pPr marL="0" indent="0">
              <a:buNone/>
            </a:pPr>
            <a:endParaRPr lang="cs-CZ" sz="1500" dirty="0" smtClean="0"/>
          </a:p>
          <a:p>
            <a:r>
              <a:rPr lang="cs-CZ" dirty="0" smtClean="0"/>
              <a:t>B) zakázky malého rozsahu s předpokládanou hodnotou 200.000,- až 1 mil. / 3 mil. Kč bez DPH</a:t>
            </a:r>
          </a:p>
          <a:p>
            <a:pPr marL="0" indent="0">
              <a:buNone/>
            </a:pPr>
            <a:endParaRPr lang="cs-CZ" sz="1500" dirty="0" smtClean="0"/>
          </a:p>
          <a:p>
            <a:r>
              <a:rPr lang="cs-CZ" dirty="0" smtClean="0"/>
              <a:t>C) zakázky s hodnotou nad 1 mil. / 3 mil. Kč bez DPH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9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Zakázky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malého rozsahu do </a:t>
            </a: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předpokládané hodnoty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nedosahující 200.000,- Kč bez </a:t>
            </a: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DPH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dirty="0" smtClean="0"/>
              <a:t>Nemusí být prováděno výběrové řízení </a:t>
            </a:r>
          </a:p>
          <a:p>
            <a:pPr algn="just"/>
            <a:r>
              <a:rPr lang="cs-CZ" sz="2400" dirty="0" smtClean="0"/>
              <a:t>Dostačující je zaslat objednávku jednomu vhodnému dodavateli</a:t>
            </a:r>
          </a:p>
          <a:p>
            <a:pPr algn="just"/>
            <a:r>
              <a:rPr lang="cs-CZ" sz="2400" dirty="0" smtClean="0"/>
              <a:t>S vybraným uchazečem nemusí být sepsána písemná smlouva</a:t>
            </a:r>
          </a:p>
          <a:p>
            <a:pPr algn="just"/>
            <a:r>
              <a:rPr lang="cs-CZ" sz="2400" dirty="0" smtClean="0"/>
              <a:t>Objednávka musí být zaslána dopisem nebo elektronicky</a:t>
            </a:r>
          </a:p>
          <a:p>
            <a:pPr algn="just"/>
            <a:r>
              <a:rPr lang="cs-CZ" sz="2400" dirty="0" smtClean="0"/>
              <a:t>V případě nákupu drobných položek (do 10.000,- Kč) stačí paragon</a:t>
            </a:r>
          </a:p>
          <a:p>
            <a:pPr algn="just"/>
            <a:r>
              <a:rPr lang="cs-CZ" sz="2400" dirty="0" smtClean="0"/>
              <a:t>V případě nákupu bez výběrového řízení  - zadavatel musí prokázat úmysl zadat zakázku – např. zápis z jednání statutárů, objednávka podepsána statutárem</a:t>
            </a: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Zakázky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malého rozsahu s předpokládanou </a:t>
            </a: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hodnotou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200.000,- </a:t>
            </a: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Kč až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1 mil. / 3 mil. Kč bez </a:t>
            </a: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DPH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Povinnost písemně vyzvat min. 3 dodavatele + uveřejnit výzvu na webu poskytovatele dotace</a:t>
            </a:r>
          </a:p>
          <a:p>
            <a:pPr algn="just"/>
            <a:r>
              <a:rPr lang="cs-CZ" dirty="0" smtClean="0"/>
              <a:t>Lhůta pro podání nabídek min. 10  dnů</a:t>
            </a:r>
          </a:p>
          <a:p>
            <a:pPr algn="just"/>
            <a:r>
              <a:rPr lang="cs-CZ" dirty="0" smtClean="0"/>
              <a:t>Hodnocení nabídek – min. 3 členná komise</a:t>
            </a:r>
          </a:p>
          <a:p>
            <a:pPr algn="just"/>
            <a:r>
              <a:rPr lang="cs-CZ" dirty="0" smtClean="0"/>
              <a:t>S vybraným uchazečem musí být podepsána písemná smlouva:</a:t>
            </a:r>
          </a:p>
          <a:p>
            <a:pPr marL="514350" indent="-514350" algn="just">
              <a:buAutoNum type="alphaLcParenR"/>
            </a:pPr>
            <a:r>
              <a:rPr lang="cs-CZ" dirty="0" smtClean="0"/>
              <a:t>Smlouvy do 500.000,- Kč bez DPH uveřejnit společně s protokolem o hodnocení nabídek na webu MŠMT</a:t>
            </a:r>
          </a:p>
          <a:p>
            <a:pPr marL="514350" indent="-514350" algn="just">
              <a:buAutoNum type="alphaLcParenR"/>
            </a:pPr>
            <a:r>
              <a:rPr lang="cs-CZ" dirty="0" smtClean="0"/>
              <a:t>Smlouvy na 500.000,- Kč bez DPH uveřejňuji na profilu zadavatele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7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Zakázky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s hodnotou nad </a:t>
            </a: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3200" u="sng" dirty="0" smtClean="0">
                <a:solidFill>
                  <a:prstClr val="black"/>
                </a:solidFill>
                <a:ea typeface="+mn-ea"/>
                <a:cs typeface="+mn-cs"/>
              </a:rPr>
              <a:t>1 </a:t>
            </a:r>
            <a:r>
              <a:rPr lang="cs-CZ" sz="3200" u="sng" dirty="0">
                <a:solidFill>
                  <a:prstClr val="black"/>
                </a:solidFill>
                <a:ea typeface="+mn-ea"/>
                <a:cs typeface="+mn-cs"/>
              </a:rPr>
              <a:t>mil. / 3 mil. Kč bez DPH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 zakázek na dodávky a služby nad 1.000.000,- Kč bez DPH</a:t>
            </a:r>
          </a:p>
          <a:p>
            <a:r>
              <a:rPr lang="cs-CZ" sz="2800" dirty="0" smtClean="0"/>
              <a:t>U zakázek na stavební práce nad 3.000.000,- Kč bez DPH</a:t>
            </a:r>
          </a:p>
          <a:p>
            <a:r>
              <a:rPr lang="cs-CZ" sz="2800" dirty="0" smtClean="0"/>
              <a:t>Příjemce postupuje dle zákona č. 137/2006 Sb., o veřejných zakázkách, ve znění pozdějších předpisů</a:t>
            </a:r>
          </a:p>
          <a:p>
            <a:r>
              <a:rPr lang="cs-CZ" sz="2800" dirty="0" smtClean="0"/>
              <a:t>Příjemci, kteří nejsou zadavatelé dle zákona, postupují analogicky podle zákona, tj. dle postupů veřejného zadavatele</a:t>
            </a:r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8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Postup zadavatele </a:t>
            </a:r>
            <a:br>
              <a:rPr lang="cs-CZ" u="sng" dirty="0" smtClean="0"/>
            </a:br>
            <a:r>
              <a:rPr lang="cs-CZ" u="sng" dirty="0" smtClean="0"/>
              <a:t>v nestandardních postupech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 případě, že zadavatel obdrží pouze 1 nabídku – může POKRAČOVAT  v řízení nebo VŘ zrušit</a:t>
            </a:r>
          </a:p>
          <a:p>
            <a:pPr algn="just"/>
            <a:r>
              <a:rPr lang="cs-CZ" dirty="0" smtClean="0"/>
              <a:t>V případě, že zadavatel neobdrží žádnou nabídku – musí VŘ zrušit a v dalším postupu oslovit přímo konkrétního dodavatele</a:t>
            </a:r>
          </a:p>
          <a:p>
            <a:pPr algn="just"/>
            <a:r>
              <a:rPr lang="cs-CZ" dirty="0" smtClean="0"/>
              <a:t>V případě, že žádná nabídka, kterou zadavatel obdržel nesplnila požadavky zadavatele – musí se řízení zrušit a zahájit nové výběrové řízení.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15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Otázky do diskuze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dirty="0" smtClean="0"/>
              <a:t>Vyloučí zadavatel uchazeče, jehož statutární orgány pracovaly v posledních 3 letech u zadavatele?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Může být návrh smlouvy odepsán zmocněnou osobou?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Jsou přípustné nulové položky ve výkazu výměr?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Lze v nabídce požadovat prohlášení o bezdlužnosti, neexistenci sporů vůči zadavateli?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Může zadavatel požadavky na prokázání finanční způsobilosti požadovat v jiných podmínkách zadání, např. po vybraném uchazeči před uzavřením smlouvy?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Lze v rámci kvalifikace předložit ČP v kopii?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Lze požadovat reference u technických kvalifikačních předpokladů za méně než 3/5 let?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1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dirty="0" smtClean="0"/>
              <a:t>PROFIL ZADAVATELE</a:t>
            </a:r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6235700"/>
            <a:ext cx="1328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6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Základní metodická příručka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Příručka pro příjemce finanční podpory z </a:t>
            </a:r>
            <a:r>
              <a:rPr lang="cs-CZ" dirty="0"/>
              <a:t>O</a:t>
            </a:r>
            <a:r>
              <a:rPr lang="cs-CZ" dirty="0" smtClean="0"/>
              <a:t>peračního programu Vzdělávání pro konkurenceschopnost</a:t>
            </a:r>
          </a:p>
          <a:p>
            <a:pPr algn="just"/>
            <a:r>
              <a:rPr lang="cs-CZ" dirty="0" smtClean="0"/>
              <a:t>Současně aktuální: Verze 7, platná od 25. 10. 2012 (účinná pro výzvy a projekty realizované na základě výzev vyhlášených od 25.10.2012, neurčí-li poskytovatel jinak)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3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Zřízení profilu zadavatele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1</a:t>
            </a:r>
            <a:r>
              <a:rPr lang="cs-CZ" sz="2200" dirty="0"/>
              <a:t>) zřízení Profilu zadavatele na </a:t>
            </a:r>
            <a:r>
              <a:rPr lang="cs-CZ" sz="2200" u="sng" dirty="0"/>
              <a:t>certifikovaném elektronickém nástroji </a:t>
            </a:r>
            <a:r>
              <a:rPr lang="cs-CZ" sz="2200" dirty="0"/>
              <a:t>-  Ten shodu se zákonem prokazuje dvěma certifikáty: </a:t>
            </a:r>
            <a:r>
              <a:rPr lang="cs-CZ" sz="22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certifikátem funkčnosti elektronického nástroje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 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certifikátem prostředí elektronického </a:t>
            </a:r>
            <a:r>
              <a:rPr lang="cs-CZ" sz="2200" dirty="0" smtClean="0">
                <a:hlinkClick r:id="rId2"/>
              </a:rPr>
              <a:t>nástroje</a:t>
            </a:r>
            <a:endParaRPr lang="cs-CZ" sz="2200" dirty="0" smtClean="0"/>
          </a:p>
          <a:p>
            <a:r>
              <a:rPr lang="cs-CZ" sz="2200" dirty="0" smtClean="0"/>
              <a:t>2</a:t>
            </a:r>
            <a:r>
              <a:rPr lang="cs-CZ" sz="2200" dirty="0"/>
              <a:t>) zřízení Profilu zadavatele na necertifikovaném elektronickém nástroji, zde se však zadavatel vystavuje riziku, že bude muset u každé jednotlivé zakázky prokazovat shodu se zákonem za pomocí znaleckého posudku – např. webové stránky zadavatele</a:t>
            </a:r>
          </a:p>
          <a:p>
            <a:r>
              <a:rPr lang="cs-CZ" sz="2200" dirty="0" smtClean="0"/>
              <a:t>Za </a:t>
            </a:r>
            <a:r>
              <a:rPr lang="cs-CZ" sz="2200" dirty="0"/>
              <a:t>soulad se zákonem odpovídá </a:t>
            </a:r>
            <a:r>
              <a:rPr lang="cs-CZ" sz="2200" dirty="0" smtClean="0"/>
              <a:t>ZADAVATEL</a:t>
            </a:r>
          </a:p>
          <a:p>
            <a:r>
              <a:rPr lang="cs-CZ" sz="2200" u="sng" dirty="0" smtClean="0"/>
              <a:t>Přehled certifikovaných nástrojů: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 </a:t>
            </a:r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://www.portal-vz.cz/Elektronicke-zadavani-verejnych-zakazek/Seznam-certifikovanych-nastroju</a:t>
            </a:r>
            <a:endParaRPr lang="cs-CZ" sz="2200" dirty="0"/>
          </a:p>
          <a:p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7780"/>
            <a:ext cx="1331640" cy="6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93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 smtClean="0"/>
              <a:t>Seznam certifikovaných el. nástrojů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1800" dirty="0" smtClean="0"/>
              <a:t>seznam </a:t>
            </a:r>
            <a:r>
              <a:rPr lang="cs-CZ" sz="1800" dirty="0"/>
              <a:t>provozovatelů, kteří mají udělený certifikát shody elektronického nástroje s požadavky stanovenými právními předpisy ve vztahu k funkcionalitě elektronického nástroje a ve vztahu k prostředí, v němž je elektronický nástroj provozován a mohou tudíž spravovat profil </a:t>
            </a:r>
            <a:r>
              <a:rPr lang="cs-CZ" sz="1800" dirty="0" smtClean="0"/>
              <a:t>zadavatele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QCM, s.r.o.</a:t>
            </a:r>
            <a:br>
              <a:rPr lang="cs-CZ" sz="1800" dirty="0"/>
            </a:br>
            <a:endParaRPr lang="cs-CZ" sz="1800" dirty="0" smtClean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GORDION, s.r.o.</a:t>
            </a:r>
          </a:p>
          <a:p>
            <a:pPr marL="0" indent="0">
              <a:buNone/>
            </a:pPr>
            <a:r>
              <a:rPr lang="cs-CZ" sz="1800" dirty="0" smtClean="0"/>
              <a:t> 	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B2B Centrum a.s. </a:t>
            </a:r>
            <a:endParaRPr lang="cs-CZ" sz="1800" dirty="0" smtClean="0"/>
          </a:p>
          <a:p>
            <a:pPr>
              <a:buFont typeface="Wingdings" pitchFamily="2" charset="2"/>
              <a:buChar char="Ø"/>
            </a:pP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GENTURA KDV CZECH v.o.s</a:t>
            </a:r>
            <a:r>
              <a:rPr lang="cs-CZ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NAR marketing, s.r.o</a:t>
            </a:r>
            <a:r>
              <a:rPr lang="cs-CZ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OTIDEA a.s.</a:t>
            </a:r>
            <a:endParaRPr lang="cs-CZ" sz="1800" dirty="0" smtClean="0"/>
          </a:p>
          <a:p>
            <a:pPr>
              <a:buFont typeface="Wingdings" pitchFamily="2" charset="2"/>
              <a:buChar char="v"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92850"/>
            <a:ext cx="1282824" cy="6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8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Ceník služeb</a:t>
            </a:r>
            <a:endParaRPr lang="cs-CZ" u="sng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67368"/>
              </p:ext>
            </p:extLst>
          </p:nvPr>
        </p:nvGraphicFramePr>
        <p:xfrm>
          <a:off x="467544" y="1268760"/>
          <a:ext cx="8187879" cy="4739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987"/>
                <a:gridCol w="834679"/>
                <a:gridCol w="1672386"/>
                <a:gridCol w="1380286"/>
                <a:gridCol w="1914541"/>
              </a:tblGrid>
              <a:tr h="31035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Ceník služeb jednotlivých poskytovatelů "profilu zadavatele"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Poskytovatel profilu zadavatele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registrace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měsíční paušál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uveřejnění za VZ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další informace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41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QCM, s.r.o.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ZDARMA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200MB pro každou jednotlivou zakázku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06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GORDION, s.r.o.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ZDARMA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2000MB ZDARMA (za všechny zakázky, objemy dat se sčítají) za každých 100MB nad stanovenou hranici poplatek 495,- Kč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41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B2B Centrum a.s.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ZDARMA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200,- Kč ( do 1000 obyv.), 400,- Kč (od 1001 do 5000 obyv.)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55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AGENTURA KDV CZECH v.o.s.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ZDARMA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280,- Kč / VZ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98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OTIDEA a.s.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ZDARMA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 100 MB 0,-Kč, od 100MB do 350 MB 700,- Kč, atd…, nad 1GB 2350,- Kč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55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SEV Computing, s.r.o.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ZDARMA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300,-Kč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0290"/>
            <a:ext cx="1403647" cy="6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9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Profil zadavatele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u="sng" dirty="0" smtClean="0"/>
              <a:t>Povinné zveřejnění  - Při </a:t>
            </a:r>
            <a:r>
              <a:rPr lang="cs-CZ" sz="2600" b="1" u="sng" dirty="0"/>
              <a:t>zahájení</a:t>
            </a:r>
            <a:endParaRPr lang="cs-CZ" sz="2600" dirty="0"/>
          </a:p>
          <a:p>
            <a:pPr lvl="0"/>
            <a:r>
              <a:rPr lang="cs-CZ" sz="2600" dirty="0"/>
              <a:t>Odůvodnění veřejné zakázky – účelnost, odůvodnění techn. kvalifikace, hodnotící kritéria, obchodní podmínky</a:t>
            </a:r>
          </a:p>
          <a:p>
            <a:pPr lvl="0"/>
            <a:r>
              <a:rPr lang="cs-CZ" sz="2600" dirty="0"/>
              <a:t>Písemná výzva u ZPŘ</a:t>
            </a:r>
          </a:p>
          <a:p>
            <a:pPr lvl="0"/>
            <a:r>
              <a:rPr lang="cs-CZ" sz="2600" dirty="0"/>
              <a:t>Zadávací dokumentace (nebo její textovou část)</a:t>
            </a:r>
          </a:p>
          <a:p>
            <a:pPr lvl="0"/>
            <a:r>
              <a:rPr lang="cs-CZ" sz="2600" dirty="0"/>
              <a:t>Kvalifikační dokumentace</a:t>
            </a:r>
          </a:p>
          <a:p>
            <a:pPr lvl="0"/>
            <a:r>
              <a:rPr lang="cs-CZ" sz="2600" dirty="0"/>
              <a:t>Informace o možnostech prohlídky místa plnění u ZPŘ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9262"/>
            <a:ext cx="1384501" cy="6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3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Profil zadavatele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Povinné zveřejnění - V průběhu</a:t>
            </a:r>
            <a:endParaRPr lang="cs-CZ" dirty="0"/>
          </a:p>
          <a:p>
            <a:pPr lvl="0"/>
            <a:r>
              <a:rPr lang="cs-CZ" dirty="0"/>
              <a:t>Dodatečné informace</a:t>
            </a:r>
          </a:p>
          <a:p>
            <a:pPr lvl="0"/>
            <a:r>
              <a:rPr lang="cs-CZ" dirty="0"/>
              <a:t>Rozhodnutí o vyloučení (pokud si zadavatel vyhradil v zadávacích podmínkách)</a:t>
            </a:r>
          </a:p>
          <a:p>
            <a:pPr lvl="0"/>
            <a:r>
              <a:rPr lang="cs-CZ" dirty="0"/>
              <a:t>Oznámení o výběru nejvhodnější nabídky (pokud si zadavatel vyhradil v zadávacích podmínkách)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u="sng" dirty="0"/>
              <a:t>Povinné zveřejnění - Po ukončení zadávacího řízení</a:t>
            </a:r>
            <a:endParaRPr lang="cs-CZ" dirty="0"/>
          </a:p>
          <a:p>
            <a:pPr lvl="0"/>
            <a:r>
              <a:rPr lang="cs-CZ" dirty="0"/>
              <a:t>Písemná zpráva</a:t>
            </a:r>
          </a:p>
          <a:p>
            <a:pPr lvl="0"/>
            <a:r>
              <a:rPr lang="cs-CZ" dirty="0"/>
              <a:t>Smlouva včetně změn a dodatků (</a:t>
            </a:r>
            <a:r>
              <a:rPr lang="cs-CZ" b="1" dirty="0"/>
              <a:t>u všech VZ nad 500.000 Kč bez</a:t>
            </a:r>
            <a:r>
              <a:rPr lang="cs-CZ" dirty="0"/>
              <a:t> DPH)</a:t>
            </a:r>
          </a:p>
          <a:p>
            <a:pPr lvl="0"/>
            <a:r>
              <a:rPr lang="cs-CZ" dirty="0"/>
              <a:t>Výše skutečně uhrazené ceny za plnění VZ</a:t>
            </a:r>
          </a:p>
          <a:p>
            <a:pPr lvl="0"/>
            <a:r>
              <a:rPr lang="cs-CZ" dirty="0"/>
              <a:t>Seznam subdodavatelů </a:t>
            </a:r>
          </a:p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92516"/>
            <a:ext cx="1420238" cy="66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0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Profil zadavatele –důležité informace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Odkaz na profil musí být uveřejněný na </a:t>
            </a:r>
            <a:r>
              <a:rPr lang="cs-CZ" dirty="0" smtClean="0">
                <a:hlinkClick r:id="rId2"/>
              </a:rPr>
              <a:t>www.isvzus.cz</a:t>
            </a:r>
            <a:r>
              <a:rPr lang="cs-CZ" dirty="0" smtClean="0"/>
              <a:t>  (VVZ) – odkaz musí být přímo na příslušnou stránku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v případě, že profil měníte – ve Věstníku veřejných zakázek vyplníte Oznámení profilu zadavatele a zaškrtnete – OPRAVNÝ (nikoli formulář Zrušení profilu zadavatele)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Změna profilu – povinnost migrace dat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Dokumenty musí být bezplatně nepřetržitě veřejně přístupné po dobu min. 5 let 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Dokumenty k jedné VZ umístěny v jednoznačně označeném logickém celku</a:t>
            </a:r>
          </a:p>
          <a:p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4620"/>
            <a:ext cx="1403648" cy="6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7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Rozhodnutí S416/2012/vz-19504/2012/522/</a:t>
            </a:r>
            <a:r>
              <a:rPr lang="cs-CZ" dirty="0" err="1"/>
              <a:t>JPe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600" dirty="0" smtClean="0"/>
              <a:t>Město Roztoky se dopustilo správního deliktu dle § 112 zákona</a:t>
            </a:r>
          </a:p>
          <a:p>
            <a:pPr algn="just"/>
            <a:r>
              <a:rPr lang="cs-CZ" sz="1600" dirty="0"/>
              <a:t>N</a:t>
            </a:r>
            <a:r>
              <a:rPr lang="cs-CZ" sz="1600" dirty="0" smtClean="0"/>
              <a:t>edodržení postupu stanoveného </a:t>
            </a:r>
            <a:r>
              <a:rPr lang="cs-CZ" sz="1600" dirty="0"/>
              <a:t>v </a:t>
            </a:r>
            <a:r>
              <a:rPr lang="cs-CZ" sz="1600" dirty="0" err="1"/>
              <a:t>ust</a:t>
            </a:r>
            <a:r>
              <a:rPr lang="cs-CZ" sz="1600" dirty="0"/>
              <a:t>. § 38 odst. 2 </a:t>
            </a:r>
            <a:r>
              <a:rPr lang="cs-CZ" sz="1600" dirty="0" smtClean="0"/>
              <a:t>zákona</a:t>
            </a:r>
            <a:r>
              <a:rPr lang="cs-CZ" sz="1600" dirty="0"/>
              <a:t>, když písemnou výzvu k podání nabídky neuveřejnil vhodným způsobem po celou dobu trvání lhůty pro podání </a:t>
            </a:r>
            <a:r>
              <a:rPr lang="cs-CZ" sz="1600" dirty="0" smtClean="0"/>
              <a:t>nabídek</a:t>
            </a:r>
          </a:p>
          <a:p>
            <a:pPr algn="just"/>
            <a:r>
              <a:rPr lang="cs-CZ" sz="1600" dirty="0" smtClean="0"/>
              <a:t>Dle </a:t>
            </a:r>
            <a:r>
              <a:rPr lang="cs-CZ" sz="1600" dirty="0" err="1" smtClean="0"/>
              <a:t>ust</a:t>
            </a:r>
            <a:r>
              <a:rPr lang="cs-CZ" sz="1600" dirty="0" smtClean="0"/>
              <a:t>. § 38 odst. </a:t>
            </a:r>
            <a:r>
              <a:rPr lang="cs-CZ" sz="1600" dirty="0"/>
              <a:t>3 zákona </a:t>
            </a:r>
            <a:r>
              <a:rPr lang="cs-CZ" sz="1600" dirty="0" smtClean="0"/>
              <a:t>splní zadavatel svoji povinnost, pokud uveřejní </a:t>
            </a:r>
            <a:r>
              <a:rPr lang="cs-CZ" sz="1600" dirty="0"/>
              <a:t>písemnou výzvu na svém profilu zadavatele, který byl uveřejněn </a:t>
            </a:r>
            <a:r>
              <a:rPr lang="cs-CZ" sz="1600" dirty="0" smtClean="0"/>
              <a:t>ve VVZ podle </a:t>
            </a:r>
            <a:r>
              <a:rPr lang="cs-CZ" sz="1600" dirty="0"/>
              <a:t>§ 157 zákona</a:t>
            </a:r>
            <a:endParaRPr lang="cs-CZ" sz="1600" dirty="0" smtClean="0"/>
          </a:p>
          <a:p>
            <a:pPr algn="just"/>
            <a:r>
              <a:rPr lang="cs-CZ" sz="1600" dirty="0" smtClean="0"/>
              <a:t>Zadavatel zveřejnil Výzvu na www stránkách města (profil zadavatele)</a:t>
            </a:r>
          </a:p>
          <a:p>
            <a:pPr algn="just"/>
            <a:r>
              <a:rPr lang="cs-CZ" sz="1600" dirty="0" smtClean="0"/>
              <a:t>Lhůta pro podání nabídek – 19. 5. 2011, ale ke zveřejnění profilu zadavatele ve VVZ došlo až 4. 7. 2011 (po uplynutí lhůty pro podání nabídek)</a:t>
            </a:r>
          </a:p>
          <a:p>
            <a:pPr algn="just"/>
            <a:r>
              <a:rPr lang="cs-CZ" sz="1600" dirty="0"/>
              <a:t>zadavatel při zadávání šetřené veřejné zakázky nepostupoval v souladu se </a:t>
            </a:r>
            <a:r>
              <a:rPr lang="cs-CZ" sz="1600" dirty="0" smtClean="0"/>
              <a:t>zákonem</a:t>
            </a:r>
          </a:p>
          <a:p>
            <a:pPr algn="just"/>
            <a:r>
              <a:rPr lang="cs-CZ" sz="1600" dirty="0" smtClean="0"/>
              <a:t>postup </a:t>
            </a:r>
            <a:r>
              <a:rPr lang="cs-CZ" sz="1600" dirty="0"/>
              <a:t>zadavatele mohl podstatně ovlivnit výběr nejvhodnější nabídky, neboť pokud by zadavatel dodržel postup stanovený zákonem a uveřejnil adresu svého profilu před uveřejněním výzvy k podání nabídek v informačním systému o veřejných zakázkách, nelze vyloučit skutečnost, že by zadavatel obdržel nabídky i od jiných </a:t>
            </a:r>
            <a:r>
              <a:rPr lang="cs-CZ" sz="1600" dirty="0" smtClean="0"/>
              <a:t>uchazečů</a:t>
            </a:r>
          </a:p>
          <a:p>
            <a:pPr algn="just"/>
            <a:r>
              <a:rPr lang="cs-CZ" sz="1600" dirty="0"/>
              <a:t>zadavatel omezil soutěžní prostředí tím, že neuveřejnil adresu svého profilu ve VVZ, nižší informovanost potenciálních dodavatelů o poptávaném </a:t>
            </a:r>
            <a:r>
              <a:rPr lang="cs-CZ" sz="1600" dirty="0" smtClean="0"/>
              <a:t>plnění, omezení konkurenčního prostředí</a:t>
            </a:r>
            <a:endParaRPr lang="cs-CZ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4620"/>
            <a:ext cx="1403648" cy="6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28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Vývoj právní úpravy</a:t>
            </a:r>
            <a:endParaRPr lang="cs-CZ" u="sng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posledních 6 letech – celkem 16 novel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47804"/>
              </p:ext>
            </p:extLst>
          </p:nvPr>
        </p:nvGraphicFramePr>
        <p:xfrm>
          <a:off x="1331640" y="249289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110/2007</a:t>
                      </a:r>
                      <a:r>
                        <a:rPr lang="cs-CZ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Sb.</a:t>
                      </a:r>
                      <a:endParaRPr lang="cs-CZ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179/2010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Sb.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296/ 2007</a:t>
                      </a:r>
                      <a:r>
                        <a:rPr lang="cs-CZ" b="1" baseline="0" dirty="0" smtClean="0"/>
                        <a:t> Sb.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423/2010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76/2008</a:t>
                      </a:r>
                      <a:r>
                        <a:rPr lang="cs-CZ" b="1" baseline="0" dirty="0" smtClean="0"/>
                        <a:t>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73/2011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b="1" dirty="0" smtClean="0"/>
                        <a:t>124/2008</a:t>
                      </a:r>
                      <a:r>
                        <a:rPr lang="cs-CZ" b="1" baseline="0" dirty="0" smtClean="0"/>
                        <a:t> Sb.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258/2011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b="1" dirty="0" smtClean="0"/>
                        <a:t>110/2009</a:t>
                      </a:r>
                      <a:r>
                        <a:rPr lang="cs-CZ" b="1" baseline="0" dirty="0" smtClean="0"/>
                        <a:t>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367/2011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41/2009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420/2011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417/2009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1/2012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dirty="0" smtClean="0"/>
                        <a:t>227/2009 Sb.</a:t>
                      </a:r>
                      <a:endParaRPr lang="cs-CZ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Ø"/>
                      </a:pPr>
                      <a:r>
                        <a:rPr lang="cs-CZ" b="1" u="sng" dirty="0" smtClean="0"/>
                        <a:t>55/2012 Sb.</a:t>
                      </a:r>
                      <a:endParaRPr lang="cs-CZ" b="1" u="sng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16" y="6181725"/>
            <a:ext cx="1450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Zadavatel veřejné zakázky</a:t>
            </a:r>
            <a:endParaRPr lang="cs-CZ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3089948"/>
              </p:ext>
            </p:extLst>
          </p:nvPr>
        </p:nvGraphicFramePr>
        <p:xfrm>
          <a:off x="467544" y="1628800"/>
          <a:ext cx="8208911" cy="4536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2664297"/>
                <a:gridCol w="2736303"/>
                <a:gridCol w="2808311"/>
              </a:tblGrid>
              <a:tr h="975332">
                <a:tc>
                  <a:txBody>
                    <a:bodyPr/>
                    <a:lstStyle/>
                    <a:p>
                      <a:pPr algn="just"/>
                      <a:endParaRPr lang="cs-CZ" sz="1600" dirty="0" smtClean="0"/>
                    </a:p>
                    <a:p>
                      <a:pPr algn="just"/>
                      <a:r>
                        <a:rPr lang="cs-CZ" sz="1600" dirty="0" smtClean="0"/>
                        <a:t>Veřejný zadavatel</a:t>
                      </a:r>
                      <a:r>
                        <a:rPr lang="cs-CZ" sz="1600" baseline="0" dirty="0" smtClean="0"/>
                        <a:t>  § 2 odst. 2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r>
                        <a:rPr lang="cs-CZ" sz="1600" dirty="0" smtClean="0"/>
                        <a:t>Dotovaný zadavatel §2 odst. 3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r>
                        <a:rPr lang="cs-CZ" sz="1600" dirty="0" smtClean="0"/>
                        <a:t>Sektorový zadavatel §2 odst. 6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561173">
                <a:tc>
                  <a:txBody>
                    <a:bodyPr/>
                    <a:lstStyle/>
                    <a:p>
                      <a:r>
                        <a:rPr lang="cs-CZ" dirty="0" smtClean="0"/>
                        <a:t>- Česká Republika</a:t>
                      </a:r>
                    </a:p>
                    <a:p>
                      <a:r>
                        <a:rPr lang="cs-CZ" dirty="0" smtClean="0"/>
                        <a:t>- Státní</a:t>
                      </a:r>
                      <a:r>
                        <a:rPr lang="cs-CZ" baseline="0" dirty="0" smtClean="0"/>
                        <a:t> příspěvkové organizace</a:t>
                      </a:r>
                    </a:p>
                    <a:p>
                      <a:r>
                        <a:rPr lang="cs-CZ" baseline="0" dirty="0" smtClean="0"/>
                        <a:t>- Územní samosprávný celek a jeho příspěvkové organizace</a:t>
                      </a:r>
                    </a:p>
                    <a:p>
                      <a:r>
                        <a:rPr lang="cs-CZ" baseline="0" dirty="0" smtClean="0"/>
                        <a:t>- Právnické osoby založené, zřízené, financované, ovládané státem či veřejným zadavatelem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nebo FO, která zadává veřejnou zakázku financovanou z více než 50% nebo </a:t>
                      </a:r>
                      <a:r>
                        <a:rPr lang="cs-CZ" b="1" dirty="0" smtClean="0"/>
                        <a:t>nad 200 mil. Kč z veřejný</a:t>
                      </a:r>
                      <a:r>
                        <a:rPr lang="cs-CZ" b="1" baseline="0" dirty="0" smtClean="0"/>
                        <a:t>ch zdrojů </a:t>
                      </a:r>
                      <a:r>
                        <a:rPr lang="cs-CZ" sz="1600" b="0" baseline="0" dirty="0" smtClean="0"/>
                        <a:t>(došlo k rozšíření definice, dříve pouze nadlimitní VZ na stavební práce nebo nadlimitní VZ na služby související s VZ na stavební práce hrazené z více než 50% veřejným zadavatelem)</a:t>
                      </a:r>
                      <a:endParaRPr lang="cs-CZ" sz="1600" b="1" dirty="0"/>
                    </a:p>
                  </a:txBody>
                  <a:tcP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Osoba vykonávající některou z relevantních činností na základě zvláštního nebo výhradního práva (např. výroba plynu, elektřiny, odvětví</a:t>
                      </a:r>
                      <a:r>
                        <a:rPr lang="cs-CZ" baseline="0" dirty="0" smtClean="0"/>
                        <a:t> vodárenství, poskytování poštovních služeb, </a:t>
                      </a:r>
                      <a:r>
                        <a:rPr lang="cs-CZ" baseline="0" dirty="0" err="1" smtClean="0"/>
                        <a:t>atd</a:t>
                      </a:r>
                      <a:r>
                        <a:rPr lang="cs-CZ" baseline="0" dirty="0" smtClean="0"/>
                        <a:t>…)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62675"/>
            <a:ext cx="14747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 smtClean="0"/>
              <a:t>§6 Zásady postupu zadavatele </a:t>
            </a:r>
            <a:endParaRPr lang="cs-CZ" sz="32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52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/>
              <a:t>povinnost dodržovat zásady transparentnosti, rovného zacházení, zákazu diskriminace</a:t>
            </a:r>
          </a:p>
          <a:p>
            <a:pPr algn="just"/>
            <a:r>
              <a:rPr lang="cs-CZ" sz="2800" b="1" dirty="0" smtClean="0"/>
              <a:t>zadavatel nesmí omezit účast dodavatelům, kteří mají sídlo podnikání v členském státě EU a ostatních státech, které mají s ČR nebo EU podepsanou smlouvu o přístupu dodavatelů</a:t>
            </a:r>
            <a:endParaRPr lang="cs-CZ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181725"/>
            <a:ext cx="1450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Základní pojmy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u="sng" dirty="0" smtClean="0"/>
              <a:t>Zadávací řízení </a:t>
            </a:r>
            <a:r>
              <a:rPr lang="cs-CZ" dirty="0" smtClean="0"/>
              <a:t>– postup zadavatele podle zákona č. 137/2006 Sb., o veřejných zakázkách, jehož účelem je zadání zakázky, a to až do uzavření smlouvy nebo do zrušení zadávacího řízení</a:t>
            </a:r>
          </a:p>
          <a:p>
            <a:pPr algn="just"/>
            <a:r>
              <a:rPr lang="cs-CZ" b="1" u="sng" dirty="0" smtClean="0"/>
              <a:t>Výběrové řízení </a:t>
            </a:r>
            <a:r>
              <a:rPr lang="cs-CZ" dirty="0" smtClean="0"/>
              <a:t>– postup zadavatele podle postupů uvedených v </a:t>
            </a:r>
            <a:r>
              <a:rPr lang="cs-CZ" dirty="0" err="1" smtClean="0"/>
              <a:t>PpP</a:t>
            </a:r>
            <a:r>
              <a:rPr lang="cs-CZ" dirty="0" smtClean="0"/>
              <a:t>, které se vztahují na případy, kdy zadavatel není povinen postupovat podle zákona, jehož vy nebo do zrušení výběrového je zadání zakázky, a to až do uzavření smlouvy nebo do zrušení výběrového řízení.</a:t>
            </a:r>
          </a:p>
          <a:p>
            <a:pPr algn="just"/>
            <a:r>
              <a:rPr lang="cs-CZ" b="1" u="sng" dirty="0" smtClean="0"/>
              <a:t>Veřejná zakázka </a:t>
            </a:r>
            <a:r>
              <a:rPr lang="cs-CZ" dirty="0" smtClean="0"/>
              <a:t>– zakázka realizovaná na základě písemné smlouvy nebo písemné objednávky mezi zadavatelem a jedním nebo více dodavateli, jejímž předmětem je úplatné poskytnutí dodávek či služeb či úplatné provedení stavebních prací.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23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dirty="0" smtClean="0"/>
              <a:t>PŘEDPOKLÁDANÁ HODNOTA VEŘEJNÉ ZAKÁZKY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6059632"/>
            <a:ext cx="1597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4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 smtClean="0"/>
              <a:t>Finanční </a:t>
            </a:r>
            <a:r>
              <a:rPr lang="cs-CZ" sz="3200" u="sng" dirty="0"/>
              <a:t>l</a:t>
            </a:r>
            <a:r>
              <a:rPr lang="cs-CZ" sz="3200" u="sng" dirty="0" smtClean="0"/>
              <a:t>imity předpokládaných hodnot VZ</a:t>
            </a:r>
            <a:endParaRPr lang="cs-CZ" sz="3200" u="sng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81267"/>
              </p:ext>
            </p:extLst>
          </p:nvPr>
        </p:nvGraphicFramePr>
        <p:xfrm>
          <a:off x="539552" y="1397000"/>
          <a:ext cx="828092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Dodávky a služby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Stavební práce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b="1" u="sng" dirty="0" smtClean="0"/>
                        <a:t>VZMR do 1 mil. Kč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b="0" u="sng" dirty="0" smtClean="0"/>
                        <a:t>Podlimitní VZ </a:t>
                      </a:r>
                    </a:p>
                    <a:p>
                      <a:r>
                        <a:rPr lang="cs-CZ" b="0" dirty="0" smtClean="0"/>
                        <a:t>-od 1mil. Kč do 3,256 mil. Kč pro ČR a příspěvkové organizace</a:t>
                      </a:r>
                    </a:p>
                    <a:p>
                      <a:r>
                        <a:rPr lang="cs-CZ" b="0" dirty="0" smtClean="0"/>
                        <a:t>-od 1mil. Kč do 5,010 mil. Kč pro územní samosprávní</a:t>
                      </a:r>
                      <a:r>
                        <a:rPr lang="cs-CZ" b="0" baseline="0" dirty="0" smtClean="0"/>
                        <a:t> celky, PO dle §2 odst. 2 písm. d, pro dotované zadavatele</a:t>
                      </a:r>
                    </a:p>
                    <a:p>
                      <a:r>
                        <a:rPr lang="cs-CZ" b="0" dirty="0" smtClean="0"/>
                        <a:t>-od 1mil. Kč. Do 10,021 mil. Kč pro sektorové zadavatele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b="0" u="sng" dirty="0" smtClean="0"/>
                        <a:t>Nadlimitní VZ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u="none" dirty="0" smtClean="0"/>
                        <a:t>-nad 3,256 mil. Kč </a:t>
                      </a:r>
                      <a:r>
                        <a:rPr lang="cs-CZ" b="0" dirty="0" smtClean="0"/>
                        <a:t>pro ČR a příspěvkové organizace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u="none" dirty="0" smtClean="0"/>
                        <a:t>-nad 5,010 mil. Kč </a:t>
                      </a:r>
                      <a:r>
                        <a:rPr lang="cs-CZ" b="0" dirty="0" smtClean="0"/>
                        <a:t>pro územní samosprávní</a:t>
                      </a:r>
                      <a:r>
                        <a:rPr lang="cs-CZ" b="0" baseline="0" dirty="0" smtClean="0"/>
                        <a:t> celky, PO dle §2 odst. 2 písm. d, pro dotované zadavatele</a:t>
                      </a:r>
                    </a:p>
                    <a:p>
                      <a:r>
                        <a:rPr lang="cs-CZ" b="0" u="none" dirty="0" smtClean="0"/>
                        <a:t>-nad 10,021 mil. Kč </a:t>
                      </a:r>
                      <a:r>
                        <a:rPr lang="cs-CZ" b="0" dirty="0" smtClean="0"/>
                        <a:t>pro sektorové zadavatele</a:t>
                      </a:r>
                      <a:endParaRPr lang="cs-CZ" b="0" u="none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b="1" u="sng" dirty="0" smtClean="0"/>
                        <a:t>VZMR do 3 mil. Kč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b="0" u="sng" dirty="0" smtClean="0"/>
                        <a:t>Podlimitní VZ</a:t>
                      </a:r>
                    </a:p>
                    <a:p>
                      <a:r>
                        <a:rPr lang="cs-CZ" b="0" u="none" dirty="0" smtClean="0"/>
                        <a:t>-od</a:t>
                      </a:r>
                      <a:r>
                        <a:rPr lang="cs-CZ" b="0" u="none" baseline="0" dirty="0" smtClean="0"/>
                        <a:t> 3mil. Kč do 125,265 mil. Kč pro všechny zadavatele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cs-CZ" b="0" u="sng" baseline="0" dirty="0" smtClean="0"/>
                        <a:t>Nadlimitní VZ</a:t>
                      </a:r>
                    </a:p>
                    <a:p>
                      <a:r>
                        <a:rPr lang="cs-CZ" b="0" u="none" baseline="0" dirty="0" smtClean="0"/>
                        <a:t>-nad 125,265 mil. Kč pro všechny zadavatele</a:t>
                      </a:r>
                    </a:p>
                    <a:p>
                      <a:endParaRPr lang="cs-CZ" b="0" u="none" baseline="0" dirty="0" smtClean="0"/>
                    </a:p>
                    <a:p>
                      <a:r>
                        <a:rPr lang="cs-CZ" b="0" u="none" baseline="0" dirty="0" smtClean="0"/>
                        <a:t>( od 01. 01. 2014 se sníží limit pro podlimitní VZ na 1.000.000 Kč)</a:t>
                      </a:r>
                      <a:endParaRPr lang="cs-CZ" b="0" u="none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4370"/>
            <a:ext cx="13779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/>
              <a:t>Snížení prahové hodnoty u ZPŘ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 VZ na stavební práce dle § 25 písm. b) ZVZ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eřejný zadavatel bude moci nadále použít ZPŘ pouze pro zadání VZ na stavební práce, jejíž předpokládaná hodnota nepřesáhne </a:t>
            </a:r>
            <a:r>
              <a:rPr lang="cs-CZ" sz="2800" b="1" dirty="0" smtClean="0"/>
              <a:t>10.000.000,- Kč bez DPH</a:t>
            </a:r>
            <a:endParaRPr lang="cs-CZ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47" y="6211887"/>
            <a:ext cx="1377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426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Významná VZ §16a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Taková VZ, kterou zadává: </a:t>
            </a:r>
          </a:p>
          <a:p>
            <a:pPr algn="just">
              <a:buFontTx/>
              <a:buChar char="-"/>
            </a:pPr>
            <a:r>
              <a:rPr lang="cs-CZ" sz="2000" b="1" dirty="0" smtClean="0"/>
              <a:t>ČR nebo státní příspěvková organizace nebo PO dle §2 odst. 2 písm. d, jejíž předpokládaná hodnota činní </a:t>
            </a:r>
            <a:r>
              <a:rPr lang="cs-CZ" sz="2000" b="1" u="sng" dirty="0" smtClean="0"/>
              <a:t>nejméně 300 mil. Kč</a:t>
            </a:r>
          </a:p>
          <a:p>
            <a:pPr algn="just">
              <a:buFontTx/>
              <a:buChar char="-"/>
            </a:pPr>
            <a:r>
              <a:rPr lang="cs-CZ" sz="2000" b="1" dirty="0" smtClean="0"/>
              <a:t>Územní samosprávný celek nebo jiná PO dle §2 odst. 2 písm. d, jejíž předpokládaná hodnota činí </a:t>
            </a:r>
            <a:r>
              <a:rPr lang="cs-CZ" sz="2000" b="1" u="sng" dirty="0" smtClean="0"/>
              <a:t>nejméně 50 mil. Kč </a:t>
            </a:r>
          </a:p>
          <a:p>
            <a:pPr algn="just">
              <a:buFontTx/>
              <a:buChar char="-"/>
            </a:pPr>
            <a:r>
              <a:rPr lang="cs-CZ" sz="2000" b="1" dirty="0" smtClean="0"/>
              <a:t>Zvláštní pravidla:</a:t>
            </a:r>
          </a:p>
          <a:p>
            <a:pPr marL="0" indent="0" algn="just">
              <a:buNone/>
            </a:pPr>
            <a:r>
              <a:rPr lang="cs-CZ" sz="2000" b="1" dirty="0" smtClean="0"/>
              <a:t>             a) prodloužení lhůt alespoň o polovinu</a:t>
            </a:r>
          </a:p>
          <a:p>
            <a:pPr marL="0" indent="0" algn="just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b) hodnotící komise u zakázek zadávaných ČR – členem </a:t>
            </a:r>
            <a:r>
              <a:rPr lang="cs-CZ" sz="2000" b="1" u="sng" dirty="0" smtClean="0"/>
              <a:t>osoba ze</a:t>
            </a:r>
          </a:p>
          <a:p>
            <a:pPr marL="0" indent="0" algn="just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 </a:t>
            </a:r>
            <a:r>
              <a:rPr lang="cs-CZ" sz="2000" b="1" u="sng" dirty="0" smtClean="0"/>
              <a:t>seznamu hodnotitelů</a:t>
            </a:r>
            <a:r>
              <a:rPr lang="cs-CZ" sz="2000" b="1" dirty="0" smtClean="0"/>
              <a:t>    </a:t>
            </a:r>
          </a:p>
          <a:p>
            <a:pPr marL="0" indent="0" algn="just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c) nutný proces schválení vládou, zastupitelstvem či orgánem</a:t>
            </a:r>
          </a:p>
          <a:p>
            <a:pPr marL="0" indent="0" algn="just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rozhodujícím o hospodaření            </a:t>
            </a:r>
            <a:endParaRPr lang="cs-CZ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211887"/>
            <a:ext cx="1384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5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dirty="0" smtClean="0"/>
              <a:t>PRŮBĚH ZADÁVACÍHO ŘÍZENÍ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96" y="6218237"/>
            <a:ext cx="1358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69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Nejvýznamnější změny u </a:t>
            </a:r>
            <a:br>
              <a:rPr lang="cs-CZ" b="1" u="sng" dirty="0" smtClean="0"/>
            </a:br>
            <a:r>
              <a:rPr lang="cs-CZ" b="1" u="sng" dirty="0" smtClean="0"/>
              <a:t>jednotlivých druhů zadávacího řízení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u="sng" dirty="0" smtClean="0">
                <a:latin typeface="+mj-lt"/>
              </a:rPr>
              <a:t>Užší řízení §28</a:t>
            </a:r>
          </a:p>
          <a:p>
            <a:r>
              <a:rPr lang="cs-CZ" sz="2600" dirty="0"/>
              <a:t>Lze použít kdykoliv</a:t>
            </a:r>
          </a:p>
          <a:p>
            <a:r>
              <a:rPr lang="cs-CZ" sz="2600" dirty="0"/>
              <a:t>Zadavatel oznamuje úmysl zadat VZ neomezenému počtu dodavatelů</a:t>
            </a:r>
          </a:p>
          <a:p>
            <a:r>
              <a:rPr lang="cs-CZ" sz="2600" dirty="0"/>
              <a:t>Oznámením zadavatel vyzývá k žádosti o účast a splnění kvalifikace, kterou následně vyhodnocuje</a:t>
            </a:r>
          </a:p>
          <a:p>
            <a:r>
              <a:rPr lang="cs-CZ" sz="2600" b="1" dirty="0"/>
              <a:t>Zadavatel nesmí omezit počet zájemců </a:t>
            </a:r>
            <a:r>
              <a:rPr lang="cs-CZ" sz="2600" dirty="0"/>
              <a:t>(pouze u VZ v oblasti obrany a bezpečnost a to objektivně)</a:t>
            </a:r>
          </a:p>
          <a:p>
            <a:r>
              <a:rPr lang="cs-CZ" sz="2600" b="1" dirty="0"/>
              <a:t>Zadavatel vyzývá k podání nabídky všechny zájemce, kteří splnili kvalifikaci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162675"/>
            <a:ext cx="14811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u="sng" dirty="0" smtClean="0"/>
              <a:t>Zjednodušené podlimitní řízení § 38</a:t>
            </a:r>
            <a:endParaRPr lang="cs-CZ" sz="2800" u="sng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989174"/>
              </p:ext>
            </p:extLst>
          </p:nvPr>
        </p:nvGraphicFramePr>
        <p:xfrm>
          <a:off x="2483768" y="1700809"/>
          <a:ext cx="5136232" cy="426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232"/>
              </a:tblGrid>
              <a:tr h="449304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Podmínky užití §25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113487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smtClean="0"/>
                        <a:t>Podlimitní VZ na dodávky nebo služby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smtClean="0"/>
                        <a:t>Stavební práce </a:t>
                      </a:r>
                      <a:r>
                        <a:rPr lang="cs-CZ" b="1" dirty="0" smtClean="0"/>
                        <a:t>do 10 mil. Kč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0" dirty="0" smtClean="0"/>
                        <a:t>Výzva 5 zájemců</a:t>
                      </a:r>
                      <a:r>
                        <a:rPr lang="cs-CZ" b="0" baseline="0" dirty="0" smtClean="0"/>
                        <a:t>m + </a:t>
                      </a:r>
                      <a:r>
                        <a:rPr lang="cs-CZ" b="1" baseline="0" dirty="0" smtClean="0"/>
                        <a:t>uveřejnění na profilu</a:t>
                      </a:r>
                      <a:endParaRPr lang="cs-CZ" b="0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</a:tr>
              <a:tr h="39830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Zjednodušené podlimitní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řízení – ZPŘ §38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219065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smtClean="0"/>
                        <a:t>Nabídka od nevyzvaných</a:t>
                      </a:r>
                      <a:r>
                        <a:rPr lang="cs-CZ" baseline="0" dirty="0" smtClean="0"/>
                        <a:t> dodavatelů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 smtClean="0"/>
                        <a:t>Lhůta pro podání nabídek 15dnů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 smtClean="0"/>
                        <a:t>Možnost uveřejňování dokumentů pouze na profilu zadavatele (rozhodnutí o vyloučení , oznámení o výběru </a:t>
                      </a:r>
                      <a:r>
                        <a:rPr lang="cs-CZ" baseline="0" dirty="0" err="1" smtClean="0"/>
                        <a:t>nejv</a:t>
                      </a:r>
                      <a:r>
                        <a:rPr lang="cs-CZ" baseline="0" dirty="0" smtClean="0"/>
                        <a:t>. nabídky)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baseline="0" dirty="0" smtClean="0"/>
                        <a:t>Kvalifikace se prokazuje čestným prohlášením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0" baseline="0" dirty="0" smtClean="0"/>
                        <a:t>Lhůta pro podání námitek proti vyloučení a rozhodnutí o výběru </a:t>
                      </a:r>
                      <a:r>
                        <a:rPr lang="cs-CZ" b="0" baseline="0" dirty="0" err="1" smtClean="0"/>
                        <a:t>nejv</a:t>
                      </a:r>
                      <a:r>
                        <a:rPr lang="cs-CZ" b="0" baseline="0" dirty="0" smtClean="0"/>
                        <a:t>. nabídky – </a:t>
                      </a:r>
                      <a:r>
                        <a:rPr lang="cs-CZ" b="1" baseline="0" dirty="0" smtClean="0"/>
                        <a:t>10 dnů</a:t>
                      </a:r>
                      <a:endParaRPr lang="cs-CZ" b="1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Šipka dolů 4"/>
          <p:cNvSpPr/>
          <p:nvPr/>
        </p:nvSpPr>
        <p:spPr>
          <a:xfrm>
            <a:off x="683568" y="1700808"/>
            <a:ext cx="1584176" cy="1512168"/>
          </a:xfrm>
          <a:prstGeom prst="down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 krok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683568" y="3356992"/>
            <a:ext cx="1656184" cy="2592288"/>
          </a:xfrm>
          <a:prstGeom prst="down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 krok</a:t>
            </a:r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6204080"/>
            <a:ext cx="13954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/>
              <a:t>JŘBU – zadání dodatečných stavebních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Ve smyslu § 23 odst. 7 písm. a) ZVZ – tzv. „vícepráce“ – došlo ke zjednodušení: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- není nutná písemná výzva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- postačí pořídit písemný soupis + odůvodnění nezbytnosti   takto zadaných stavebních prací a ceny</a:t>
            </a:r>
            <a:endParaRPr lang="cs-CZ" sz="2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21" y="6175375"/>
            <a:ext cx="1450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23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Zahájení zadávacího řízení</a:t>
            </a:r>
            <a:endParaRPr lang="cs-CZ" u="sng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27219"/>
              </p:ext>
            </p:extLst>
          </p:nvPr>
        </p:nvGraphicFramePr>
        <p:xfrm>
          <a:off x="287524" y="1412776"/>
          <a:ext cx="8568952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/>
                <a:gridCol w="2528168"/>
                <a:gridCol w="3304480"/>
              </a:tblGrid>
              <a:tr h="361617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Jeden měsíc před zahájením ZŘ (kromě ZPŘ a některých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JŘ)</a:t>
                      </a:r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Předběžné oznámení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Součástí předběžného oznámení je odůvodnění účelnosti VZ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Zadávací řízení zahajuje zadavatel odesláním</a:t>
                      </a:r>
                    </a:p>
                    <a:p>
                      <a:endParaRPr lang="cs-C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Oznámení o zahájení zadávacího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řízení k uveřejnění, nebo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Výzvy o zahájení zadávacího řízení (JŘBU, ZPŘ)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Od uveřejnění textové části ZD na profilu zadavatele.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Do 3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prac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. dnů ode dne uveřejnění oznámení nebo odeslání výzvy:</a:t>
                      </a:r>
                    </a:p>
                    <a:p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Účelnost VZ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Přiměřenost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požad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. na TKP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Vymezení obchodních a technických podmínek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Stanovení hodnotících kritérií a způsobu hodnocení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nabídek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Vše ve vztahu k potřebám zadavatele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vojitá šipka 4"/>
          <p:cNvSpPr/>
          <p:nvPr/>
        </p:nvSpPr>
        <p:spPr>
          <a:xfrm>
            <a:off x="611560" y="5246979"/>
            <a:ext cx="2376264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Předběžné oznámení §86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>
            <a:off x="3140759" y="5246979"/>
            <a:ext cx="230425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Oznámení / výzva §26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5796136" y="5256940"/>
            <a:ext cx="2664296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Odůvodnění §156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6263960"/>
            <a:ext cx="12620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Lhůty - § 39 zákona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u="sng" dirty="0" smtClean="0"/>
              <a:t>Otevřené řízení:</a:t>
            </a:r>
          </a:p>
          <a:p>
            <a:pPr marL="0" indent="0" algn="just">
              <a:buNone/>
            </a:pPr>
            <a:r>
              <a:rPr lang="cs-CZ" dirty="0" smtClean="0"/>
              <a:t>    - min. 22 dnů u podlimitní VZ</a:t>
            </a:r>
          </a:p>
          <a:p>
            <a:pPr marL="0" indent="0" algn="just">
              <a:buNone/>
            </a:pPr>
            <a:r>
              <a:rPr lang="cs-CZ" dirty="0" smtClean="0"/>
              <a:t>    - min. 52 dnů u nadlimitní VZ</a:t>
            </a:r>
          </a:p>
          <a:p>
            <a:pPr algn="just"/>
            <a:r>
              <a:rPr lang="cs-CZ" u="sng" dirty="0" smtClean="0"/>
              <a:t>Zjednodušené podlimitní řízení </a:t>
            </a:r>
          </a:p>
          <a:p>
            <a:pPr marL="0" indent="0" algn="just">
              <a:buNone/>
            </a:pPr>
            <a:r>
              <a:rPr lang="cs-CZ" dirty="0" smtClean="0"/>
              <a:t>     - min. 15 dnů </a:t>
            </a:r>
          </a:p>
          <a:p>
            <a:pPr algn="just"/>
            <a:r>
              <a:rPr lang="cs-CZ" u="sng" dirty="0" smtClean="0"/>
              <a:t>Užší řízení</a:t>
            </a:r>
          </a:p>
          <a:p>
            <a:pPr marL="0" indent="0" algn="just">
              <a:buNone/>
            </a:pPr>
            <a:r>
              <a:rPr lang="cs-CZ" dirty="0" smtClean="0"/>
              <a:t>     - u podlimitních VZ – 15 dnů pro poručení žádostí   o účast + 15 dnů pro podání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nabídek</a:t>
            </a:r>
          </a:p>
          <a:p>
            <a:pPr algn="just">
              <a:buFontTx/>
              <a:buChar char="-"/>
            </a:pPr>
            <a:r>
              <a:rPr lang="cs-CZ" dirty="0" smtClean="0"/>
              <a:t>u nadlimitních VZ – 37 dnů pro poručení žádostí o účast + 40 dnů pro podání nabídek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V případě uveřejnění celé ZD na profilu zadavatele – možnost zkrátit lhůtu pro podání nabídek v užším a otevřeném řízení </a:t>
            </a:r>
            <a:r>
              <a:rPr lang="cs-CZ" b="1" dirty="0" smtClean="0"/>
              <a:t>o 5 dnů</a:t>
            </a:r>
          </a:p>
          <a:p>
            <a:pPr algn="just"/>
            <a:r>
              <a:rPr lang="cs-CZ" dirty="0" smtClean="0"/>
              <a:t>Při úpravě zadávacích podmínek – povinnost prodloužit lhůtu pro podání žádostí o účast nebo nabídek (změny, které rozšíří okruh možných dodavatelů – povinnost prodloužit lhůtu tak, aby od okamžiku změny činila celou původní délku)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61" y="6237312"/>
            <a:ext cx="1324639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1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Identifikace metodiky postupu 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/>
              <a:t>ZŘ dle </a:t>
            </a:r>
            <a:r>
              <a:rPr lang="cs-CZ" b="1" u="sng" dirty="0"/>
              <a:t>typu zadavatele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sz="2900" dirty="0"/>
              <a:t>Příjemci, </a:t>
            </a:r>
            <a:r>
              <a:rPr lang="cs-CZ" sz="2900" dirty="0" smtClean="0"/>
              <a:t>kteří </a:t>
            </a:r>
            <a:r>
              <a:rPr lang="cs-CZ" sz="2900" b="1" u="sng" dirty="0" smtClean="0"/>
              <a:t>jsou</a:t>
            </a:r>
            <a:r>
              <a:rPr lang="cs-CZ" sz="2900" dirty="0" smtClean="0"/>
              <a:t> zadavateli </a:t>
            </a:r>
            <a:r>
              <a:rPr lang="cs-CZ" sz="2900" dirty="0"/>
              <a:t>veřejných zakázek dle zákona 137/2006 Sb., o veřejných </a:t>
            </a:r>
            <a:r>
              <a:rPr lang="cs-CZ" sz="2900" dirty="0" smtClean="0"/>
              <a:t>zakázkách: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cs-CZ" dirty="0"/>
              <a:t>školy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cs-CZ" dirty="0" smtClean="0"/>
              <a:t>příspěvkové </a:t>
            </a:r>
            <a:r>
              <a:rPr lang="cs-CZ" dirty="0" err="1"/>
              <a:t>org</a:t>
            </a:r>
            <a:r>
              <a:rPr lang="cs-CZ" dirty="0"/>
              <a:t>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cs-CZ" dirty="0"/>
              <a:t>rozpočtové </a:t>
            </a:r>
            <a:r>
              <a:rPr lang="cs-CZ" dirty="0" err="1"/>
              <a:t>org</a:t>
            </a:r>
            <a:r>
              <a:rPr lang="cs-CZ" dirty="0"/>
              <a:t>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r>
              <a:rPr lang="cs-CZ" dirty="0"/>
              <a:t>města, obce</a:t>
            </a:r>
          </a:p>
          <a:p>
            <a:r>
              <a:rPr lang="cs-CZ" sz="2900" dirty="0"/>
              <a:t>Příjemci, kteří </a:t>
            </a:r>
            <a:r>
              <a:rPr lang="cs-CZ" sz="2900" b="1" u="sng" dirty="0" smtClean="0"/>
              <a:t>nejsou</a:t>
            </a:r>
            <a:r>
              <a:rPr lang="cs-CZ" sz="2900" dirty="0" smtClean="0"/>
              <a:t> </a:t>
            </a:r>
            <a:r>
              <a:rPr lang="cs-CZ" sz="2900" dirty="0"/>
              <a:t>zadavateli veřejných zakázek dle zákona 137/2006 Sb., o veřejných </a:t>
            </a:r>
            <a:r>
              <a:rPr lang="cs-CZ" sz="2900" dirty="0" smtClean="0"/>
              <a:t>zakázkách:</a:t>
            </a:r>
            <a:endParaRPr lang="cs-CZ" sz="2900" dirty="0"/>
          </a:p>
          <a:p>
            <a:pPr lvl="2">
              <a:buFont typeface="Wingdings" pitchFamily="2" charset="2"/>
              <a:buChar char="v"/>
            </a:pPr>
            <a:r>
              <a:rPr lang="cs-CZ" dirty="0" smtClean="0"/>
              <a:t>NNO</a:t>
            </a:r>
            <a:endParaRPr lang="cs-CZ" dirty="0"/>
          </a:p>
          <a:p>
            <a:pPr lvl="2"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/>
              <a:t>právnické </a:t>
            </a:r>
            <a:r>
              <a:rPr lang="cs-CZ" dirty="0"/>
              <a:t>osoby</a:t>
            </a:r>
          </a:p>
          <a:p>
            <a:pPr lvl="2">
              <a:buFont typeface="Wingdings" pitchFamily="2" charset="2"/>
              <a:buChar char="v"/>
            </a:pPr>
            <a:r>
              <a:rPr lang="cs-CZ" dirty="0" smtClean="0"/>
              <a:t>sdružení</a:t>
            </a:r>
            <a:endParaRPr lang="cs-CZ" dirty="0"/>
          </a:p>
          <a:p>
            <a:pPr lvl="2">
              <a:buFont typeface="Wingdings" pitchFamily="2" charset="2"/>
              <a:buChar char="v"/>
            </a:pPr>
            <a:r>
              <a:rPr lang="cs-CZ" dirty="0" smtClean="0"/>
              <a:t>ostatní</a:t>
            </a: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900" dirty="0"/>
              <a:t>	</a:t>
            </a:r>
            <a:r>
              <a:rPr lang="cs-CZ" sz="2900" dirty="0" smtClean="0"/>
              <a:t>Jsou </a:t>
            </a:r>
            <a:r>
              <a:rPr lang="cs-CZ" sz="2900" dirty="0"/>
              <a:t>povinni se řídit Závaznými postupy pro zadávání zakázek z </a:t>
            </a:r>
            <a:r>
              <a:rPr lang="cs-CZ" sz="2900" dirty="0" smtClean="0"/>
              <a:t>	prostředků </a:t>
            </a:r>
            <a:r>
              <a:rPr lang="cs-CZ" sz="2900" dirty="0"/>
              <a:t>finanční podpory OP VK.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cs-CZ" sz="2900" dirty="0" smtClean="0"/>
              <a:t>  Zadavatel </a:t>
            </a:r>
            <a:r>
              <a:rPr lang="cs-CZ" sz="2900" dirty="0"/>
              <a:t>musí sledovat aktuální znění závazných postupů v čase </a:t>
            </a:r>
            <a:r>
              <a:rPr lang="cs-CZ" sz="2900" dirty="0" smtClean="0"/>
              <a:t>  	realizace </a:t>
            </a:r>
            <a:r>
              <a:rPr lang="cs-CZ" sz="2900" dirty="0"/>
              <a:t>ZŘ </a:t>
            </a:r>
            <a:r>
              <a:rPr lang="cs-CZ" sz="2900" dirty="0" smtClean="0"/>
              <a:t>!</a:t>
            </a:r>
            <a:endParaRPr lang="cs-CZ" sz="29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81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Kvalifikace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sz="2200" dirty="0"/>
              <a:t>Základní a profesní kvalifikační předpoklady se v zásadě nemění</a:t>
            </a:r>
          </a:p>
          <a:p>
            <a:pPr algn="just">
              <a:defRPr/>
            </a:pPr>
            <a:r>
              <a:rPr lang="cs-CZ" sz="2200" b="1" dirty="0" smtClean="0"/>
              <a:t>Ekonomické </a:t>
            </a:r>
            <a:r>
              <a:rPr lang="cs-CZ" sz="2200" b="1" dirty="0"/>
              <a:t>a finanční kvalifikační předpoklady jsou zrušeny (dodavatelé budou pouze čestným prohlášením stvrzovat svou ekonomickou a finanční způsobilost</a:t>
            </a:r>
            <a:r>
              <a:rPr lang="cs-CZ" sz="2200" b="1" dirty="0" smtClean="0"/>
              <a:t>)</a:t>
            </a:r>
          </a:p>
          <a:p>
            <a:pPr marL="0" indent="0" algn="just">
              <a:buNone/>
              <a:defRPr/>
            </a:pPr>
            <a:endParaRPr lang="cs-CZ" sz="2200" b="1" dirty="0"/>
          </a:p>
          <a:p>
            <a:pPr algn="just">
              <a:lnSpc>
                <a:spcPct val="90000"/>
              </a:lnSpc>
            </a:pPr>
            <a:r>
              <a:rPr lang="cs-CZ" sz="2200" dirty="0" smtClean="0"/>
              <a:t>Při </a:t>
            </a:r>
            <a:r>
              <a:rPr lang="cs-CZ" sz="2200" dirty="0"/>
              <a:t>posouzení kvalifikace se nově vyhotovuje protokol se zákonným </a:t>
            </a:r>
            <a:r>
              <a:rPr lang="cs-CZ" sz="2200" dirty="0" smtClean="0"/>
              <a:t>obsahem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200" dirty="0"/>
          </a:p>
          <a:p>
            <a:r>
              <a:rPr lang="cs-CZ" sz="2200" b="1" dirty="0" smtClean="0"/>
              <a:t>Zákaz stanovit takové kvalifikační předpoklady, které by vedly k podstatnému omezení hospodářské soutěže</a:t>
            </a:r>
            <a:endParaRPr lang="cs-CZ" sz="22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49" y="6277106"/>
            <a:ext cx="1231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Základní kvalifikační předpoklady §53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Doklady ne starší 90 dnů (ČP v podlimitních, nepožaduje-li zadavatel doklady) </a:t>
            </a:r>
          </a:p>
          <a:p>
            <a:pPr algn="just">
              <a:buFontTx/>
              <a:buChar char="-"/>
            </a:pPr>
            <a:r>
              <a:rPr lang="cs-CZ" dirty="0" smtClean="0"/>
              <a:t>Trestní bezúhonnost: výpis z RT, </a:t>
            </a:r>
            <a:r>
              <a:rPr lang="cs-CZ" b="1" dirty="0" smtClean="0"/>
              <a:t>a to i PO</a:t>
            </a:r>
          </a:p>
          <a:p>
            <a:pPr algn="just">
              <a:buFontTx/>
              <a:buChar char="-"/>
            </a:pPr>
            <a:r>
              <a:rPr lang="cs-CZ" dirty="0" smtClean="0"/>
              <a:t>Nekalá soutěž (3 roky a zpět): ČP</a:t>
            </a:r>
          </a:p>
          <a:p>
            <a:pPr algn="just">
              <a:buFontTx/>
              <a:buChar char="-"/>
            </a:pPr>
            <a:r>
              <a:rPr lang="cs-CZ" dirty="0" smtClean="0"/>
              <a:t>Insolvence (3 roky a zpět), likvidace: ČP</a:t>
            </a:r>
          </a:p>
          <a:p>
            <a:pPr algn="just">
              <a:buFontTx/>
              <a:buChar char="-"/>
            </a:pPr>
            <a:r>
              <a:rPr lang="cs-CZ" dirty="0" smtClean="0"/>
              <a:t>Daňové nedoplatky: potvrzení FÚ / ČP</a:t>
            </a:r>
          </a:p>
          <a:p>
            <a:pPr algn="just">
              <a:buFontTx/>
              <a:buChar char="-"/>
            </a:pPr>
            <a:r>
              <a:rPr lang="cs-CZ" dirty="0" smtClean="0"/>
              <a:t>Nedoplatky na zdravotním pojištění: ČP</a:t>
            </a:r>
          </a:p>
          <a:p>
            <a:pPr algn="just">
              <a:buFontTx/>
              <a:buChar char="-"/>
            </a:pPr>
            <a:r>
              <a:rPr lang="cs-CZ" dirty="0" smtClean="0"/>
              <a:t>Nedoplatky na soc. zabezpečení: potvrzení ČSSZ</a:t>
            </a:r>
          </a:p>
          <a:p>
            <a:pPr algn="just">
              <a:buFontTx/>
              <a:buChar char="-"/>
            </a:pPr>
            <a:r>
              <a:rPr lang="cs-CZ" dirty="0" smtClean="0"/>
              <a:t>Disciplinární bezúhonnost: ČP</a:t>
            </a:r>
          </a:p>
          <a:p>
            <a:pPr algn="just">
              <a:buFontTx/>
              <a:buChar char="-"/>
            </a:pPr>
            <a:r>
              <a:rPr lang="cs-CZ" dirty="0" smtClean="0"/>
              <a:t>Nemá zákaz plnění VZ: ČP + též kvalifikovaní subdodavatelé</a:t>
            </a:r>
          </a:p>
          <a:p>
            <a:pPr algn="just">
              <a:buFontTx/>
              <a:buChar char="-"/>
            </a:pPr>
            <a:r>
              <a:rPr lang="cs-CZ" b="1" dirty="0" smtClean="0"/>
              <a:t>Neuložená pokuta za nelegální práci: ČP</a:t>
            </a:r>
          </a:p>
          <a:p>
            <a:pPr algn="just">
              <a:buFontTx/>
              <a:buChar char="-"/>
            </a:pPr>
            <a:r>
              <a:rPr lang="cs-CZ" b="1" dirty="0" smtClean="0"/>
              <a:t>§ 53 odst. 1 písm. l), m) – odstraněno!! Nyní součást nabídky!!</a:t>
            </a:r>
            <a:endParaRPr lang="cs-CZ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61" y="6237312"/>
            <a:ext cx="1324639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Profesní kvalifikační předpoklady §54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Výpis z obchodního rejstříku (ne starší 90 dnů) + též kvalifikovaní subdodavatelé</a:t>
            </a:r>
          </a:p>
          <a:p>
            <a:pPr algn="just"/>
            <a:r>
              <a:rPr lang="cs-CZ" dirty="0" smtClean="0"/>
              <a:t>Oprávnění k podnikání – výpis ze živnostenského rejstříku</a:t>
            </a:r>
          </a:p>
          <a:p>
            <a:pPr algn="just"/>
            <a:r>
              <a:rPr lang="cs-CZ" dirty="0" smtClean="0"/>
              <a:t>Doklad profesní komory či organizace</a:t>
            </a:r>
          </a:p>
          <a:p>
            <a:pPr algn="just"/>
            <a:r>
              <a:rPr lang="cs-CZ" dirty="0" smtClean="0"/>
              <a:t>Doklad o odborné způsobilosti</a:t>
            </a:r>
          </a:p>
          <a:p>
            <a:pPr algn="just"/>
            <a:r>
              <a:rPr lang="cs-CZ" dirty="0" smtClean="0"/>
              <a:t>Doklad prokazující schopnost dodavatele zabezpečit ochranu utajovaných informací (VZ v oblasti obrany a bezpečnosti)</a:t>
            </a:r>
          </a:p>
          <a:p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6272213"/>
            <a:ext cx="1243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Technické kvalifikační předpoklady §56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Stanoveny odlišné pro dodávky, služby a stavební práce, jde zejména o:</a:t>
            </a:r>
          </a:p>
          <a:p>
            <a:pPr>
              <a:buFontTx/>
              <a:buChar char="-"/>
            </a:pPr>
            <a:r>
              <a:rPr lang="cs-CZ" sz="2600" dirty="0" smtClean="0"/>
              <a:t>Seznam významných zakázek s osvědčeními: není-li možné získat osvědčení, nutno předložit smlouvu + doklad o uskutečněném plnění dodavatele</a:t>
            </a:r>
            <a:endParaRPr lang="cs-CZ" sz="2600" b="1" dirty="0" smtClean="0"/>
          </a:p>
          <a:p>
            <a:pPr>
              <a:buFontTx/>
              <a:buChar char="-"/>
            </a:pPr>
            <a:r>
              <a:rPr lang="cs-CZ" sz="2600" b="1" dirty="0" smtClean="0"/>
              <a:t>U stavebních prací jednotlivé reference max. 50% </a:t>
            </a:r>
            <a:r>
              <a:rPr lang="cs-CZ" sz="2600" b="1" dirty="0" err="1" smtClean="0"/>
              <a:t>předp</a:t>
            </a:r>
            <a:r>
              <a:rPr lang="cs-CZ" sz="2600" b="1" dirty="0" smtClean="0"/>
              <a:t>. </a:t>
            </a:r>
            <a:r>
              <a:rPr lang="cs-CZ" sz="2600" b="1" dirty="0"/>
              <a:t>h</a:t>
            </a:r>
            <a:r>
              <a:rPr lang="cs-CZ" sz="2600" b="1" dirty="0" smtClean="0"/>
              <a:t>odnoty VZ</a:t>
            </a:r>
          </a:p>
          <a:p>
            <a:pPr>
              <a:buFontTx/>
              <a:buChar char="-"/>
            </a:pPr>
            <a:r>
              <a:rPr lang="cs-CZ" sz="2600" b="1" dirty="0" smtClean="0"/>
              <a:t>zrušeny </a:t>
            </a:r>
            <a:r>
              <a:rPr lang="cs-CZ" sz="2600" b="1" dirty="0"/>
              <a:t>certifikáty </a:t>
            </a:r>
            <a:r>
              <a:rPr lang="cs-CZ" sz="2600" b="1" dirty="0" smtClean="0"/>
              <a:t>ISO</a:t>
            </a:r>
          </a:p>
          <a:p>
            <a:pPr>
              <a:buFontTx/>
              <a:buChar char="-"/>
            </a:pPr>
            <a:r>
              <a:rPr lang="cs-CZ" sz="2600" dirty="0" smtClean="0"/>
              <a:t>Vzorky – možnost alternativně uhradit (místo vrácení)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69025"/>
            <a:ext cx="14747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7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Proces výběru nejvhodnější nabídky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sz="2800" u="sng" dirty="0" smtClean="0"/>
              <a:t>Otevírání obálek § 71 </a:t>
            </a:r>
            <a:endParaRPr lang="cs-CZ" sz="2000" dirty="0" smtClean="0"/>
          </a:p>
          <a:p>
            <a:pPr algn="just"/>
            <a:r>
              <a:rPr lang="cs-CZ" sz="2000" dirty="0" smtClean="0"/>
              <a:t>Musí </a:t>
            </a:r>
            <a:r>
              <a:rPr lang="cs-CZ" sz="2000" dirty="0"/>
              <a:t>být </a:t>
            </a:r>
            <a:r>
              <a:rPr lang="cs-CZ" sz="2000" b="1" dirty="0"/>
              <a:t>ihned</a:t>
            </a:r>
            <a:r>
              <a:rPr lang="cs-CZ" sz="2000" dirty="0"/>
              <a:t> po ukončení lhůty pro </a:t>
            </a:r>
            <a:r>
              <a:rPr lang="cs-CZ" sz="2000" dirty="0" smtClean="0"/>
              <a:t>podání, </a:t>
            </a:r>
          </a:p>
          <a:p>
            <a:pPr algn="just"/>
            <a:r>
              <a:rPr lang="cs-CZ" sz="2000" dirty="0" smtClean="0"/>
              <a:t>min. 3 členná </a:t>
            </a:r>
            <a:r>
              <a:rPr lang="cs-CZ" sz="2000" dirty="0"/>
              <a:t>komise </a:t>
            </a:r>
            <a:r>
              <a:rPr lang="cs-CZ" sz="2000" dirty="0" smtClean="0"/>
              <a:t>zůstává, </a:t>
            </a:r>
          </a:p>
          <a:p>
            <a:pPr algn="just"/>
            <a:r>
              <a:rPr lang="cs-CZ" sz="2000" dirty="0" smtClean="0"/>
              <a:t>komise </a:t>
            </a:r>
            <a:r>
              <a:rPr lang="cs-CZ" sz="2000" b="1" dirty="0"/>
              <a:t>již nekontroluje obsahovou úplnost </a:t>
            </a:r>
            <a:r>
              <a:rPr lang="cs-CZ" sz="2000" dirty="0" smtClean="0"/>
              <a:t>nabídky, </a:t>
            </a:r>
          </a:p>
          <a:p>
            <a:pPr algn="just"/>
            <a:r>
              <a:rPr lang="cs-CZ" sz="2000" dirty="0" smtClean="0"/>
              <a:t>zveřejňuje </a:t>
            </a:r>
            <a:r>
              <a:rPr lang="cs-CZ" sz="2000" dirty="0"/>
              <a:t>se cena a </a:t>
            </a:r>
            <a:r>
              <a:rPr lang="cs-CZ" sz="2000" b="1" dirty="0"/>
              <a:t>všechna číselná hodnotící </a:t>
            </a:r>
            <a:r>
              <a:rPr lang="cs-CZ" sz="2000" b="1" dirty="0" smtClean="0"/>
              <a:t>kritéria</a:t>
            </a:r>
          </a:p>
          <a:p>
            <a:pPr marL="0" indent="0" algn="just">
              <a:buNone/>
            </a:pPr>
            <a:endParaRPr lang="cs-CZ" sz="2000" b="1" dirty="0" smtClean="0"/>
          </a:p>
          <a:p>
            <a:pPr marL="0" indent="0" algn="just">
              <a:buNone/>
            </a:pPr>
            <a:r>
              <a:rPr lang="cs-CZ" sz="2800" u="sng" dirty="0"/>
              <a:t>Posouzení kvalifikace § </a:t>
            </a:r>
            <a:r>
              <a:rPr lang="cs-CZ" sz="2800" u="sng" dirty="0" smtClean="0"/>
              <a:t>59 – Povinné náležitosti uvedené v protokolu</a:t>
            </a:r>
            <a:endParaRPr lang="cs-CZ" sz="2800" u="sng" dirty="0"/>
          </a:p>
          <a:p>
            <a:pPr marL="0" indent="0">
              <a:buNone/>
            </a:pPr>
            <a:r>
              <a:rPr lang="cs-CZ" sz="2200" dirty="0" smtClean="0"/>
              <a:t>Povinné náležitosti při prokazování technických kvalifikačních předpokladů</a:t>
            </a:r>
          </a:p>
          <a:p>
            <a:pPr marL="609600" indent="-609600"/>
            <a:r>
              <a:rPr lang="cs-CZ" sz="2200" dirty="0" smtClean="0"/>
              <a:t>Název </a:t>
            </a:r>
            <a:r>
              <a:rPr lang="cs-CZ" sz="2200" dirty="0"/>
              <a:t>dokladu</a:t>
            </a:r>
          </a:p>
          <a:p>
            <a:pPr marL="609600" indent="-609600"/>
            <a:r>
              <a:rPr lang="cs-CZ" sz="2200" dirty="0"/>
              <a:t>Označení osoby, která doklad vyhotovila</a:t>
            </a:r>
          </a:p>
          <a:p>
            <a:pPr marL="609600" indent="-609600"/>
            <a:r>
              <a:rPr lang="cs-CZ" sz="2200" dirty="0"/>
              <a:t>Datum vyhotovení</a:t>
            </a:r>
          </a:p>
          <a:p>
            <a:pPr marL="609600" indent="-609600"/>
            <a:r>
              <a:rPr lang="cs-CZ" sz="2200" dirty="0"/>
              <a:t>U referencí označení konkrétních zakázek</a:t>
            </a:r>
          </a:p>
          <a:p>
            <a:pPr marL="609600" indent="-609600"/>
            <a:r>
              <a:rPr lang="cs-CZ" sz="2200" dirty="0"/>
              <a:t>U subdodavatelů prokazujících kvalifikaci </a:t>
            </a:r>
          </a:p>
          <a:p>
            <a:pPr marL="990600" lvl="1" indent="-533400"/>
            <a:r>
              <a:rPr lang="cs-CZ" sz="2200" dirty="0"/>
              <a:t>identifikační údaje subdodavatele</a:t>
            </a:r>
          </a:p>
          <a:p>
            <a:pPr marL="990600" lvl="1" indent="-533400"/>
            <a:r>
              <a:rPr lang="cs-CZ" sz="2200" dirty="0"/>
              <a:t>název a datum uzavření smlouvy</a:t>
            </a:r>
          </a:p>
          <a:p>
            <a:pPr marL="609600" indent="-609600"/>
            <a:r>
              <a:rPr lang="cs-CZ" sz="2200" dirty="0"/>
              <a:t>Při objasnění kvalifikace označení dokladů, které byly vyžádány a doloženy dodatečně</a:t>
            </a:r>
          </a:p>
          <a:p>
            <a:endParaRPr lang="cs-CZ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3" y="6178173"/>
            <a:ext cx="1450851" cy="67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Proces výběru nejvhodnější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sz="4000" u="sng" dirty="0"/>
              <a:t>Posouzení a hodnocení </a:t>
            </a:r>
            <a:r>
              <a:rPr lang="cs-CZ" sz="4000" u="sng" dirty="0" smtClean="0"/>
              <a:t>nabídek § 76 - §79 </a:t>
            </a:r>
            <a:endParaRPr lang="cs-CZ" sz="4000" dirty="0"/>
          </a:p>
          <a:p>
            <a:pPr algn="just"/>
            <a:r>
              <a:rPr lang="cs-CZ" dirty="0"/>
              <a:t>min. 5členná komise, </a:t>
            </a:r>
            <a:endParaRPr lang="cs-CZ" dirty="0" smtClean="0"/>
          </a:p>
          <a:p>
            <a:pPr algn="just"/>
            <a:r>
              <a:rPr lang="cs-CZ" dirty="0" smtClean="0"/>
              <a:t>u </a:t>
            </a:r>
            <a:r>
              <a:rPr lang="cs-CZ" dirty="0"/>
              <a:t>nadlimitních VZ musí být členem osoba se zvláštní způsobilostí, </a:t>
            </a:r>
            <a:endParaRPr lang="cs-CZ" dirty="0" smtClean="0"/>
          </a:p>
          <a:p>
            <a:pPr algn="just"/>
            <a:r>
              <a:rPr lang="cs-CZ" dirty="0" smtClean="0"/>
              <a:t>u </a:t>
            </a:r>
            <a:r>
              <a:rPr lang="cs-CZ" dirty="0"/>
              <a:t>stavebních VZ musí být členem i autorizovaná osoba</a:t>
            </a:r>
            <a:r>
              <a:rPr lang="cs-CZ" dirty="0" smtClean="0"/>
              <a:t>,</a:t>
            </a:r>
          </a:p>
          <a:p>
            <a:pPr algn="just"/>
            <a:r>
              <a:rPr lang="cs-CZ" dirty="0" smtClean="0"/>
              <a:t> </a:t>
            </a:r>
            <a:r>
              <a:rPr lang="cs-CZ" dirty="0"/>
              <a:t>v rámci posouzení je nově přípustné doplnění nabídky (právo nikoliv povinnost), </a:t>
            </a:r>
            <a:endParaRPr lang="cs-CZ" dirty="0" smtClean="0"/>
          </a:p>
          <a:p>
            <a:pPr algn="just"/>
            <a:r>
              <a:rPr lang="cs-CZ" dirty="0" smtClean="0"/>
              <a:t>hodnotícím </a:t>
            </a:r>
            <a:r>
              <a:rPr lang="cs-CZ" dirty="0"/>
              <a:t>kritériem </a:t>
            </a:r>
            <a:r>
              <a:rPr lang="cs-CZ" b="1" dirty="0"/>
              <a:t>nesmí být zajišťovací prvky </a:t>
            </a:r>
            <a:r>
              <a:rPr lang="cs-CZ" dirty="0"/>
              <a:t>(smluvní pokuty, bankovní záruky), </a:t>
            </a:r>
            <a:endParaRPr lang="cs-CZ" dirty="0" smtClean="0"/>
          </a:p>
          <a:p>
            <a:pPr algn="just"/>
            <a:r>
              <a:rPr lang="cs-CZ" dirty="0" smtClean="0"/>
              <a:t>hodnotícím </a:t>
            </a:r>
            <a:r>
              <a:rPr lang="cs-CZ" dirty="0"/>
              <a:t>kritériem již nesmí být platební </a:t>
            </a:r>
            <a:r>
              <a:rPr lang="cs-CZ" dirty="0" smtClean="0"/>
              <a:t>podmínky</a:t>
            </a:r>
          </a:p>
          <a:p>
            <a:pPr algn="just"/>
            <a:r>
              <a:rPr lang="cs-CZ" dirty="0" smtClean="0"/>
              <a:t>lze </a:t>
            </a:r>
            <a:r>
              <a:rPr lang="cs-CZ" dirty="0"/>
              <a:t>prominout nesplnění lhůty </a:t>
            </a:r>
            <a:r>
              <a:rPr lang="cs-CZ" dirty="0" smtClean="0"/>
              <a:t>uchazečům</a:t>
            </a:r>
          </a:p>
          <a:p>
            <a:pPr marL="0" indent="0" algn="just">
              <a:buNone/>
            </a:pPr>
            <a:r>
              <a:rPr lang="cs-CZ" sz="4000" u="sng" dirty="0"/>
              <a:t>Obsah nabídky § 68 </a:t>
            </a:r>
            <a:endParaRPr lang="cs-CZ" dirty="0"/>
          </a:p>
          <a:p>
            <a:pPr algn="just"/>
            <a:r>
              <a:rPr lang="cs-CZ" dirty="0"/>
              <a:t>a) Povinnou součástí nabídky se stává seznam akcionářů (nad 10%), </a:t>
            </a:r>
          </a:p>
          <a:p>
            <a:pPr algn="just"/>
            <a:r>
              <a:rPr lang="cs-CZ" dirty="0"/>
              <a:t>b) Seznam členů statutárního orgánu, kteří pracovali u zadavatele (poslední 3 roky), </a:t>
            </a:r>
          </a:p>
          <a:p>
            <a:pPr algn="just"/>
            <a:r>
              <a:rPr lang="cs-CZ" dirty="0"/>
              <a:t>c) Prohlášení dodavatele o neuzavření zakázané dohody </a:t>
            </a:r>
          </a:p>
          <a:p>
            <a:pPr algn="just"/>
            <a:r>
              <a:rPr lang="cs-CZ" dirty="0"/>
              <a:t>(dříve a)+ b) součást ZKP)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6229350"/>
            <a:ext cx="13287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843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Ukončení zadávacího řízení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Oznámení o výběru nejvhodnější nabídky dle § 81 – zadavatel oznámí písemně, v ZPŘ lze pouze na profilu zadavatele, pokud si tak zadavatel v zadávacích podmínkách vyhradil, smlouvu nelze uzavřít ve lhůtě pro podání námitek</a:t>
            </a:r>
          </a:p>
          <a:p>
            <a:r>
              <a:rPr lang="cs-CZ" sz="2800" dirty="0" smtClean="0"/>
              <a:t>Uzavření smlouvy dle § 82 – podstatné změny smlouvy jsou nepřípustné, uzavření do 15 dnů po uplynutí lhůty pro podání námitek, až 3. v pořadí</a:t>
            </a:r>
          </a:p>
          <a:p>
            <a:r>
              <a:rPr lang="cs-CZ" sz="2800" dirty="0" smtClean="0"/>
              <a:t>Oznámení o výsledku zadávacího řízení </a:t>
            </a:r>
            <a:r>
              <a:rPr lang="cs-CZ" sz="2800" b="1" dirty="0" smtClean="0"/>
              <a:t>do 15 dnů </a:t>
            </a:r>
            <a:r>
              <a:rPr lang="cs-CZ" sz="2800" dirty="0" smtClean="0"/>
              <a:t>od uzavření smlouvy</a:t>
            </a:r>
            <a:endParaRPr lang="cs-CZ" sz="2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6265863"/>
            <a:ext cx="12620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Zrušení zadávacího řízení § 84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nebyly podány žádné nabídky či žádosti o účast</a:t>
            </a:r>
          </a:p>
          <a:p>
            <a:r>
              <a:rPr lang="cs-CZ" b="1" dirty="0" smtClean="0"/>
              <a:t>Obdržel pouze jednu nabídku </a:t>
            </a:r>
            <a:r>
              <a:rPr lang="cs-CZ" dirty="0" smtClean="0"/>
              <a:t>nebo </a:t>
            </a:r>
            <a:r>
              <a:rPr lang="cs-CZ" b="1" dirty="0" smtClean="0"/>
              <a:t>zbyla k hodnocení pouze jedna nabídka</a:t>
            </a:r>
          </a:p>
          <a:p>
            <a:r>
              <a:rPr lang="cs-CZ" dirty="0" smtClean="0"/>
              <a:t>Nebyla uzavřena smlouva ani s posledním uchazečem v pořadí</a:t>
            </a:r>
          </a:p>
          <a:p>
            <a:r>
              <a:rPr lang="cs-CZ" dirty="0" smtClean="0"/>
              <a:t>Oznámení o zrušení se odešle do Věštníku do 3 dnů ode dne přijetí rozhodnutí</a:t>
            </a:r>
            <a:endParaRPr lang="cs-CZ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58" y="6192837"/>
            <a:ext cx="14208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Námitky § 110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Lze je podat proti všem úkonům zadavatele do 15 dnů v případě ZPŘ do 10 dnů od chvíle, kdy se stěžovatel o domnělém porušení zákona dozvěděl</a:t>
            </a:r>
          </a:p>
          <a:p>
            <a:r>
              <a:rPr lang="cs-CZ" dirty="0"/>
              <a:t>Stěžovatel, který nepodal námitku, není oprávněn podat podnět k UHOS</a:t>
            </a:r>
          </a:p>
          <a:p>
            <a:r>
              <a:rPr lang="cs-CZ" dirty="0"/>
              <a:t>Námitky zadavatel přezkoumá a do 10 dnů odešle rozhodnutí – zda vyhověl a plynoucí náprava či nevyhověl </a:t>
            </a:r>
          </a:p>
          <a:p>
            <a:r>
              <a:rPr lang="cs-CZ" dirty="0"/>
              <a:t>Stěžovatel – právo dát podnět k Úřadu pro ochranu hospodářské soutěže</a:t>
            </a:r>
          </a:p>
          <a:p>
            <a:r>
              <a:rPr lang="cs-CZ" dirty="0"/>
              <a:t>UHOS – přezkoumá podnět, může vydat předběžná opatření, ukládá opravná opatření, </a:t>
            </a:r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21634"/>
            <a:ext cx="1331640" cy="6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390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cs-CZ" dirty="0" smtClean="0"/>
              <a:t>VEŘEJNÉ ZAKÁZKY MALÉHO ROZSAHU – ZADÁVÁNÍ DLE POKYNŮ ÚSTECKÉHO KRAJE</a:t>
            </a:r>
            <a:endParaRPr lang="cs-CZ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51" y="6297613"/>
            <a:ext cx="11890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4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Identifikace a specifikace </a:t>
            </a:r>
            <a:br>
              <a:rPr lang="cs-CZ" b="1" u="sng" dirty="0"/>
            </a:br>
            <a:r>
              <a:rPr lang="cs-CZ" b="1" u="sng" dirty="0"/>
              <a:t>předmětu zakázky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Zakázka na dodávky</a:t>
            </a:r>
          </a:p>
          <a:p>
            <a:pPr lvl="1"/>
            <a:r>
              <a:rPr lang="cs-CZ" sz="2000" dirty="0"/>
              <a:t>Pořízení věcí „zboží</a:t>
            </a:r>
            <a:r>
              <a:rPr lang="ja-JP" altLang="cs-CZ" sz="2000" dirty="0"/>
              <a:t>“</a:t>
            </a:r>
            <a:r>
              <a:rPr lang="cs-CZ" altLang="ja-JP" sz="2000" dirty="0"/>
              <a:t> formou </a:t>
            </a:r>
            <a:r>
              <a:rPr lang="cs-CZ" altLang="ja-JP" sz="2000" dirty="0" smtClean="0"/>
              <a:t>koupě, koupě zboží na splátku nebo nájmu zboží</a:t>
            </a:r>
            <a:endParaRPr lang="cs-CZ" altLang="ja-JP" sz="2000" dirty="0"/>
          </a:p>
          <a:p>
            <a:r>
              <a:rPr lang="cs-CZ" dirty="0"/>
              <a:t>Zakázka na stavební práce</a:t>
            </a:r>
          </a:p>
          <a:p>
            <a:pPr lvl="1"/>
            <a:r>
              <a:rPr lang="cs-CZ" sz="2000" dirty="0"/>
              <a:t>Provedení stavebních prací </a:t>
            </a:r>
            <a:r>
              <a:rPr lang="cs-CZ" sz="2000" dirty="0" smtClean="0"/>
              <a:t>(vč</a:t>
            </a:r>
            <a:r>
              <a:rPr lang="cs-CZ" sz="2000" dirty="0"/>
              <a:t>. související </a:t>
            </a:r>
            <a:r>
              <a:rPr lang="cs-CZ" sz="2000" dirty="0" smtClean="0"/>
              <a:t>projektové a inženýrské činnosti)</a:t>
            </a:r>
            <a:endParaRPr lang="cs-CZ" sz="2000" dirty="0"/>
          </a:p>
          <a:p>
            <a:pPr lvl="1"/>
            <a:r>
              <a:rPr lang="cs-CZ" sz="2000" dirty="0"/>
              <a:t>Stavební nebo montážní práce </a:t>
            </a:r>
            <a:r>
              <a:rPr lang="cs-CZ" sz="2000" dirty="0" smtClean="0"/>
              <a:t>(vč</a:t>
            </a:r>
            <a:r>
              <a:rPr lang="cs-CZ" sz="2000" dirty="0"/>
              <a:t>. související projektové a inženýrské činnosti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Plnění, jehož předmětem je jsou i dodávky a služby nezbytné k provedení předmětu stavební práce</a:t>
            </a:r>
            <a:endParaRPr lang="cs-CZ" sz="2000" dirty="0"/>
          </a:p>
          <a:p>
            <a:r>
              <a:rPr lang="cs-CZ" dirty="0"/>
              <a:t>Zakázka na služby</a:t>
            </a:r>
          </a:p>
          <a:p>
            <a:pPr lvl="1"/>
            <a:r>
              <a:rPr lang="cs-CZ" sz="2000" dirty="0" smtClean="0"/>
              <a:t>Zakázka, </a:t>
            </a:r>
            <a:r>
              <a:rPr lang="cs-CZ" sz="2000" dirty="0"/>
              <a:t>která není dodávkou nebo stavebními pracemi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20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u VZMR u příspěvkových organizací ÚK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500" dirty="0" smtClean="0"/>
              <a:t>Postup v souladu s ustanovením Rady a směrnice KÚ ÚK – </a:t>
            </a:r>
            <a:r>
              <a:rPr lang="cs-CZ" sz="1500" b="1" dirty="0" smtClean="0"/>
              <a:t>vztahuje se na příspěvkové organizace </a:t>
            </a:r>
            <a:r>
              <a:rPr lang="cs-CZ" sz="1500" dirty="0" smtClean="0"/>
              <a:t>mimo SUS ÚK, nemocnice, zdravotní záchranná služba ÚK)</a:t>
            </a:r>
          </a:p>
          <a:p>
            <a:r>
              <a:rPr lang="cs-CZ" sz="1500" dirty="0" smtClean="0"/>
              <a:t>Předpokládaná hodnota </a:t>
            </a:r>
          </a:p>
          <a:p>
            <a:pPr marL="0" indent="0">
              <a:buNone/>
            </a:pPr>
            <a:r>
              <a:rPr lang="cs-CZ" sz="1500" dirty="0" smtClean="0"/>
              <a:t>           - do 500.000,- Kč bez DPH – postupuje ředitel příspěvkové organizace sám</a:t>
            </a:r>
          </a:p>
          <a:p>
            <a:pPr marL="0" indent="0">
              <a:buNone/>
            </a:pPr>
            <a:r>
              <a:rPr lang="cs-CZ" sz="1500" dirty="0" smtClean="0"/>
              <a:t>           -  500.000,- až 2.000.000,- Kč bez DPH (u stavebních prací) – nutnost souhlasu svodného politika a</a:t>
            </a:r>
          </a:p>
          <a:p>
            <a:pPr marL="0" indent="0">
              <a:buNone/>
            </a:pPr>
            <a:r>
              <a:rPr lang="cs-CZ" sz="1500" dirty="0"/>
              <a:t> </a:t>
            </a:r>
            <a:r>
              <a:rPr lang="cs-CZ" sz="1500" dirty="0" smtClean="0"/>
              <a:t>              radního pro investice (min. oslovení 3 firem)</a:t>
            </a:r>
          </a:p>
          <a:p>
            <a:pPr marL="0" indent="0">
              <a:buNone/>
            </a:pPr>
            <a:r>
              <a:rPr lang="cs-CZ" sz="1500" dirty="0" smtClean="0"/>
              <a:t>           - nad 2.000.000,- Kč (u stavebních prací) - po předchozím souhlasu Rady</a:t>
            </a:r>
          </a:p>
          <a:p>
            <a:pPr marL="0" indent="0">
              <a:buNone/>
            </a:pPr>
            <a:r>
              <a:rPr lang="cs-CZ" sz="1500" dirty="0" smtClean="0"/>
              <a:t>             Rada odsouhlasí – kvalifikace, způsob hodnocení, zadávací podmínky + firmy k oslovení (min. 5</a:t>
            </a:r>
          </a:p>
          <a:p>
            <a:pPr marL="0" indent="0">
              <a:buNone/>
            </a:pPr>
            <a:r>
              <a:rPr lang="cs-CZ" sz="1500" dirty="0" smtClean="0"/>
              <a:t>                                               firem)</a:t>
            </a:r>
          </a:p>
          <a:p>
            <a:r>
              <a:rPr lang="cs-CZ" sz="1500" dirty="0" smtClean="0"/>
              <a:t>Proces analogický jako u ZPŘ – odeslání výzvy uchazečům, evidence příchozích nabídek, ustanovení komise, zápis o otevírání obálek, posouzení a hodnocení nabídek)</a:t>
            </a:r>
          </a:p>
          <a:p>
            <a:r>
              <a:rPr lang="cs-CZ" sz="1500" dirty="0" smtClean="0"/>
              <a:t>Výběr nejvhodnější nabídky, vyloučení uchazeče – rozhoduje</a:t>
            </a:r>
          </a:p>
          <a:p>
            <a:pPr marL="0" indent="0">
              <a:buNone/>
            </a:pPr>
            <a:r>
              <a:rPr lang="cs-CZ" sz="1500" dirty="0" smtClean="0"/>
              <a:t>           - u VZ do 500.000,- Kč bez DPH sám ředitel</a:t>
            </a:r>
          </a:p>
          <a:p>
            <a:pPr marL="0" indent="0">
              <a:buNone/>
            </a:pPr>
            <a:r>
              <a:rPr lang="cs-CZ" sz="1500" dirty="0" smtClean="0"/>
              <a:t>           -  u VZ od </a:t>
            </a:r>
            <a:r>
              <a:rPr lang="pl-PL" sz="1500" dirty="0" smtClean="0"/>
              <a:t>500.000,- až 2.000.000,- Kč bez DPH po projednání se svodným </a:t>
            </a:r>
          </a:p>
          <a:p>
            <a:pPr marL="0" indent="0">
              <a:buNone/>
            </a:pPr>
            <a:r>
              <a:rPr lang="pl-PL" sz="1500" dirty="0" smtClean="0"/>
              <a:t>               odborem, politikem</a:t>
            </a:r>
          </a:p>
          <a:p>
            <a:pPr marL="0" indent="0">
              <a:buNone/>
            </a:pPr>
            <a:r>
              <a:rPr lang="pl-PL" sz="1500" dirty="0" smtClean="0"/>
              <a:t>           -  u VZ nad 2.000.000,- Kč bez DPH po souhlasu Rady ÚK</a:t>
            </a:r>
            <a:endParaRPr lang="cs-CZ" sz="15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34032"/>
            <a:ext cx="1331640" cy="6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9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webové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www.isvzus.cz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www.compet.cz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www.portal-vz.cz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91236"/>
            <a:ext cx="1422973" cy="6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31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Děkujeme Vám za pozornost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2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Stanovení předmětu zakázky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cs-CZ" sz="3600" dirty="0"/>
              <a:t>Předmětem zakázky jsou:</a:t>
            </a:r>
          </a:p>
          <a:p>
            <a:pPr algn="just">
              <a:lnSpc>
                <a:spcPct val="90000"/>
              </a:lnSpc>
            </a:pPr>
            <a:r>
              <a:rPr lang="cs-CZ" dirty="0"/>
              <a:t>všechna obdobná a spolu související plnění, která zadavatel zamýšlí zadat v průběhu jednoho účetního období, nebo</a:t>
            </a:r>
          </a:p>
          <a:p>
            <a:pPr algn="just">
              <a:lnSpc>
                <a:spcPct val="90000"/>
              </a:lnSpc>
            </a:pPr>
            <a:r>
              <a:rPr lang="cs-CZ" dirty="0"/>
              <a:t>v</a:t>
            </a:r>
            <a:r>
              <a:rPr lang="cs-CZ" dirty="0" smtClean="0"/>
              <a:t>šechna </a:t>
            </a:r>
            <a:r>
              <a:rPr lang="cs-CZ" dirty="0"/>
              <a:t>plnění, která spolu místně, věcně a časově souvisí, nebo jejichž předměty plnění tvoří jeden funkční celek</a:t>
            </a:r>
            <a:r>
              <a:rPr lang="cs-CZ" dirty="0" smtClean="0"/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 smtClean="0"/>
              <a:t>Ve vymezení předmětu VZ </a:t>
            </a:r>
            <a:r>
              <a:rPr lang="cs-CZ" u="sng" dirty="0" smtClean="0"/>
              <a:t>není přípustné </a:t>
            </a:r>
            <a:r>
              <a:rPr lang="cs-CZ" dirty="0" smtClean="0"/>
              <a:t>uvádět požadavky na obchodní firmy, názvy, jména, specifická označení atd. (výjimky: pokud využije, potřeba výslovně umožnit pro plnění VZ využití jiných, kvalitativně  a technicky obdobných řešení, nebo pokud by poptávané nebylo plně kompatibilní s již používaným zařízením či systémy – vždy nutno prokázat!)</a:t>
            </a:r>
            <a:endParaRPr lang="cs-CZ" u="sng" dirty="0"/>
          </a:p>
          <a:p>
            <a:pPr algn="just">
              <a:lnSpc>
                <a:spcPct val="90000"/>
              </a:lnSpc>
              <a:buNone/>
            </a:pPr>
            <a:endParaRPr lang="cs-CZ" sz="10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sz="2800" b="1" dirty="0">
                <a:solidFill>
                  <a:srgbClr val="FF0000"/>
                </a:solidFill>
              </a:rPr>
              <a:t>POLOŽKU V ROZPOČTU PROJEKTU ZADAVATELE NELZE POVAŽOVAT ZA VYMEZENÍ PŘEDMĚTU ZAKÁZKY!</a:t>
            </a:r>
          </a:p>
          <a:p>
            <a:pPr algn="ctr">
              <a:lnSpc>
                <a:spcPct val="90000"/>
              </a:lnSpc>
              <a:buNone/>
            </a:pPr>
            <a:r>
              <a:rPr lang="cs-CZ" b="1" dirty="0">
                <a:solidFill>
                  <a:srgbClr val="FF0000"/>
                </a:solidFill>
              </a:rPr>
              <a:t>ZADAVATEL NESMÍ PŘEDMĚT JEDNÉ ZAKÁZKY ROZDĚLIT!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24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Stanovení předpokládané 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/>
              <a:t>hodnoty </a:t>
            </a:r>
            <a:r>
              <a:rPr lang="cs-CZ" b="1" u="sng" dirty="0"/>
              <a:t>zakázky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Zadavatel je povinen určit předpokládanou výši peněžitého závazku vyplývající z plnění zakázky v ceně bez DPH a to i v případě, že sám zadavatel je neplátce DPH.</a:t>
            </a:r>
          </a:p>
          <a:p>
            <a:pPr algn="just">
              <a:lnSpc>
                <a:spcPct val="90000"/>
              </a:lnSpc>
            </a:pPr>
            <a:r>
              <a:rPr lang="cs-CZ" dirty="0"/>
              <a:t>Zadavatel může jako doplňující informaci pro uchazeče uvést maximální cenu (i vč. DPH) přípustnou pro realizaci zakázky s ohledem na rozpočtové možnosti projektu zadavatele.</a:t>
            </a:r>
          </a:p>
          <a:p>
            <a:pPr algn="just">
              <a:lnSpc>
                <a:spcPct val="90000"/>
              </a:lnSpc>
            </a:pPr>
            <a:r>
              <a:rPr lang="cs-CZ" dirty="0"/>
              <a:t>Pro určení ceny zakázky musí zadavatel vycházet z celkové ceny plnění zakázky, nikoliv jen pouze z části, která bude vstupovat do způsobilých výdajů projektu. </a:t>
            </a:r>
          </a:p>
          <a:p>
            <a:pPr algn="just"/>
            <a:r>
              <a:rPr lang="cs-CZ" dirty="0" smtClean="0"/>
              <a:t>V případě uzavírání smlouvy na dobu neurčitou – při stanovení předpokládané hodnoty  povinnost sečíst veškerá obdobná plnění v průběhu následujících 48 měsíců.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0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Zahájení zadávacího řízení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cs-CZ" sz="3600" dirty="0" smtClean="0"/>
              <a:t>Zahájeno – uveřejněním oznámení o zahájení a odesláním výzvy k podání nabídek (pouze těm uchazečům, kteří jsou schopni plnění poskytnout)</a:t>
            </a:r>
          </a:p>
          <a:p>
            <a:pPr algn="just"/>
            <a:r>
              <a:rPr lang="cs-CZ" sz="3600" dirty="0" smtClean="0"/>
              <a:t>Oznámení o zahájení VŘ – musí být uveřejněno na stránkách MŠMT (formulář nutné zaslat nejpozději 3 pracovní dny před požadovaným termínem zveřejnění)</a:t>
            </a:r>
          </a:p>
          <a:p>
            <a:pPr algn="just"/>
            <a:r>
              <a:rPr lang="cs-CZ" sz="3600" dirty="0" smtClean="0"/>
              <a:t>Výzva k podání nabídky obsahuje minimálně: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identifikaci zadavatel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název a specifikace předmětu plnění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věcné a časové vymezení zakázky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předpokládaná hodnota bez DPH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lhůta a místo podání nabídek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údaje o hodnotících kritériích a způsob hodnocení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jazyk nabídky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informace o tom, že se nejedná o řízení dle zákona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údaje čl. 9 nařízení komise (ES) – symbol EU, odkaz na fond, prohlášení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odkaz na kontaktní osobu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ustanovení o možnosti zrušit VZ</a:t>
            </a:r>
          </a:p>
          <a:p>
            <a:pPr marL="0" indent="0" algn="just">
              <a:buNone/>
            </a:pPr>
            <a:r>
              <a:rPr lang="cs-CZ" sz="3600" dirty="0"/>
              <a:t>	</a:t>
            </a:r>
            <a:r>
              <a:rPr lang="cs-CZ" sz="3600" dirty="0" smtClean="0"/>
              <a:t>- podmínky poskytnutí ZD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Hodnocení a hodnotící kritéria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Dle hodnotících kritériích uvedených ve výzvě</a:t>
            </a:r>
          </a:p>
          <a:p>
            <a:pPr marL="514350" indent="-514350">
              <a:buAutoNum type="alphaLcParenR"/>
            </a:pPr>
            <a:r>
              <a:rPr lang="cs-CZ" dirty="0" smtClean="0"/>
              <a:t>Pouze cena (u dodávek poskytovatel dotace doporučuje použít nabídkovou cenu jako jediné hodnotící kritérium)</a:t>
            </a:r>
          </a:p>
          <a:p>
            <a:pPr marL="514350" indent="-514350">
              <a:buAutoNum type="alphaLcParenR"/>
            </a:pPr>
            <a:r>
              <a:rPr lang="cs-CZ" dirty="0" smtClean="0"/>
              <a:t>Vícekriteriální hodnocení = ekonomická výhodnost nabídky – jednotlivá </a:t>
            </a:r>
            <a:r>
              <a:rPr lang="cs-CZ" dirty="0" err="1" smtClean="0"/>
              <a:t>subkritéria</a:t>
            </a:r>
            <a:r>
              <a:rPr lang="cs-CZ" dirty="0" smtClean="0"/>
              <a:t> vymezit jasně, konkrétně a účelně, vždy musí být </a:t>
            </a:r>
            <a:r>
              <a:rPr lang="cs-CZ" dirty="0" smtClean="0"/>
              <a:t>cena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Hodnotícími </a:t>
            </a:r>
            <a:r>
              <a:rPr lang="cs-CZ" dirty="0" err="1" smtClean="0"/>
              <a:t>krotérii</a:t>
            </a:r>
            <a:r>
              <a:rPr lang="cs-CZ" dirty="0" smtClean="0"/>
              <a:t> nemohou být sankce / pokuty</a:t>
            </a:r>
            <a:r>
              <a:rPr lang="cs-CZ" dirty="0" smtClean="0"/>
              <a:t>!!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 využití subjektivních kritérií se využije bodová stupni 0 -100 bodů. NUTNOST ZDŮVODNIT HODNOCENÍ</a:t>
            </a:r>
            <a:r>
              <a:rPr lang="cs-CZ" dirty="0" smtClean="0"/>
              <a:t>!!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Zbytečně kritéria nekomplikujte – zbytečné chyby!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7"/>
            <a:ext cx="1187624" cy="7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2792"/>
            <a:ext cx="4200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47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</TotalTime>
  <Words>3768</Words>
  <Application>Microsoft Office PowerPoint</Application>
  <PresentationFormat>Předvádění na obrazovce (4:3)</PresentationFormat>
  <Paragraphs>462</Paragraphs>
  <Slides>52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Seminář Veřejné zakázky v rámci OP VK</vt:lpstr>
      <vt:lpstr>Základní metodická příručka</vt:lpstr>
      <vt:lpstr>Základní pojmy</vt:lpstr>
      <vt:lpstr>Identifikace metodiky postupu  ZŘ dle typu zadavatele</vt:lpstr>
      <vt:lpstr>Identifikace a specifikace  předmětu zakázky</vt:lpstr>
      <vt:lpstr>Stanovení předmětu zakázky</vt:lpstr>
      <vt:lpstr>Stanovení předpokládané  hodnoty zakázky</vt:lpstr>
      <vt:lpstr>Zahájení zadávacího řízení</vt:lpstr>
      <vt:lpstr>Hodnocení a hodnotící kritéria</vt:lpstr>
      <vt:lpstr>Hodnocení nabídek</vt:lpstr>
      <vt:lpstr>Nejčastější chyby  při hodnocení nabídek</vt:lpstr>
      <vt:lpstr>Smlouva o dílo</vt:lpstr>
      <vt:lpstr>Rozdělení zakázek podle předpokládané hodnoty</vt:lpstr>
      <vt:lpstr>Zakázky malého rozsahu do předpokládané hodnoty nedosahující 200.000,- Kč bez DPH</vt:lpstr>
      <vt:lpstr>Zakázky malého rozsahu s předpokládanou  hodnotou 200.000,- Kč až 1 mil. / 3 mil. Kč bez DPH</vt:lpstr>
      <vt:lpstr>Zakázky s hodnotou nad  1 mil. / 3 mil. Kč bez DPH</vt:lpstr>
      <vt:lpstr>Postup zadavatele  v nestandardních postupech</vt:lpstr>
      <vt:lpstr>Otázky do diskuze</vt:lpstr>
      <vt:lpstr>PROFIL ZADAVATELE</vt:lpstr>
      <vt:lpstr>Zřízení profilu zadavatele</vt:lpstr>
      <vt:lpstr>Seznam certifikovaných el. nástrojů</vt:lpstr>
      <vt:lpstr>Ceník služeb</vt:lpstr>
      <vt:lpstr>Profil zadavatele</vt:lpstr>
      <vt:lpstr>Profil zadavatele</vt:lpstr>
      <vt:lpstr>Profil zadavatele –důležité informace</vt:lpstr>
      <vt:lpstr>Rozhodnutí S416/2012/vz-19504/2012/522/JPe</vt:lpstr>
      <vt:lpstr>Vývoj právní úpravy</vt:lpstr>
      <vt:lpstr>Zadavatel veřejné zakázky</vt:lpstr>
      <vt:lpstr>§6 Zásady postupu zadavatele </vt:lpstr>
      <vt:lpstr>PŘEDPOKLÁDANÁ HODNOTA VEŘEJNÉ ZAKÁZKY</vt:lpstr>
      <vt:lpstr>Finanční limity předpokládaných hodnot VZ</vt:lpstr>
      <vt:lpstr>Snížení prahové hodnoty u ZPŘ</vt:lpstr>
      <vt:lpstr>Významná VZ §16a</vt:lpstr>
      <vt:lpstr>PRŮBĚH ZADÁVACÍHO ŘÍZENÍ</vt:lpstr>
      <vt:lpstr>Nejvýznamnější změny u  jednotlivých druhů zadávacího řízení</vt:lpstr>
      <vt:lpstr>Zjednodušené podlimitní řízení § 38</vt:lpstr>
      <vt:lpstr>JŘBU – zadání dodatečných stavebních prací</vt:lpstr>
      <vt:lpstr>Zahájení zadávacího řízení</vt:lpstr>
      <vt:lpstr>Lhůty - § 39 zákona</vt:lpstr>
      <vt:lpstr>Kvalifikace</vt:lpstr>
      <vt:lpstr>Základní kvalifikační předpoklady §53</vt:lpstr>
      <vt:lpstr>Profesní kvalifikační předpoklady §54</vt:lpstr>
      <vt:lpstr>Technické kvalifikační předpoklady §56</vt:lpstr>
      <vt:lpstr>Proces výběru nejvhodnější nabídky</vt:lpstr>
      <vt:lpstr>Proces výběru nejvhodnější nabídky</vt:lpstr>
      <vt:lpstr>Ukončení zadávacího řízení</vt:lpstr>
      <vt:lpstr>Zrušení zadávacího řízení § 84</vt:lpstr>
      <vt:lpstr>Námitky § 110</vt:lpstr>
      <vt:lpstr>VEŘEJNÉ ZAKÁZKY MALÉHO ROZSAHU – ZADÁVÁNÍ DLE POKYNŮ ÚSTECKÉHO KRAJE</vt:lpstr>
      <vt:lpstr>Postup u VZMR u příspěvkových organizací ÚK</vt:lpstr>
      <vt:lpstr>Důležité webové stránky</vt:lpstr>
      <vt:lpstr>Děkujeme Vám za pozornost</vt:lpstr>
    </vt:vector>
  </TitlesOfParts>
  <Company>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zákonu 137/2006 Sb, o veřejných zakázkách  stav k 1. 4. 2012 - po novele č. 55/2012 Sb.</dc:title>
  <dc:creator>Šilhanová Ivana, Mgr.</dc:creator>
  <cp:lastModifiedBy>Šilhanová Ivana, Mgr.</cp:lastModifiedBy>
  <cp:revision>121</cp:revision>
  <dcterms:created xsi:type="dcterms:W3CDTF">2012-03-02T10:27:15Z</dcterms:created>
  <dcterms:modified xsi:type="dcterms:W3CDTF">2012-12-04T13:14:01Z</dcterms:modified>
</cp:coreProperties>
</file>