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90" r:id="rId2"/>
    <p:sldId id="610" r:id="rId3"/>
    <p:sldId id="611" r:id="rId4"/>
    <p:sldId id="604" r:id="rId5"/>
    <p:sldId id="623" r:id="rId6"/>
    <p:sldId id="624" r:id="rId7"/>
    <p:sldId id="636" r:id="rId8"/>
    <p:sldId id="599" r:id="rId9"/>
    <p:sldId id="645" r:id="rId10"/>
    <p:sldId id="625" r:id="rId11"/>
    <p:sldId id="626" r:id="rId12"/>
    <p:sldId id="596" r:id="rId13"/>
    <p:sldId id="608" r:id="rId14"/>
    <p:sldId id="612" r:id="rId15"/>
    <p:sldId id="614" r:id="rId16"/>
    <p:sldId id="621" r:id="rId17"/>
    <p:sldId id="622" r:id="rId18"/>
    <p:sldId id="630" r:id="rId19"/>
    <p:sldId id="628" r:id="rId20"/>
    <p:sldId id="629" r:id="rId21"/>
    <p:sldId id="616" r:id="rId22"/>
    <p:sldId id="618" r:id="rId23"/>
    <p:sldId id="617" r:id="rId24"/>
    <p:sldId id="627" r:id="rId25"/>
    <p:sldId id="646" r:id="rId26"/>
    <p:sldId id="639" r:id="rId27"/>
    <p:sldId id="641" r:id="rId28"/>
    <p:sldId id="642" r:id="rId29"/>
    <p:sldId id="644" r:id="rId30"/>
    <p:sldId id="60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l Kurfirst" initials="" lastIdx="1" clrIdx="0"/>
  <p:cmAuthor id="1" name="Michal Kurfirst" initials="M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3FF"/>
    <a:srgbClr val="333333"/>
    <a:srgbClr val="1F75A3"/>
    <a:srgbClr val="2D7698"/>
    <a:srgbClr val="22789F"/>
    <a:srgbClr val="0C4368"/>
    <a:srgbClr val="156FAC"/>
    <a:srgbClr val="002060"/>
    <a:srgbClr val="000080"/>
    <a:srgbClr val="000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8625" autoAdjust="0"/>
  </p:normalViewPr>
  <p:slideViewPr>
    <p:cSldViewPr snapToGrid="0" snapToObjects="1">
      <p:cViewPr>
        <p:scale>
          <a:sx n="150" d="100"/>
          <a:sy n="150" d="100"/>
        </p:scale>
        <p:origin x="-4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8F36-70B9-B649-95A3-DB765CFD9709}" type="datetimeFigureOut">
              <a:rPr lang="en-US" smtClean="0"/>
              <a:t>14/01/20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7616A-F6A3-C84B-BFFB-E97CBB4BB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06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69A6-F6C1-B84B-86F5-CAD9CBE449C3}" type="datetimeFigureOut">
              <a:rPr lang="en-US" smtClean="0"/>
              <a:t>14/01/20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115E7-AB41-2F48-9F73-B0553BC9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9428" y="6356350"/>
            <a:ext cx="68693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1273867"/>
            <a:ext cx="9143999" cy="2287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48927" y="65637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>
            <a:off x="642128" y="3561576"/>
            <a:ext cx="7772400" cy="429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1800" baseline="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LabeArenaUK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2" y="1718732"/>
            <a:ext cx="8288425" cy="2158383"/>
          </a:xfrm>
          <a:prstGeom prst="rect">
            <a:avLst/>
          </a:prstGeom>
        </p:spPr>
      </p:pic>
      <p:pic>
        <p:nvPicPr>
          <p:cNvPr id="11" name="Picture 10" descr="rs_horizontal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47" y="4424783"/>
            <a:ext cx="3511768" cy="17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4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5E08-C238-8F4B-8AF0-DDAC279B49B5}" type="datetimeFigureOut">
              <a:rPr lang="en-US" smtClean="0"/>
              <a:pPr/>
              <a:t>14/01/20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FC5-B5C1-CA49-800E-AEC14755C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7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5E08-C238-8F4B-8AF0-DDAC279B49B5}" type="datetimeFigureOut">
              <a:rPr lang="en-US" smtClean="0"/>
              <a:pPr/>
              <a:t>14/01/20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FC5-B5C1-CA49-800E-AEC14755C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1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5E08-C238-8F4B-8AF0-DDAC279B49B5}" type="datetimeFigureOut">
              <a:rPr lang="en-US" smtClean="0"/>
              <a:pPr/>
              <a:t>14/01/20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FC5-B5C1-CA49-800E-AEC14755C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7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271"/>
            <a:ext cx="8229600" cy="709049"/>
          </a:xfrm>
        </p:spPr>
        <p:txBody>
          <a:bodyPr>
            <a:normAutofit/>
          </a:bodyPr>
          <a:lstStyle>
            <a:lvl1pPr algn="l">
              <a:defRPr sz="4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129514"/>
            <a:ext cx="8229600" cy="5311504"/>
          </a:xfrm>
        </p:spPr>
        <p:txBody>
          <a:bodyPr>
            <a:normAutofit/>
          </a:bodyPr>
          <a:lstStyle>
            <a:lvl1pPr marL="342900" indent="-342900">
              <a:buClr>
                <a:srgbClr val="0099FF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Line 1"/>
          <p:cNvSpPr>
            <a:spLocks noChangeShapeType="1"/>
          </p:cNvSpPr>
          <p:nvPr userDrawn="1"/>
        </p:nvSpPr>
        <p:spPr bwMode="auto">
          <a:xfrm>
            <a:off x="457200" y="6300748"/>
            <a:ext cx="8229600" cy="20156"/>
          </a:xfrm>
          <a:prstGeom prst="line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925" y="6356349"/>
            <a:ext cx="645368" cy="388687"/>
          </a:xfrm>
          <a:prstGeom prst="rect">
            <a:avLst/>
          </a:prstGeom>
        </p:spPr>
      </p:pic>
      <p:pic>
        <p:nvPicPr>
          <p:cNvPr id="24" name="Picture 23" descr="LA_new-RI-FINAL-VERZ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274" y="6380147"/>
            <a:ext cx="322850" cy="395783"/>
          </a:xfrm>
          <a:prstGeom prst="rect">
            <a:avLst/>
          </a:prstGeom>
        </p:spPr>
      </p:pic>
      <p:sp>
        <p:nvSpPr>
          <p:cNvPr id="15" name="Obdélník 3"/>
          <p:cNvSpPr/>
          <p:nvPr userDrawn="1"/>
        </p:nvSpPr>
        <p:spPr>
          <a:xfrm>
            <a:off x="1310640" y="861957"/>
            <a:ext cx="7833360" cy="45719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99FF"/>
              </a:solidFill>
            </a:endParaRPr>
          </a:p>
        </p:txBody>
      </p:sp>
      <p:pic>
        <p:nvPicPr>
          <p:cNvPr id="4" name="Picture 3" descr="logo text A1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8"/>
          <a:stretch/>
        </p:blipFill>
        <p:spPr>
          <a:xfrm>
            <a:off x="523976" y="6320904"/>
            <a:ext cx="447574" cy="474838"/>
          </a:xfrm>
          <a:prstGeom prst="rect">
            <a:avLst/>
          </a:prstGeom>
        </p:spPr>
      </p:pic>
      <p:pic>
        <p:nvPicPr>
          <p:cNvPr id="6" name="Picture 5" descr="CSK_logo_Klavik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67" y="6356350"/>
            <a:ext cx="533400" cy="404261"/>
          </a:xfrm>
          <a:prstGeom prst="rect">
            <a:avLst/>
          </a:prstGeom>
        </p:spPr>
      </p:pic>
      <p:pic>
        <p:nvPicPr>
          <p:cNvPr id="17" name="Picture 16" descr="CSV_logo_CZ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02" y="6373788"/>
            <a:ext cx="448564" cy="421954"/>
          </a:xfrm>
          <a:prstGeom prst="rect">
            <a:avLst/>
          </a:prstGeom>
        </p:spPr>
      </p:pic>
      <p:pic>
        <p:nvPicPr>
          <p:cNvPr id="7" name="Picture 6" descr="logo bez pozadi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06" y="6356349"/>
            <a:ext cx="499110" cy="397369"/>
          </a:xfrm>
          <a:prstGeom prst="rect">
            <a:avLst/>
          </a:prstGeom>
        </p:spPr>
      </p:pic>
      <p:pic>
        <p:nvPicPr>
          <p:cNvPr id="8" name="Picture 7" descr="rs_horizontal_black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33" y="6300748"/>
            <a:ext cx="1054100" cy="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7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30"/>
            <a:ext cx="8229600" cy="788310"/>
          </a:xfrm>
        </p:spPr>
        <p:txBody>
          <a:bodyPr>
            <a:normAutofit/>
          </a:bodyPr>
          <a:lstStyle>
            <a:lvl1pPr algn="l">
              <a:defRPr sz="4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1267"/>
          </a:xfrm>
        </p:spPr>
        <p:txBody>
          <a:bodyPr>
            <a:normAutofit/>
          </a:bodyPr>
          <a:lstStyle>
            <a:lvl1pPr marL="342900" indent="-342900">
              <a:buClr>
                <a:srgbClr val="0099FF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Line 1"/>
          <p:cNvSpPr>
            <a:spLocks noChangeShapeType="1"/>
          </p:cNvSpPr>
          <p:nvPr userDrawn="1"/>
        </p:nvSpPr>
        <p:spPr bwMode="auto">
          <a:xfrm>
            <a:off x="457200" y="6300748"/>
            <a:ext cx="8229600" cy="20156"/>
          </a:xfrm>
          <a:prstGeom prst="line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925" y="6356349"/>
            <a:ext cx="645368" cy="388687"/>
          </a:xfrm>
          <a:prstGeom prst="rect">
            <a:avLst/>
          </a:prstGeom>
        </p:spPr>
      </p:pic>
      <p:pic>
        <p:nvPicPr>
          <p:cNvPr id="4" name="Picture 3" descr="LA_new-RI-FINAL-VERZ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165" y="6349255"/>
            <a:ext cx="322850" cy="395783"/>
          </a:xfrm>
          <a:prstGeom prst="rect">
            <a:avLst/>
          </a:prstGeom>
        </p:spPr>
      </p:pic>
      <p:sp>
        <p:nvSpPr>
          <p:cNvPr id="15" name="Obdélník 3"/>
          <p:cNvSpPr/>
          <p:nvPr userDrawn="1"/>
        </p:nvSpPr>
        <p:spPr>
          <a:xfrm>
            <a:off x="1330960" y="940751"/>
            <a:ext cx="7813040" cy="45719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Picture 18" descr="logo text A1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8"/>
          <a:stretch/>
        </p:blipFill>
        <p:spPr>
          <a:xfrm>
            <a:off x="523976" y="6320904"/>
            <a:ext cx="447574" cy="474838"/>
          </a:xfrm>
          <a:prstGeom prst="rect">
            <a:avLst/>
          </a:prstGeom>
        </p:spPr>
      </p:pic>
      <p:pic>
        <p:nvPicPr>
          <p:cNvPr id="21" name="Picture 20" descr="CSK_logo_Klavik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6374043"/>
            <a:ext cx="533400" cy="404261"/>
          </a:xfrm>
          <a:prstGeom prst="rect">
            <a:avLst/>
          </a:prstGeom>
        </p:spPr>
      </p:pic>
      <p:pic>
        <p:nvPicPr>
          <p:cNvPr id="9" name="Picture 8" descr="CSV_logo_CZ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502" y="6356350"/>
            <a:ext cx="448564" cy="421954"/>
          </a:xfrm>
          <a:prstGeom prst="rect">
            <a:avLst/>
          </a:prstGeom>
        </p:spPr>
      </p:pic>
      <p:pic>
        <p:nvPicPr>
          <p:cNvPr id="22" name="Picture 21" descr="rs_horizontal_black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66" y="6287839"/>
            <a:ext cx="1054100" cy="527050"/>
          </a:xfrm>
          <a:prstGeom prst="rect">
            <a:avLst/>
          </a:prstGeom>
        </p:spPr>
      </p:pic>
      <p:pic>
        <p:nvPicPr>
          <p:cNvPr id="25" name="Picture 24" descr="logo bez pozadi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07" y="6346783"/>
            <a:ext cx="499110" cy="39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4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31467"/>
          </a:xfrm>
        </p:spPr>
        <p:txBody>
          <a:bodyPr>
            <a:normAutofit/>
          </a:bodyPr>
          <a:lstStyle>
            <a:lvl1pPr marL="342900" indent="-342900">
              <a:buClr>
                <a:srgbClr val="0099FF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Line 1"/>
          <p:cNvSpPr>
            <a:spLocks noChangeShapeType="1"/>
          </p:cNvSpPr>
          <p:nvPr userDrawn="1"/>
        </p:nvSpPr>
        <p:spPr bwMode="auto">
          <a:xfrm>
            <a:off x="0" y="6300748"/>
            <a:ext cx="9144000" cy="0"/>
          </a:xfrm>
          <a:prstGeom prst="line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925" y="6356349"/>
            <a:ext cx="660232" cy="397639"/>
          </a:xfrm>
          <a:prstGeom prst="rect">
            <a:avLst/>
          </a:prstGeom>
        </p:spPr>
      </p:pic>
      <p:pic>
        <p:nvPicPr>
          <p:cNvPr id="16" name="Picture 15" descr="LA_new-RI-FINAL-VERZ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165" y="6358205"/>
            <a:ext cx="322850" cy="395783"/>
          </a:xfrm>
          <a:prstGeom prst="rect">
            <a:avLst/>
          </a:prstGeom>
        </p:spPr>
      </p:pic>
      <p:pic>
        <p:nvPicPr>
          <p:cNvPr id="18" name="Picture 17" descr="logo text A1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8"/>
          <a:stretch/>
        </p:blipFill>
        <p:spPr>
          <a:xfrm>
            <a:off x="523976" y="6320904"/>
            <a:ext cx="447574" cy="474838"/>
          </a:xfrm>
          <a:prstGeom prst="rect">
            <a:avLst/>
          </a:prstGeom>
        </p:spPr>
      </p:pic>
      <p:pic>
        <p:nvPicPr>
          <p:cNvPr id="19" name="Picture 18" descr="CSK_logo_Klavik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67" y="6348358"/>
            <a:ext cx="533400" cy="404261"/>
          </a:xfrm>
          <a:prstGeom prst="rect">
            <a:avLst/>
          </a:prstGeom>
        </p:spPr>
      </p:pic>
      <p:pic>
        <p:nvPicPr>
          <p:cNvPr id="20" name="Picture 19" descr="CSV_logo_CZ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36" y="6346783"/>
            <a:ext cx="448564" cy="421954"/>
          </a:xfrm>
          <a:prstGeom prst="rect">
            <a:avLst/>
          </a:prstGeom>
        </p:spPr>
      </p:pic>
      <p:pic>
        <p:nvPicPr>
          <p:cNvPr id="21" name="Picture 20" descr="rs_horizontal_black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33" y="6287839"/>
            <a:ext cx="1054100" cy="527050"/>
          </a:xfrm>
          <a:prstGeom prst="rect">
            <a:avLst/>
          </a:prstGeom>
        </p:spPr>
      </p:pic>
      <p:pic>
        <p:nvPicPr>
          <p:cNvPr id="22" name="Picture 21" descr="logo bez pozadi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40" y="6346783"/>
            <a:ext cx="499110" cy="39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3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5E08-C238-8F4B-8AF0-DDAC279B49B5}" type="datetimeFigureOut">
              <a:rPr lang="en-US" smtClean="0"/>
              <a:pPr/>
              <a:t>14/01/20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FC5-B5C1-CA49-800E-AEC14755C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5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5E08-C238-8F4B-8AF0-DDAC279B49B5}" type="datetimeFigureOut">
              <a:rPr lang="en-US" smtClean="0"/>
              <a:pPr/>
              <a:t>14/01/20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FC5-B5C1-CA49-800E-AEC14755C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3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5E08-C238-8F4B-8AF0-DDAC279B49B5}" type="datetimeFigureOut">
              <a:rPr lang="en-US" smtClean="0"/>
              <a:pPr/>
              <a:t>14/01/20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FC5-B5C1-CA49-800E-AEC14755C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2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5E08-C238-8F4B-8AF0-DDAC279B49B5}" type="datetimeFigureOut">
              <a:rPr lang="en-US" smtClean="0"/>
              <a:pPr/>
              <a:t>14/01/20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FC5-B5C1-CA49-800E-AEC14755C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9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5E08-C238-8F4B-8AF0-DDAC279B49B5}" type="datetimeFigureOut">
              <a:rPr lang="en-US" smtClean="0"/>
              <a:pPr/>
              <a:t>14/01/20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8FC5-B5C1-CA49-800E-AEC14755C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8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F5E08-C238-8F4B-8AF0-DDAC279B49B5}" type="datetimeFigureOut">
              <a:rPr lang="en-US" smtClean="0"/>
              <a:pPr/>
              <a:t>14/01/20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8FC5-B5C1-CA49-800E-AEC14755C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0" r:id="rId2"/>
    <p:sldLayoutId id="2147483662" r:id="rId3"/>
    <p:sldLayoutId id="2147483661" r:id="rId4"/>
    <p:sldLayoutId id="214748365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50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41120" y="65130"/>
            <a:ext cx="7345680" cy="78831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LAŠ: </a:t>
            </a:r>
            <a:r>
              <a:rPr lang="en-US" sz="2800" b="1" dirty="0" err="1" smtClean="0">
                <a:solidFill>
                  <a:srgbClr val="000000"/>
                </a:solidFill>
              </a:rPr>
              <a:t>Olympijský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běh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Content Placeholder 2" descr="NIK_0043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05622"/>
            <a:ext cx="9146387" cy="5099041"/>
          </a:xfrm>
        </p:spPr>
      </p:pic>
    </p:spTree>
    <p:extLst>
      <p:ext uri="{BB962C8B-B14F-4D97-AF65-F5344CB8AC3E}">
        <p14:creationId xmlns:p14="http://schemas.microsoft.com/office/powerpoint/2010/main" val="148015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56080" y="65130"/>
            <a:ext cx="7030720" cy="78831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LAŠ: </a:t>
            </a:r>
            <a:r>
              <a:rPr lang="en-US" sz="2800" b="1" dirty="0" err="1" smtClean="0">
                <a:solidFill>
                  <a:srgbClr val="000000"/>
                </a:solidFill>
              </a:rPr>
              <a:t>Reprezentační</a:t>
            </a:r>
            <a:r>
              <a:rPr lang="en-US" sz="2800" b="1" dirty="0" smtClean="0">
                <a:solidFill>
                  <a:srgbClr val="000000"/>
                </a:solidFill>
              </a:rPr>
              <a:t> testy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NIK_0310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18" y="746376"/>
            <a:ext cx="9150317" cy="5469687"/>
          </a:xfrm>
        </p:spPr>
      </p:pic>
    </p:spTree>
    <p:extLst>
      <p:ext uri="{BB962C8B-B14F-4D97-AF65-F5344CB8AC3E}">
        <p14:creationId xmlns:p14="http://schemas.microsoft.com/office/powerpoint/2010/main" val="245301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0800" y="65130"/>
            <a:ext cx="7366000" cy="78831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0000"/>
                </a:solidFill>
              </a:rPr>
              <a:t>Labská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akademie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veslování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Content Placeholder 2" descr="DDR Akademie.graffle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5" y="1157877"/>
            <a:ext cx="9102175" cy="4680018"/>
          </a:xfrm>
        </p:spPr>
      </p:pic>
    </p:spTree>
    <p:extLst>
      <p:ext uri="{BB962C8B-B14F-4D97-AF65-F5344CB8AC3E}">
        <p14:creationId xmlns:p14="http://schemas.microsoft.com/office/powerpoint/2010/main" val="76901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0960" y="65130"/>
            <a:ext cx="7355840" cy="78831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0000"/>
                </a:solidFill>
              </a:rPr>
              <a:t>Školní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liga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Česko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vesluje</a:t>
            </a:r>
            <a:r>
              <a:rPr lang="en-US" sz="2800" b="1" dirty="0" smtClean="0">
                <a:solidFill>
                  <a:srgbClr val="000000"/>
                </a:solidFill>
              </a:rPr>
              <a:t> (</a:t>
            </a:r>
            <a:r>
              <a:rPr lang="cs-CZ" sz="2800" b="1" dirty="0" smtClean="0">
                <a:solidFill>
                  <a:srgbClr val="000000"/>
                </a:solidFill>
              </a:rPr>
              <a:t>od </a:t>
            </a:r>
            <a:r>
              <a:rPr lang="en-US" sz="2800" b="1" dirty="0" smtClean="0"/>
              <a:t>2016)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DSC_08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4" y="1022141"/>
            <a:ext cx="9256792" cy="5209327"/>
          </a:xfrm>
        </p:spPr>
      </p:pic>
      <p:pic>
        <p:nvPicPr>
          <p:cNvPr id="5" name="Picture 4" descr="cesko-vesluje-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38" y="4795506"/>
            <a:ext cx="2516153" cy="14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2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0800" y="65130"/>
            <a:ext cx="7366000" cy="78831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0000"/>
                </a:solidFill>
              </a:rPr>
              <a:t>Školní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liga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Česko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vesluje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(</a:t>
            </a:r>
            <a:r>
              <a:rPr lang="cs-CZ" sz="2800" b="1" dirty="0" smtClean="0">
                <a:solidFill>
                  <a:srgbClr val="000000"/>
                </a:solidFill>
              </a:rPr>
              <a:t>od </a:t>
            </a:r>
            <a:r>
              <a:rPr lang="en-US" sz="2800" b="1" dirty="0" smtClean="0"/>
              <a:t>2016)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Content Placeholder 2" descr="3G1B846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4" y="1088482"/>
            <a:ext cx="9138906" cy="5142986"/>
          </a:xfrm>
        </p:spPr>
      </p:pic>
    </p:spTree>
    <p:extLst>
      <p:ext uri="{BB962C8B-B14F-4D97-AF65-F5344CB8AC3E}">
        <p14:creationId xmlns:p14="http://schemas.microsoft.com/office/powerpoint/2010/main" val="328012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0960" y="65130"/>
            <a:ext cx="7355840" cy="78831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0000"/>
                </a:solidFill>
              </a:rPr>
              <a:t>Školní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liga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Česko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vesluje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Content Placeholder 2" descr="NIK_0933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163" y="1111560"/>
            <a:ext cx="7225737" cy="4451392"/>
          </a:xfrm>
        </p:spPr>
      </p:pic>
      <p:sp>
        <p:nvSpPr>
          <p:cNvPr id="4" name="TextBox 1"/>
          <p:cNvSpPr txBox="1"/>
          <p:nvPr/>
        </p:nvSpPr>
        <p:spPr>
          <a:xfrm>
            <a:off x="3449320" y="5728454"/>
            <a:ext cx="225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Valentyna</a:t>
            </a:r>
            <a:r>
              <a:rPr lang="cs-CZ" b="1" dirty="0" smtClean="0"/>
              <a:t> Kuchařová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666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</a:rPr>
              <a:t>Halové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veslování</a:t>
            </a:r>
            <a:r>
              <a:rPr lang="en-US" sz="3200" b="1" dirty="0">
                <a:solidFill>
                  <a:srgbClr val="000000"/>
                </a:solidFill>
              </a:rPr>
              <a:t> v </a:t>
            </a:r>
            <a:r>
              <a:rPr lang="en-US" sz="3200" b="1" dirty="0" err="1">
                <a:solidFill>
                  <a:srgbClr val="000000"/>
                </a:solidFill>
              </a:rPr>
              <a:t>Ústeckém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kraji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7" name="Content Placeholder 6" descr="IMG_619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500" y="2358940"/>
            <a:ext cx="7016750" cy="3948727"/>
          </a:xfrm>
        </p:spPr>
      </p:pic>
      <p:sp>
        <p:nvSpPr>
          <p:cNvPr id="8" name="TextBox 7"/>
          <p:cNvSpPr txBox="1"/>
          <p:nvPr/>
        </p:nvSpPr>
        <p:spPr>
          <a:xfrm>
            <a:off x="390854" y="925440"/>
            <a:ext cx="8353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Jakub </a:t>
            </a:r>
            <a:r>
              <a:rPr lang="en-US" sz="2300" b="1" dirty="0" err="1"/>
              <a:t>Podrazil</a:t>
            </a:r>
            <a:r>
              <a:rPr lang="en-US" sz="2300" b="1" dirty="0"/>
              <a:t> </a:t>
            </a:r>
            <a:r>
              <a:rPr lang="cs-CZ" sz="2300" b="1" dirty="0" smtClean="0"/>
              <a:t>(vpravo) </a:t>
            </a:r>
            <a:r>
              <a:rPr lang="en-US" sz="2300" b="1" dirty="0" smtClean="0"/>
              <a:t>- </a:t>
            </a:r>
            <a:r>
              <a:rPr lang="en-US" sz="2300" b="1" dirty="0"/>
              <a:t>1. </a:t>
            </a:r>
            <a:r>
              <a:rPr lang="en-US" sz="2300" b="1" dirty="0" err="1"/>
              <a:t>mistr</a:t>
            </a:r>
            <a:r>
              <a:rPr lang="en-US" sz="2300" b="1" dirty="0"/>
              <a:t> </a:t>
            </a:r>
            <a:r>
              <a:rPr lang="en-US" sz="2300" b="1" dirty="0" err="1"/>
              <a:t>světa</a:t>
            </a:r>
            <a:r>
              <a:rPr lang="en-US" sz="2300" b="1" dirty="0"/>
              <a:t> </a:t>
            </a:r>
            <a:r>
              <a:rPr lang="en-US" sz="2300" b="1" dirty="0" err="1"/>
              <a:t>ve</a:t>
            </a:r>
            <a:r>
              <a:rPr lang="en-US" sz="2300" b="1" dirty="0"/>
              <a:t> </a:t>
            </a:r>
            <a:r>
              <a:rPr lang="en-US" sz="2300" b="1" dirty="0" err="1"/>
              <a:t>veslování</a:t>
            </a:r>
            <a:r>
              <a:rPr lang="en-US" sz="2300" b="1" dirty="0"/>
              <a:t> </a:t>
            </a:r>
            <a:r>
              <a:rPr lang="en-US" sz="2300" b="1" dirty="0" err="1"/>
              <a:t>na</a:t>
            </a:r>
            <a:r>
              <a:rPr lang="en-US" sz="2300" b="1" dirty="0"/>
              <a:t> </a:t>
            </a:r>
            <a:r>
              <a:rPr lang="en-US" sz="2300" b="1" dirty="0" err="1" smtClean="0"/>
              <a:t>trenažéru</a:t>
            </a:r>
            <a:r>
              <a:rPr lang="en-US" sz="2300" b="1" dirty="0"/>
              <a:t> </a:t>
            </a:r>
            <a:r>
              <a:rPr lang="en-US" sz="2300" b="1" dirty="0" smtClean="0"/>
              <a:t>(USA 2018)</a:t>
            </a:r>
            <a:r>
              <a:rPr lang="cs-CZ" sz="2300" b="1" dirty="0" smtClean="0"/>
              <a:t>, letos v lednu získal titul mistra Evropy</a:t>
            </a:r>
          </a:p>
          <a:p>
            <a:r>
              <a:rPr lang="cs-CZ" sz="2300" b="1" dirty="0" smtClean="0"/>
              <a:t>Petr Šmíd - </a:t>
            </a:r>
            <a:r>
              <a:rPr lang="cs-CZ" sz="2300" b="1" dirty="0"/>
              <a:t>náměstek hejtmana Ústeckého kraje pro školství, mládež a sport</a:t>
            </a:r>
            <a:endParaRPr lang="en-US" sz="23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3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0960" y="65130"/>
            <a:ext cx="7355840" cy="78831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</a:rPr>
              <a:t>Mistrovství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Evropy</a:t>
            </a:r>
            <a:r>
              <a:rPr lang="en-US" sz="3200" b="1" dirty="0" smtClean="0">
                <a:solidFill>
                  <a:srgbClr val="000000"/>
                </a:solidFill>
              </a:rPr>
              <a:t> 11.1.2020 </a:t>
            </a:r>
            <a:r>
              <a:rPr lang="en-US" sz="3200" b="1" dirty="0" err="1" smtClean="0">
                <a:solidFill>
                  <a:srgbClr val="000000"/>
                </a:solidFill>
              </a:rPr>
              <a:t>Praha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DSC_01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150" y="1095931"/>
            <a:ext cx="7613650" cy="4284637"/>
          </a:xfrm>
        </p:spPr>
      </p:pic>
      <p:sp>
        <p:nvSpPr>
          <p:cNvPr id="2" name="Obdélník 1"/>
          <p:cNvSpPr/>
          <p:nvPr/>
        </p:nvSpPr>
        <p:spPr>
          <a:xfrm>
            <a:off x="3517900" y="5633135"/>
            <a:ext cx="2063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Jakub Podrazil</a:t>
            </a:r>
          </a:p>
        </p:txBody>
      </p:sp>
    </p:spTree>
    <p:extLst>
      <p:ext uri="{BB962C8B-B14F-4D97-AF65-F5344CB8AC3E}">
        <p14:creationId xmlns:p14="http://schemas.microsoft.com/office/powerpoint/2010/main" val="23833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0800" y="65130"/>
            <a:ext cx="7366000" cy="78831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</a:rPr>
              <a:t>Mistrovství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Evropy</a:t>
            </a:r>
            <a:r>
              <a:rPr lang="en-US" sz="3200" b="1" dirty="0" smtClean="0">
                <a:solidFill>
                  <a:srgbClr val="000000"/>
                </a:solidFill>
              </a:rPr>
              <a:t> 11.1.2020 </a:t>
            </a:r>
            <a:r>
              <a:rPr lang="en-US" sz="3200" b="1" dirty="0" err="1" smtClean="0">
                <a:solidFill>
                  <a:srgbClr val="000000"/>
                </a:solidFill>
              </a:rPr>
              <a:t>Praha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 descr="DSC_02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1070794"/>
            <a:ext cx="7581900" cy="397923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540000" y="5442635"/>
            <a:ext cx="459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Štafetové závody na Mistrovství Evropy po vzoru Česko vesluje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9492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0960" y="65130"/>
            <a:ext cx="7355840" cy="78831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</a:rPr>
              <a:t>Mistrovství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Evropy</a:t>
            </a:r>
            <a:r>
              <a:rPr lang="en-US" sz="3200" b="1" dirty="0" smtClean="0">
                <a:solidFill>
                  <a:srgbClr val="000000"/>
                </a:solidFill>
              </a:rPr>
              <a:t> 11.1.2020 </a:t>
            </a:r>
            <a:r>
              <a:rPr lang="en-US" sz="3200" b="1" dirty="0" err="1" smtClean="0">
                <a:solidFill>
                  <a:srgbClr val="000000"/>
                </a:solidFill>
              </a:rPr>
              <a:t>Praha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DSC_02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516" y="1109532"/>
            <a:ext cx="7691034" cy="4328185"/>
          </a:xfrm>
        </p:spPr>
      </p:pic>
      <p:sp>
        <p:nvSpPr>
          <p:cNvPr id="5" name="Obdélník 4"/>
          <p:cNvSpPr/>
          <p:nvPr/>
        </p:nvSpPr>
        <p:spPr>
          <a:xfrm>
            <a:off x="2540000" y="5442635"/>
            <a:ext cx="459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Štafetové závody na Mistrovství Evropy po vzoru Česko vesluje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2486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41120" y="65130"/>
            <a:ext cx="7345680" cy="78831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Labe </a:t>
            </a:r>
            <a:r>
              <a:rPr lang="en-US" sz="3200" b="1" dirty="0" err="1">
                <a:solidFill>
                  <a:srgbClr val="000000"/>
                </a:solidFill>
              </a:rPr>
              <a:t>aréna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Ústeckého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kraje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 RAČI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47" y="2160087"/>
            <a:ext cx="3659785" cy="3075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1120" y="5543788"/>
            <a:ext cx="144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o </a:t>
            </a:r>
            <a:r>
              <a:rPr lang="en-US" b="1" dirty="0" err="1" smtClean="0"/>
              <a:t>roku</a:t>
            </a:r>
            <a:r>
              <a:rPr lang="en-US" b="1" dirty="0" smtClean="0"/>
              <a:t>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726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0960" y="65130"/>
            <a:ext cx="7355840" cy="78831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</a:rPr>
              <a:t>Mistrovství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Evropy</a:t>
            </a:r>
            <a:r>
              <a:rPr lang="en-US" sz="3200" b="1" dirty="0" smtClean="0">
                <a:solidFill>
                  <a:srgbClr val="000000"/>
                </a:solidFill>
              </a:rPr>
              <a:t> 11.1.2020 </a:t>
            </a:r>
            <a:r>
              <a:rPr lang="en-US" sz="3200" b="1" dirty="0" err="1" smtClean="0">
                <a:solidFill>
                  <a:srgbClr val="000000"/>
                </a:solidFill>
              </a:rPr>
              <a:t>Praha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1" name="Content Placeholder 10" descr="DSC_022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85615"/>
            <a:ext cx="9144000" cy="5145853"/>
          </a:xfrm>
        </p:spPr>
      </p:pic>
    </p:spTree>
    <p:extLst>
      <p:ext uri="{BB962C8B-B14F-4D97-AF65-F5344CB8AC3E}">
        <p14:creationId xmlns:p14="http://schemas.microsoft.com/office/powerpoint/2010/main" val="286287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0960" y="65130"/>
            <a:ext cx="7355840" cy="78831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0000"/>
                </a:solidFill>
              </a:rPr>
              <a:t>Školní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liga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Česko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vesluje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012"/>
            <a:ext cx="8229600" cy="519545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 err="1" smtClean="0"/>
              <a:t>Prosinec</a:t>
            </a:r>
            <a:r>
              <a:rPr lang="cs-CZ" sz="3200" b="1" dirty="0" smtClean="0"/>
              <a:t> 2019</a:t>
            </a:r>
            <a:r>
              <a:rPr lang="en-US" sz="3200" b="1" dirty="0" smtClean="0"/>
              <a:t>: </a:t>
            </a:r>
            <a:endParaRPr lang="en-US" sz="3200" b="1" dirty="0"/>
          </a:p>
          <a:p>
            <a:pPr>
              <a:lnSpc>
                <a:spcPct val="120000"/>
              </a:lnSpc>
            </a:pPr>
            <a:r>
              <a:rPr lang="en-US" sz="4000" b="1" dirty="0" err="1" smtClean="0"/>
              <a:t>Klášterec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vesluje</a:t>
            </a:r>
            <a:endParaRPr lang="en-US" sz="4000" b="1" dirty="0" smtClean="0"/>
          </a:p>
          <a:p>
            <a:pPr>
              <a:lnSpc>
                <a:spcPct val="120000"/>
              </a:lnSpc>
            </a:pPr>
            <a:endParaRPr lang="en-US" sz="1000" b="1" dirty="0" smtClean="0"/>
          </a:p>
          <a:p>
            <a:pPr>
              <a:lnSpc>
                <a:spcPct val="120000"/>
              </a:lnSpc>
            </a:pPr>
            <a:r>
              <a:rPr lang="en-US" sz="4000" b="1" dirty="0" err="1" smtClean="0"/>
              <a:t>Výběžek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vesluje</a:t>
            </a:r>
            <a:r>
              <a:rPr lang="en-US" sz="4000" b="1" dirty="0" smtClean="0"/>
              <a:t> - </a:t>
            </a:r>
            <a:r>
              <a:rPr lang="en-US" sz="4000" b="1" dirty="0" err="1" smtClean="0"/>
              <a:t>Rumburk</a:t>
            </a:r>
            <a:endParaRPr lang="en-US" sz="4000" b="1" dirty="0" smtClean="0"/>
          </a:p>
          <a:p>
            <a:pPr>
              <a:lnSpc>
                <a:spcPct val="120000"/>
              </a:lnSpc>
            </a:pPr>
            <a:endParaRPr lang="en-US" sz="900" b="1" dirty="0" smtClean="0"/>
          </a:p>
          <a:p>
            <a:pPr>
              <a:lnSpc>
                <a:spcPct val="120000"/>
              </a:lnSpc>
            </a:pPr>
            <a:r>
              <a:rPr lang="en-US" sz="4000" b="1" dirty="0" smtClean="0"/>
              <a:t>2x </a:t>
            </a:r>
            <a:r>
              <a:rPr lang="en-US" sz="4000" b="1" dirty="0" err="1" smtClean="0"/>
              <a:t>Teplicko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vesluje</a:t>
            </a:r>
            <a:endParaRPr lang="en-US" sz="40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err="1" smtClean="0"/>
              <a:t>Leden</a:t>
            </a:r>
            <a:r>
              <a:rPr lang="cs-CZ" sz="3200" b="1" dirty="0" smtClean="0"/>
              <a:t> 2020</a:t>
            </a:r>
            <a:r>
              <a:rPr lang="en-US" sz="3200" b="1" dirty="0" smtClean="0"/>
              <a:t>: </a:t>
            </a:r>
            <a:endParaRPr lang="en-US" sz="3200" b="1" dirty="0"/>
          </a:p>
          <a:p>
            <a:pPr>
              <a:lnSpc>
                <a:spcPct val="120000"/>
              </a:lnSpc>
            </a:pPr>
            <a:r>
              <a:rPr lang="en-US" sz="4000" b="1" dirty="0" err="1" smtClean="0"/>
              <a:t>Podřipsko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vesluje</a:t>
            </a:r>
            <a:endParaRPr lang="en-US" sz="4000" b="1" dirty="0" smtClean="0"/>
          </a:p>
          <a:p>
            <a:pPr>
              <a:lnSpc>
                <a:spcPct val="120000"/>
              </a:lnSpc>
            </a:pPr>
            <a:r>
              <a:rPr lang="en-US" sz="4000" b="1" dirty="0" smtClean="0"/>
              <a:t>Liberec </a:t>
            </a:r>
            <a:r>
              <a:rPr lang="en-US" sz="4000" b="1" dirty="0" err="1" smtClean="0"/>
              <a:t>vesluje</a:t>
            </a:r>
            <a:endParaRPr lang="en-US" sz="4000" b="1" dirty="0"/>
          </a:p>
          <a:p>
            <a:pPr marL="0" indent="0">
              <a:lnSpc>
                <a:spcPct val="120000"/>
              </a:lnSpc>
              <a:buNone/>
            </a:pPr>
            <a:endParaRPr lang="en-US" sz="4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955280" y="5862136"/>
            <a:ext cx="83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(video)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0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0640" y="95742"/>
            <a:ext cx="7376160" cy="631341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cs-CZ" sz="3200" b="1" dirty="0"/>
              <a:t>TCM &amp; Česko vesluje </a:t>
            </a:r>
            <a:r>
              <a:rPr lang="cs-CZ" sz="3200" b="1" dirty="0" smtClean="0"/>
              <a:t>2022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064" y="4072297"/>
            <a:ext cx="8291264" cy="103818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180975" indent="0" algn="ctr">
              <a:spcBef>
                <a:spcPts val="1200"/>
              </a:spcBef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Regionální tréninkové centrum </a:t>
            </a:r>
          </a:p>
          <a:p>
            <a:pPr marL="180975" indent="0" algn="ctr">
              <a:spcBef>
                <a:spcPts val="1200"/>
              </a:spcBef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pro přípravu talentované mládeže (TCM)</a:t>
            </a:r>
          </a:p>
        </p:txBody>
      </p:sp>
      <p:pic>
        <p:nvPicPr>
          <p:cNvPr id="2050" name="Picture 2" descr="Jaká je skutečná cena zlaté olympijské medaile z Pchjongčchang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590156"/>
            <a:ext cx="2936404" cy="139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37064" y="1133856"/>
            <a:ext cx="3647256" cy="12496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cs-CZ" sz="2400" b="1" dirty="0" smtClean="0"/>
              <a:t>Česko vesluje</a:t>
            </a:r>
          </a:p>
          <a:p>
            <a:pPr marL="180975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cs-CZ" sz="2000" dirty="0" smtClean="0"/>
              <a:t>Střední školy v Ústeckém kraji.</a:t>
            </a:r>
            <a:endParaRPr lang="cs-CZ" sz="2000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37064" y="2499096"/>
            <a:ext cx="3647256" cy="14912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cs-CZ" sz="2400" b="1" dirty="0" smtClean="0"/>
              <a:t>Talent ID</a:t>
            </a:r>
          </a:p>
          <a:p>
            <a:pPr marL="180975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cs-CZ" sz="2400" dirty="0" smtClean="0"/>
              <a:t>Projekt ČVS a Labské akademie veslování</a:t>
            </a:r>
            <a:endParaRPr lang="cs-CZ" sz="2000" dirty="0"/>
          </a:p>
        </p:txBody>
      </p:sp>
      <p:sp>
        <p:nvSpPr>
          <p:cNvPr id="5" name="Šrafovaná šipka doprava 4"/>
          <p:cNvSpPr/>
          <p:nvPr/>
        </p:nvSpPr>
        <p:spPr>
          <a:xfrm>
            <a:off x="4283968" y="2022204"/>
            <a:ext cx="1205880" cy="504056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37064" y="5313680"/>
            <a:ext cx="8291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Arial"/>
                <a:cs typeface="Arial"/>
              </a:rPr>
              <a:t>Cíl: vyhledat </a:t>
            </a:r>
            <a:r>
              <a:rPr lang="cs-CZ" sz="2400" b="1" dirty="0">
                <a:solidFill>
                  <a:srgbClr val="000000"/>
                </a:solidFill>
                <a:latin typeface="Arial"/>
                <a:cs typeface="Arial"/>
              </a:rPr>
              <a:t>jedince s potenciálem získat olympijské zlato </a:t>
            </a:r>
            <a:r>
              <a:rPr lang="cs-CZ" sz="2400" b="1" dirty="0" smtClean="0">
                <a:solidFill>
                  <a:srgbClr val="000000"/>
                </a:solidFill>
                <a:latin typeface="Arial"/>
                <a:cs typeface="Arial"/>
              </a:rPr>
              <a:t>na </a:t>
            </a:r>
            <a:r>
              <a:rPr lang="cs-CZ" sz="2400" b="1" dirty="0">
                <a:solidFill>
                  <a:srgbClr val="000000"/>
                </a:solidFill>
                <a:latin typeface="Arial"/>
                <a:cs typeface="Arial"/>
              </a:rPr>
              <a:t>olympiádách v letech 2028 a 2032.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2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960" y="98443"/>
            <a:ext cx="7711440" cy="804399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3200" b="1" dirty="0" err="1" smtClean="0">
                <a:solidFill>
                  <a:srgbClr val="000000"/>
                </a:solidFill>
              </a:rPr>
              <a:t>Nové</a:t>
            </a:r>
            <a:r>
              <a:rPr lang="en-US" sz="3200" b="1" dirty="0" smtClean="0">
                <a:solidFill>
                  <a:srgbClr val="000000"/>
                </a:solidFill>
              </a:rPr>
              <a:t> memorandum o </a:t>
            </a:r>
            <a:r>
              <a:rPr lang="en-US" sz="3200" b="1" dirty="0" err="1" smtClean="0">
                <a:solidFill>
                  <a:srgbClr val="000000"/>
                </a:solidFill>
              </a:rPr>
              <a:t>spolupráci</a:t>
            </a:r>
            <a:r>
              <a:rPr lang="cs-CZ" sz="3200" b="1" dirty="0" smtClean="0">
                <a:solidFill>
                  <a:srgbClr val="000000"/>
                </a:solidFill>
              </a:rPr>
              <a:t> s Ústeckým krajem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072"/>
            <a:ext cx="8229600" cy="51323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3500" b="1" dirty="0" smtClean="0"/>
              <a:t>Mistrovství </a:t>
            </a:r>
            <a:r>
              <a:rPr lang="cs-CZ" sz="3500" b="1" dirty="0"/>
              <a:t>světa ve veslování </a:t>
            </a:r>
            <a:r>
              <a:rPr lang="cs-CZ" sz="3500" b="1" dirty="0" smtClean="0"/>
              <a:t>2022</a:t>
            </a:r>
            <a:endParaRPr lang="cs-CZ" sz="2400" dirty="0" smtClean="0"/>
          </a:p>
          <a:p>
            <a:pPr lvl="0">
              <a:lnSpc>
                <a:spcPct val="120000"/>
              </a:lnSpc>
            </a:pPr>
            <a:r>
              <a:rPr lang="cs-CZ" sz="2800" dirty="0" smtClean="0"/>
              <a:t>Využití pro </a:t>
            </a:r>
            <a:r>
              <a:rPr lang="cs-CZ" sz="2800" dirty="0"/>
              <a:t>další sporty </a:t>
            </a:r>
            <a:endParaRPr lang="cs-CZ" sz="2800" dirty="0" smtClean="0"/>
          </a:p>
          <a:p>
            <a:pPr lvl="0">
              <a:lnSpc>
                <a:spcPct val="120000"/>
              </a:lnSpc>
            </a:pPr>
            <a:r>
              <a:rPr lang="cs-CZ" sz="2800" dirty="0"/>
              <a:t>V</a:t>
            </a:r>
            <a:r>
              <a:rPr lang="cs-CZ" sz="2800" dirty="0" smtClean="0"/>
              <a:t>yužití turistickou a sportovní veřejností</a:t>
            </a:r>
            <a:endParaRPr lang="en-US" sz="2800" dirty="0"/>
          </a:p>
          <a:p>
            <a:pPr lvl="0">
              <a:lnSpc>
                <a:spcPct val="120000"/>
              </a:lnSpc>
            </a:pPr>
            <a:r>
              <a:rPr lang="cs-CZ" sz="2800" b="1" dirty="0" smtClean="0">
                <a:solidFill>
                  <a:srgbClr val="1083FF"/>
                </a:solidFill>
              </a:rPr>
              <a:t>Česko </a:t>
            </a:r>
            <a:r>
              <a:rPr lang="cs-CZ" sz="2800" b="1" dirty="0">
                <a:solidFill>
                  <a:srgbClr val="1083FF"/>
                </a:solidFill>
              </a:rPr>
              <a:t>vesluje </a:t>
            </a:r>
            <a:r>
              <a:rPr lang="cs-CZ" sz="2800" b="1" dirty="0" smtClean="0">
                <a:solidFill>
                  <a:srgbClr val="1083FF"/>
                </a:solidFill>
              </a:rPr>
              <a:t/>
            </a:r>
            <a:br>
              <a:rPr lang="cs-CZ" sz="2800" b="1" dirty="0" smtClean="0">
                <a:solidFill>
                  <a:srgbClr val="1083FF"/>
                </a:solidFill>
              </a:rPr>
            </a:br>
            <a:r>
              <a:rPr lang="cs-CZ" sz="2800" dirty="0" smtClean="0"/>
              <a:t>aneb </a:t>
            </a:r>
            <a:r>
              <a:rPr lang="cs-CZ" sz="2800" dirty="0"/>
              <a:t>staň se veslařskou nadějí Ústeckého </a:t>
            </a:r>
            <a:r>
              <a:rPr lang="cs-CZ" sz="2800" dirty="0" smtClean="0"/>
              <a:t>kraje</a:t>
            </a:r>
          </a:p>
          <a:p>
            <a:pPr>
              <a:lnSpc>
                <a:spcPct val="120000"/>
              </a:lnSpc>
            </a:pPr>
            <a:r>
              <a:rPr lang="cs-CZ" sz="2800" b="1" dirty="0">
                <a:solidFill>
                  <a:srgbClr val="1083FF"/>
                </a:solidFill>
              </a:rPr>
              <a:t>Podpora talentované mládeže </a:t>
            </a:r>
            <a:endParaRPr lang="en-US" sz="2800" b="1" dirty="0">
              <a:solidFill>
                <a:srgbClr val="1083FF"/>
              </a:solidFill>
            </a:endParaRPr>
          </a:p>
          <a:p>
            <a:pPr lvl="0">
              <a:lnSpc>
                <a:spcPct val="120000"/>
              </a:lnSpc>
            </a:pPr>
            <a:r>
              <a:rPr lang="cs-CZ" sz="2800" b="1" dirty="0" smtClean="0">
                <a:solidFill>
                  <a:srgbClr val="800000"/>
                </a:solidFill>
              </a:rPr>
              <a:t>Vznik </a:t>
            </a:r>
            <a:r>
              <a:rPr lang="cs-CZ" sz="2800" b="1" dirty="0">
                <a:solidFill>
                  <a:srgbClr val="800000"/>
                </a:solidFill>
              </a:rPr>
              <a:t>sportovní třídy </a:t>
            </a:r>
            <a:endParaRPr lang="cs-CZ" sz="2800" b="1" dirty="0" smtClean="0">
              <a:solidFill>
                <a:srgbClr val="80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cs-CZ" sz="2800" dirty="0" smtClean="0"/>
              <a:t>Medializace </a:t>
            </a:r>
            <a:r>
              <a:rPr lang="cs-CZ" sz="2800" dirty="0"/>
              <a:t>a </a:t>
            </a:r>
            <a:r>
              <a:rPr lang="cs-CZ" sz="2800" dirty="0" smtClean="0"/>
              <a:t>publicita </a:t>
            </a:r>
            <a:r>
              <a:rPr lang="cs-CZ" sz="2800" dirty="0"/>
              <a:t>Ústeckého kraje</a:t>
            </a:r>
            <a:endParaRPr lang="en-US" sz="2800" dirty="0"/>
          </a:p>
          <a:p>
            <a:pPr marL="742950" lvl="2" indent="-342900">
              <a:buClr>
                <a:srgbClr val="1F75A3"/>
              </a:buClr>
              <a:buFont typeface="Wingdings" charset="2"/>
              <a:buChar char="§"/>
            </a:pP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87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98443"/>
            <a:ext cx="7701280" cy="804399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TCM pro </a:t>
            </a:r>
            <a:r>
              <a:rPr lang="en-US" sz="3200" b="1" dirty="0" err="1" smtClean="0">
                <a:solidFill>
                  <a:srgbClr val="000000"/>
                </a:solidFill>
              </a:rPr>
              <a:t>Ústecký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kraj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072"/>
            <a:ext cx="8229600" cy="513239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500" b="1" dirty="0"/>
              <a:t>R</a:t>
            </a:r>
            <a:r>
              <a:rPr lang="cs-CZ" sz="3500" b="1" dirty="0" smtClean="0"/>
              <a:t>egionální tréninkové centrum:</a:t>
            </a:r>
          </a:p>
          <a:p>
            <a:pPr>
              <a:lnSpc>
                <a:spcPct val="120000"/>
              </a:lnSpc>
            </a:pPr>
            <a:r>
              <a:rPr lang="cs-CZ" sz="3500" b="1" dirty="0" smtClean="0"/>
              <a:t>Věková kategorie 14 až 18 let</a:t>
            </a:r>
          </a:p>
          <a:p>
            <a:pPr>
              <a:lnSpc>
                <a:spcPct val="120000"/>
              </a:lnSpc>
            </a:pPr>
            <a:r>
              <a:rPr lang="cs-CZ" sz="3500" b="1" dirty="0" smtClean="0"/>
              <a:t>Talentovaní sportovci z veslařských klubů na území kraje (7)</a:t>
            </a:r>
          </a:p>
          <a:p>
            <a:pPr>
              <a:lnSpc>
                <a:spcPct val="120000"/>
              </a:lnSpc>
            </a:pPr>
            <a:r>
              <a:rPr lang="cs-CZ" sz="3500" b="1" dirty="0"/>
              <a:t>Talentovaní sportovci z </a:t>
            </a:r>
            <a:r>
              <a:rPr lang="cs-CZ" sz="3500" b="1" dirty="0" smtClean="0"/>
              <a:t>ligy Česko vesluje</a:t>
            </a:r>
          </a:p>
          <a:p>
            <a:pPr>
              <a:lnSpc>
                <a:spcPct val="120000"/>
              </a:lnSpc>
            </a:pPr>
            <a:r>
              <a:rPr lang="cs-CZ" sz="3500" b="1" dirty="0" smtClean="0"/>
              <a:t>Sportovní třída na VOŠ OT a SŠ Štětí</a:t>
            </a:r>
          </a:p>
          <a:p>
            <a:pPr>
              <a:lnSpc>
                <a:spcPct val="120000"/>
              </a:lnSpc>
            </a:pPr>
            <a:r>
              <a:rPr lang="cs-CZ" sz="3500" b="1" dirty="0" smtClean="0"/>
              <a:t>Kooperace s Talent ID a SCM ČVS</a:t>
            </a:r>
          </a:p>
          <a:p>
            <a:pPr>
              <a:lnSpc>
                <a:spcPct val="120000"/>
              </a:lnSpc>
            </a:pPr>
            <a:endParaRPr lang="cs-CZ" sz="3500" b="1" dirty="0"/>
          </a:p>
          <a:p>
            <a:pPr>
              <a:lnSpc>
                <a:spcPct val="120000"/>
              </a:lnSpc>
            </a:pPr>
            <a:endParaRPr lang="cs-CZ" sz="3500" b="1" dirty="0" smtClean="0"/>
          </a:p>
          <a:p>
            <a:pPr>
              <a:lnSpc>
                <a:spcPct val="120000"/>
              </a:lnSpc>
            </a:pP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99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98443"/>
            <a:ext cx="7701280" cy="804399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TCM pro </a:t>
            </a:r>
            <a:r>
              <a:rPr lang="en-US" sz="3200" b="1" dirty="0" err="1" smtClean="0">
                <a:solidFill>
                  <a:srgbClr val="000000"/>
                </a:solidFill>
              </a:rPr>
              <a:t>Ústecký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kraj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072"/>
            <a:ext cx="8229600" cy="513239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500" b="1" dirty="0" err="1" smtClean="0"/>
              <a:t>Talen</a:t>
            </a:r>
            <a:r>
              <a:rPr lang="cs-CZ" sz="3500" b="1" dirty="0" smtClean="0"/>
              <a:t> ID:</a:t>
            </a:r>
            <a:endParaRPr lang="cs-CZ" sz="3500" b="1" dirty="0" smtClean="0"/>
          </a:p>
          <a:p>
            <a:pPr>
              <a:lnSpc>
                <a:spcPct val="120000"/>
              </a:lnSpc>
            </a:pPr>
            <a:r>
              <a:rPr lang="cs-CZ" sz="3600" dirty="0" smtClean="0"/>
              <a:t>antropometrické parametry</a:t>
            </a:r>
          </a:p>
          <a:p>
            <a:pPr>
              <a:lnSpc>
                <a:spcPct val="120000"/>
              </a:lnSpc>
            </a:pPr>
            <a:r>
              <a:rPr lang="cs-CZ" sz="3600" dirty="0" smtClean="0"/>
              <a:t>VO</a:t>
            </a:r>
            <a:r>
              <a:rPr lang="cs-CZ" sz="3600" baseline="-25000" dirty="0" smtClean="0"/>
              <a:t>2</a:t>
            </a:r>
            <a:r>
              <a:rPr lang="cs-CZ" sz="3600" dirty="0" smtClean="0"/>
              <a:t>max</a:t>
            </a:r>
            <a:endParaRPr lang="cs-CZ" sz="3500" b="1" dirty="0"/>
          </a:p>
          <a:p>
            <a:pPr>
              <a:lnSpc>
                <a:spcPct val="120000"/>
              </a:lnSpc>
            </a:pPr>
            <a:r>
              <a:rPr lang="cs-CZ" sz="3600" dirty="0" err="1" smtClean="0"/>
              <a:t>kocentrace</a:t>
            </a:r>
            <a:r>
              <a:rPr lang="cs-CZ" sz="3600" dirty="0" smtClean="0"/>
              <a:t> laktátu</a:t>
            </a:r>
          </a:p>
          <a:p>
            <a:pPr>
              <a:lnSpc>
                <a:spcPct val="120000"/>
              </a:lnSpc>
            </a:pPr>
            <a:r>
              <a:rPr lang="cs-CZ" sz="3600" dirty="0" smtClean="0"/>
              <a:t>výkon </a:t>
            </a:r>
            <a:r>
              <a:rPr lang="cs-CZ" sz="3600" dirty="0"/>
              <a:t>na </a:t>
            </a:r>
            <a:r>
              <a:rPr lang="cs-CZ" sz="3600" dirty="0" smtClean="0"/>
              <a:t>trenažéru</a:t>
            </a:r>
          </a:p>
          <a:p>
            <a:pPr>
              <a:lnSpc>
                <a:spcPct val="120000"/>
              </a:lnSpc>
            </a:pPr>
            <a:r>
              <a:rPr lang="cs-CZ" sz="3600" dirty="0" err="1" smtClean="0"/>
              <a:t>Dyno</a:t>
            </a:r>
            <a:r>
              <a:rPr lang="cs-CZ" sz="3600" dirty="0" smtClean="0"/>
              <a:t> test</a:t>
            </a:r>
            <a:endParaRPr lang="cs-CZ" sz="3500" dirty="0" smtClean="0"/>
          </a:p>
          <a:p>
            <a:pPr>
              <a:lnSpc>
                <a:spcPct val="120000"/>
              </a:lnSpc>
            </a:pP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89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98443"/>
            <a:ext cx="7701280" cy="804399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TCM pro </a:t>
            </a:r>
            <a:r>
              <a:rPr lang="en-US" sz="2800" b="1" dirty="0" err="1" smtClean="0">
                <a:solidFill>
                  <a:srgbClr val="000000"/>
                </a:solidFill>
              </a:rPr>
              <a:t>Ústecký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kraj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mr-IN" sz="2800" b="1" dirty="0" smtClean="0">
                <a:solidFill>
                  <a:srgbClr val="000000"/>
                </a:solidFill>
              </a:rPr>
              <a:t>–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analogie</a:t>
            </a:r>
            <a:r>
              <a:rPr lang="en-US" sz="2800" b="1" dirty="0" smtClean="0">
                <a:solidFill>
                  <a:srgbClr val="000000"/>
                </a:solidFill>
              </a:rPr>
              <a:t> s </a:t>
            </a:r>
            <a:r>
              <a:rPr lang="en-US" sz="2800" b="1" dirty="0" err="1" smtClean="0">
                <a:solidFill>
                  <a:srgbClr val="000000"/>
                </a:solidFill>
              </a:rPr>
              <a:t>koncepcí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072"/>
            <a:ext cx="8229600" cy="5132396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Pevná </a:t>
            </a:r>
            <a:r>
              <a:rPr lang="cs-CZ" sz="2000" b="1" dirty="0"/>
              <a:t>a historicky </a:t>
            </a:r>
            <a:r>
              <a:rPr lang="cs-CZ" sz="2000" b="1" dirty="0" smtClean="0"/>
              <a:t>daná </a:t>
            </a:r>
            <a:r>
              <a:rPr lang="cs-CZ" sz="2000" b="1" dirty="0"/>
              <a:t>minulost, </a:t>
            </a:r>
            <a:r>
              <a:rPr lang="cs-CZ" sz="2000" b="1" dirty="0" smtClean="0"/>
              <a:t>historické </a:t>
            </a:r>
            <a:r>
              <a:rPr lang="cs-CZ" sz="2000" b="1" dirty="0" err="1" smtClean="0"/>
              <a:t>kořeny</a:t>
            </a:r>
            <a:r>
              <a:rPr lang="cs-CZ" sz="2000" b="1" dirty="0"/>
              <a:t>. </a:t>
            </a:r>
          </a:p>
          <a:p>
            <a:r>
              <a:rPr lang="cs-CZ" sz="2000" b="1" dirty="0"/>
              <a:t>Vysoká </a:t>
            </a:r>
            <a:r>
              <a:rPr lang="cs-CZ" sz="2000" b="1" dirty="0" smtClean="0"/>
              <a:t>sportovní </a:t>
            </a:r>
            <a:r>
              <a:rPr lang="cs-CZ" sz="2000" b="1" dirty="0" err="1"/>
              <a:t>výkonnost</a:t>
            </a:r>
            <a:r>
              <a:rPr lang="cs-CZ" sz="2000" b="1" dirty="0" smtClean="0"/>
              <a:t>.</a:t>
            </a:r>
            <a:endParaRPr lang="cs-CZ" sz="2000" b="1" dirty="0"/>
          </a:p>
          <a:p>
            <a:r>
              <a:rPr lang="cs-CZ" sz="2000" b="1" dirty="0"/>
              <a:t>Start v </a:t>
            </a:r>
            <a:r>
              <a:rPr lang="cs-CZ" sz="2000" b="1" dirty="0" err="1"/>
              <a:t>nejvyšších</a:t>
            </a:r>
            <a:r>
              <a:rPr lang="cs-CZ" sz="2000" b="1" dirty="0"/>
              <a:t> </a:t>
            </a:r>
            <a:r>
              <a:rPr lang="cs-CZ" sz="2000" b="1" dirty="0" err="1"/>
              <a:t>soutěžích</a:t>
            </a:r>
            <a:r>
              <a:rPr lang="cs-CZ" sz="2000" b="1" dirty="0"/>
              <a:t> ČR jak u </a:t>
            </a:r>
            <a:r>
              <a:rPr lang="cs-CZ" sz="2000" b="1" dirty="0" err="1"/>
              <a:t>mládežnických</a:t>
            </a:r>
            <a:r>
              <a:rPr lang="cs-CZ" sz="2000" b="1" dirty="0"/>
              <a:t> </a:t>
            </a:r>
            <a:r>
              <a:rPr lang="cs-CZ" sz="2000" b="1" dirty="0" err="1"/>
              <a:t>družstev</a:t>
            </a:r>
            <a:r>
              <a:rPr lang="cs-CZ" sz="2000" b="1" dirty="0"/>
              <a:t>, tak u „A“ </a:t>
            </a:r>
            <a:r>
              <a:rPr lang="cs-CZ" sz="2000" b="1" dirty="0" err="1" smtClean="0"/>
              <a:t>týmů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dospělých</a:t>
            </a:r>
            <a:r>
              <a:rPr lang="cs-CZ" sz="2000" b="1" dirty="0"/>
              <a:t>. </a:t>
            </a:r>
          </a:p>
          <a:p>
            <a:r>
              <a:rPr lang="cs-CZ" sz="2000" b="1" dirty="0" err="1"/>
              <a:t>Účastník</a:t>
            </a:r>
            <a:r>
              <a:rPr lang="cs-CZ" sz="2000" b="1" dirty="0"/>
              <a:t> </a:t>
            </a:r>
            <a:r>
              <a:rPr lang="cs-CZ" sz="2000" b="1" dirty="0" err="1"/>
              <a:t>Evropských</a:t>
            </a:r>
            <a:r>
              <a:rPr lang="cs-CZ" sz="2000" b="1" dirty="0"/>
              <a:t> </a:t>
            </a:r>
            <a:r>
              <a:rPr lang="cs-CZ" sz="2000" b="1" dirty="0" err="1"/>
              <a:t>klubových</a:t>
            </a:r>
            <a:r>
              <a:rPr lang="cs-CZ" sz="2000" b="1" dirty="0"/>
              <a:t> </a:t>
            </a:r>
            <a:r>
              <a:rPr lang="cs-CZ" sz="2000" b="1" dirty="0" err="1" smtClean="0"/>
              <a:t>pohárů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či</a:t>
            </a:r>
            <a:r>
              <a:rPr lang="cs-CZ" sz="2000" b="1" dirty="0" smtClean="0"/>
              <a:t> </a:t>
            </a:r>
            <a:r>
              <a:rPr lang="cs-CZ" sz="2000" b="1" dirty="0" err="1"/>
              <a:t>nadnárodních</a:t>
            </a:r>
            <a:r>
              <a:rPr lang="cs-CZ" sz="2000" b="1" dirty="0"/>
              <a:t> </a:t>
            </a:r>
            <a:r>
              <a:rPr lang="cs-CZ" sz="2000" b="1" dirty="0" err="1" smtClean="0"/>
              <a:t>soutěží</a:t>
            </a:r>
            <a:r>
              <a:rPr lang="cs-CZ" sz="2000" b="1" dirty="0" smtClean="0"/>
              <a:t>. </a:t>
            </a:r>
            <a:endParaRPr lang="cs-CZ" sz="2000" b="1" dirty="0"/>
          </a:p>
          <a:p>
            <a:r>
              <a:rPr lang="cs-CZ" sz="2000" b="1" dirty="0" smtClean="0"/>
              <a:t>Kolektivní </a:t>
            </a:r>
            <a:r>
              <a:rPr lang="cs-CZ" sz="2000" b="1" dirty="0"/>
              <a:t>a </a:t>
            </a:r>
            <a:r>
              <a:rPr lang="cs-CZ" sz="2000" b="1" dirty="0" smtClean="0"/>
              <a:t>olympijský sport</a:t>
            </a:r>
            <a:r>
              <a:rPr lang="cs-CZ" sz="2000" b="1" dirty="0"/>
              <a:t>. </a:t>
            </a:r>
          </a:p>
          <a:p>
            <a:r>
              <a:rPr lang="cs-CZ" sz="2000" b="1" dirty="0" err="1" smtClean="0"/>
              <a:t>Regionálně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významny</a:t>
            </a:r>
            <a:r>
              <a:rPr lang="cs-CZ" sz="2000" b="1" dirty="0" smtClean="0"/>
              <a:t>́ sportovní </a:t>
            </a:r>
            <a:r>
              <a:rPr lang="cs-CZ" sz="2000" b="1" dirty="0"/>
              <a:t>klub s velkou </a:t>
            </a:r>
            <a:r>
              <a:rPr lang="cs-CZ" sz="2000" b="1" dirty="0" err="1"/>
              <a:t>diváckou</a:t>
            </a:r>
            <a:r>
              <a:rPr lang="cs-CZ" sz="2000" b="1" dirty="0"/>
              <a:t> sledovaností, s </a:t>
            </a:r>
            <a:r>
              <a:rPr lang="cs-CZ" sz="2000" b="1" dirty="0" err="1" smtClean="0"/>
              <a:t>mediálním</a:t>
            </a:r>
            <a:r>
              <a:rPr lang="cs-CZ" sz="2000" b="1" dirty="0" smtClean="0"/>
              <a:t> </a:t>
            </a:r>
            <a:r>
              <a:rPr lang="cs-CZ" sz="2000" b="1" dirty="0" err="1"/>
              <a:t>zájmem</a:t>
            </a:r>
            <a:r>
              <a:rPr lang="cs-CZ" sz="2000" b="1" dirty="0"/>
              <a:t> a vysoce </a:t>
            </a:r>
            <a:r>
              <a:rPr lang="cs-CZ" sz="2000" b="1" dirty="0" err="1"/>
              <a:t>početnou</a:t>
            </a:r>
            <a:r>
              <a:rPr lang="cs-CZ" sz="2000" b="1" dirty="0"/>
              <a:t> </a:t>
            </a:r>
            <a:r>
              <a:rPr lang="cs-CZ" sz="2000" b="1" dirty="0" err="1"/>
              <a:t>členskou</a:t>
            </a:r>
            <a:r>
              <a:rPr lang="cs-CZ" sz="2000" b="1" dirty="0"/>
              <a:t> </a:t>
            </a:r>
            <a:r>
              <a:rPr lang="cs-CZ" sz="2000" b="1" dirty="0" err="1"/>
              <a:t>základnou</a:t>
            </a:r>
            <a:r>
              <a:rPr lang="cs-CZ" sz="2000" b="1" dirty="0" smtClean="0"/>
              <a:t>.</a:t>
            </a:r>
          </a:p>
          <a:p>
            <a:r>
              <a:rPr lang="cs-CZ" sz="2000" b="1" dirty="0" err="1"/>
              <a:t>Péče</a:t>
            </a:r>
            <a:r>
              <a:rPr lang="cs-CZ" sz="2000" b="1" dirty="0"/>
              <a:t> o </a:t>
            </a:r>
            <a:r>
              <a:rPr lang="cs-CZ" sz="2000" b="1" dirty="0" err="1"/>
              <a:t>mládež</a:t>
            </a:r>
            <a:r>
              <a:rPr lang="cs-CZ" sz="2000" b="1" dirty="0"/>
              <a:t> ve </a:t>
            </a:r>
            <a:r>
              <a:rPr lang="cs-CZ" sz="2000" b="1" dirty="0" err="1"/>
              <a:t>všech</a:t>
            </a:r>
            <a:r>
              <a:rPr lang="cs-CZ" sz="2000" b="1" dirty="0"/>
              <a:t> </a:t>
            </a:r>
            <a:r>
              <a:rPr lang="cs-CZ" sz="2000" b="1" dirty="0" err="1"/>
              <a:t>věkových</a:t>
            </a:r>
            <a:r>
              <a:rPr lang="cs-CZ" sz="2000" b="1" dirty="0"/>
              <a:t> </a:t>
            </a:r>
            <a:r>
              <a:rPr lang="cs-CZ" sz="2000" b="1" dirty="0" err="1"/>
              <a:t>kategoriích</a:t>
            </a:r>
            <a:r>
              <a:rPr lang="cs-CZ" sz="2000" b="1" dirty="0"/>
              <a:t>. </a:t>
            </a:r>
          </a:p>
          <a:p>
            <a:r>
              <a:rPr lang="cs-CZ" sz="2000" b="1" dirty="0"/>
              <a:t>Partnersky spolupracovat s </a:t>
            </a:r>
            <a:r>
              <a:rPr lang="cs-CZ" sz="2000" b="1" dirty="0" err="1"/>
              <a:t>ostatními</a:t>
            </a:r>
            <a:r>
              <a:rPr lang="cs-CZ" sz="2000" b="1" dirty="0"/>
              <a:t> kluby v kraji s </a:t>
            </a:r>
            <a:r>
              <a:rPr lang="cs-CZ" sz="2000" b="1" dirty="0" err="1"/>
              <a:t>cílem</a:t>
            </a:r>
            <a:r>
              <a:rPr lang="cs-CZ" sz="2000" b="1" dirty="0"/>
              <a:t> </a:t>
            </a:r>
            <a:r>
              <a:rPr lang="cs-CZ" sz="2000" b="1" dirty="0" err="1"/>
              <a:t>udržet</a:t>
            </a:r>
            <a:r>
              <a:rPr lang="cs-CZ" sz="2000" b="1" dirty="0"/>
              <a:t> </a:t>
            </a:r>
            <a:r>
              <a:rPr lang="cs-CZ" sz="2000" b="1" dirty="0" err="1"/>
              <a:t>hráče</a:t>
            </a:r>
            <a:r>
              <a:rPr lang="cs-CZ" sz="2000" b="1" dirty="0"/>
              <a:t> v </a:t>
            </a:r>
            <a:r>
              <a:rPr lang="cs-CZ" sz="2000" b="1" dirty="0" err="1"/>
              <a:t>Ústeckém</a:t>
            </a:r>
            <a:r>
              <a:rPr lang="cs-CZ" sz="2000" b="1" dirty="0"/>
              <a:t> kraji. </a:t>
            </a:r>
          </a:p>
          <a:p>
            <a:r>
              <a:rPr lang="cs-CZ" sz="2000" b="1" dirty="0" err="1"/>
              <a:t>Materiální</a:t>
            </a:r>
            <a:r>
              <a:rPr lang="cs-CZ" sz="2000" b="1" dirty="0"/>
              <a:t>, technické a </a:t>
            </a:r>
            <a:r>
              <a:rPr lang="cs-CZ" sz="2000" b="1" dirty="0" err="1"/>
              <a:t>personální</a:t>
            </a:r>
            <a:r>
              <a:rPr lang="cs-CZ" sz="2000" b="1" dirty="0"/>
              <a:t> </a:t>
            </a:r>
            <a:r>
              <a:rPr lang="cs-CZ" sz="2000" b="1" dirty="0" err="1"/>
              <a:t>podmínky</a:t>
            </a:r>
            <a:r>
              <a:rPr lang="cs-CZ" sz="2000" b="1" dirty="0"/>
              <a:t> pro </a:t>
            </a:r>
            <a:r>
              <a:rPr lang="cs-CZ" sz="2000" b="1" dirty="0" err="1"/>
              <a:t>činnost</a:t>
            </a:r>
            <a:r>
              <a:rPr lang="cs-CZ" sz="2000" b="1" dirty="0"/>
              <a:t> </a:t>
            </a:r>
            <a:r>
              <a:rPr lang="cs-CZ" sz="2000" b="1" dirty="0" err="1"/>
              <a:t>těchto</a:t>
            </a:r>
            <a:r>
              <a:rPr lang="cs-CZ" sz="2000" b="1" dirty="0"/>
              <a:t> </a:t>
            </a:r>
            <a:r>
              <a:rPr lang="cs-CZ" sz="2000" b="1" dirty="0" err="1"/>
              <a:t>menších</a:t>
            </a:r>
            <a:r>
              <a:rPr lang="cs-CZ" sz="2000" b="1" dirty="0"/>
              <a:t> </a:t>
            </a:r>
            <a:r>
              <a:rPr lang="cs-CZ" sz="2000" b="1" dirty="0" err="1"/>
              <a:t>mládežnických</a:t>
            </a:r>
            <a:r>
              <a:rPr lang="cs-CZ" sz="2000" b="1" dirty="0"/>
              <a:t> klubů v </a:t>
            </a:r>
            <a:r>
              <a:rPr lang="cs-CZ" sz="2000" b="1" dirty="0" err="1"/>
              <a:t>jiných</a:t>
            </a:r>
            <a:r>
              <a:rPr lang="cs-CZ" sz="2000" b="1" dirty="0"/>
              <a:t> </a:t>
            </a:r>
            <a:r>
              <a:rPr lang="cs-CZ" sz="2000" b="1" dirty="0" err="1"/>
              <a:t>městech</a:t>
            </a:r>
            <a:r>
              <a:rPr lang="cs-CZ" sz="2000" b="1" dirty="0"/>
              <a:t>. </a:t>
            </a:r>
          </a:p>
          <a:p>
            <a:pPr marL="0" indent="0">
              <a:buNone/>
            </a:pP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61830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98443"/>
            <a:ext cx="7701280" cy="804399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TCM pro </a:t>
            </a:r>
            <a:r>
              <a:rPr lang="en-US" sz="2800" b="1" dirty="0" err="1" smtClean="0">
                <a:solidFill>
                  <a:srgbClr val="000000"/>
                </a:solidFill>
              </a:rPr>
              <a:t>Ústecký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kraj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mr-IN" sz="2800" b="1" dirty="0" smtClean="0">
                <a:solidFill>
                  <a:srgbClr val="000000"/>
                </a:solidFill>
              </a:rPr>
              <a:t>–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materiální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vybavení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072"/>
            <a:ext cx="8229600" cy="51323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Lodní materiál:</a:t>
            </a:r>
          </a:p>
          <a:p>
            <a:r>
              <a:rPr lang="cs-CZ" sz="2800" b="1" dirty="0" smtClean="0"/>
              <a:t>Osmiveslice				2ks			</a:t>
            </a:r>
          </a:p>
          <a:p>
            <a:r>
              <a:rPr lang="cs-CZ" sz="2800" b="1" dirty="0" smtClean="0"/>
              <a:t>Čtyřka párová			</a:t>
            </a:r>
            <a:r>
              <a:rPr lang="cs-CZ" sz="2800" b="1" dirty="0"/>
              <a:t>	</a:t>
            </a:r>
            <a:r>
              <a:rPr lang="cs-CZ" sz="2800" b="1" dirty="0" smtClean="0"/>
              <a:t>2ks</a:t>
            </a:r>
            <a:r>
              <a:rPr lang="cs-CZ" sz="2800" b="1" dirty="0" smtClean="0"/>
              <a:t>			   </a:t>
            </a:r>
          </a:p>
          <a:p>
            <a:r>
              <a:rPr lang="cs-CZ" sz="2800" b="1" dirty="0" smtClean="0"/>
              <a:t>Čtyřka nepárová		</a:t>
            </a:r>
            <a:r>
              <a:rPr lang="cs-CZ" sz="2800" b="1" dirty="0" smtClean="0"/>
              <a:t>	1ks</a:t>
            </a:r>
            <a:r>
              <a:rPr lang="cs-CZ" sz="2800" b="1" dirty="0" smtClean="0"/>
              <a:t>			   </a:t>
            </a:r>
          </a:p>
          <a:p>
            <a:r>
              <a:rPr lang="cs-CZ" sz="2800" b="1" dirty="0" smtClean="0"/>
              <a:t>Dvojskif					</a:t>
            </a:r>
            <a:r>
              <a:rPr lang="cs-CZ" sz="2800" b="1" dirty="0" smtClean="0"/>
              <a:t>	3ks</a:t>
            </a:r>
            <a:r>
              <a:rPr lang="cs-CZ" sz="2800" b="1" dirty="0" smtClean="0"/>
              <a:t>			</a:t>
            </a:r>
          </a:p>
          <a:p>
            <a:r>
              <a:rPr lang="cs-CZ" sz="2800" b="1" dirty="0" smtClean="0"/>
              <a:t>Skif						</a:t>
            </a:r>
            <a:r>
              <a:rPr lang="cs-CZ" sz="2800" b="1" dirty="0" smtClean="0"/>
              <a:t>	4ks</a:t>
            </a:r>
            <a:r>
              <a:rPr lang="cs-CZ" sz="2800" b="1" dirty="0" smtClean="0"/>
              <a:t>			   </a:t>
            </a:r>
          </a:p>
          <a:p>
            <a:r>
              <a:rPr lang="cs-CZ" sz="2800" b="1" dirty="0" smtClean="0"/>
              <a:t>Vesla párová			</a:t>
            </a:r>
            <a:r>
              <a:rPr lang="cs-CZ" sz="2800" b="1" dirty="0" smtClean="0"/>
              <a:t>	28 </a:t>
            </a:r>
            <a:r>
              <a:rPr lang="cs-CZ" sz="2800" b="1" dirty="0" smtClean="0"/>
              <a:t>párů		   </a:t>
            </a:r>
          </a:p>
          <a:p>
            <a:r>
              <a:rPr lang="cs-CZ" sz="2800" b="1" dirty="0" smtClean="0"/>
              <a:t>Vesla nepárová			20 ks	</a:t>
            </a:r>
          </a:p>
          <a:p>
            <a:r>
              <a:rPr lang="cs-CZ" sz="2800" b="1" dirty="0" smtClean="0"/>
              <a:t>Elektronika do lodí		</a:t>
            </a:r>
            <a:r>
              <a:rPr lang="cs-CZ" sz="2000" b="1" dirty="0" smtClean="0"/>
              <a:t>			   </a:t>
            </a:r>
          </a:p>
        </p:txBody>
      </p:sp>
    </p:spTree>
    <p:extLst>
      <p:ext uri="{BB962C8B-B14F-4D97-AF65-F5344CB8AC3E}">
        <p14:creationId xmlns:p14="http://schemas.microsoft.com/office/powerpoint/2010/main" val="114649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98443"/>
            <a:ext cx="7701280" cy="804399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TCM pro </a:t>
            </a:r>
            <a:r>
              <a:rPr lang="en-US" sz="2800" b="1" dirty="0" err="1" smtClean="0">
                <a:solidFill>
                  <a:srgbClr val="000000"/>
                </a:solidFill>
              </a:rPr>
              <a:t>Ústecký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kraj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mr-IN" sz="2800" b="1" dirty="0" smtClean="0">
                <a:solidFill>
                  <a:srgbClr val="000000"/>
                </a:solidFill>
              </a:rPr>
              <a:t>–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materiální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vybavení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072"/>
            <a:ext cx="8229600" cy="51323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smtClean="0"/>
          </a:p>
          <a:p>
            <a:pPr marL="0" indent="0">
              <a:buNone/>
            </a:pPr>
            <a:r>
              <a:rPr lang="cs-CZ" sz="2000" b="1" smtClean="0"/>
              <a:t>Trenažéry </a:t>
            </a:r>
            <a:r>
              <a:rPr lang="cs-CZ" sz="2000" b="1" dirty="0"/>
              <a:t>pro </a:t>
            </a:r>
            <a:r>
              <a:rPr lang="cs-CZ" sz="2000" b="1" dirty="0" smtClean="0"/>
              <a:t>TCM:</a:t>
            </a:r>
            <a:endParaRPr lang="cs-CZ" sz="2000" b="1" dirty="0"/>
          </a:p>
          <a:p>
            <a:r>
              <a:rPr lang="cs-CZ" sz="2000" b="1" dirty="0"/>
              <a:t>veslařský				</a:t>
            </a:r>
            <a:r>
              <a:rPr lang="cs-CZ" sz="2000" b="1" dirty="0" smtClean="0"/>
              <a:t>14ks</a:t>
            </a:r>
            <a:r>
              <a:rPr lang="cs-CZ" sz="2000" b="1" dirty="0"/>
              <a:t>		</a:t>
            </a:r>
            <a:r>
              <a:rPr lang="cs-CZ" sz="2000" b="1" dirty="0" err="1" smtClean="0"/>
              <a:t>Concept</a:t>
            </a:r>
            <a:r>
              <a:rPr lang="cs-CZ" sz="2000" b="1" dirty="0" smtClean="0"/>
              <a:t> 2</a:t>
            </a:r>
            <a:endParaRPr lang="cs-CZ" sz="2000" b="1" dirty="0"/>
          </a:p>
          <a:p>
            <a:r>
              <a:rPr lang="cs-CZ" sz="2000" b="1" dirty="0" err="1"/>
              <a:t>SkiERG</a:t>
            </a:r>
            <a:r>
              <a:rPr lang="cs-CZ" sz="2000" b="1" dirty="0"/>
              <a:t>			  		</a:t>
            </a:r>
            <a:r>
              <a:rPr lang="cs-CZ" sz="2000" b="1" dirty="0" smtClean="0"/>
              <a:t>7ks</a:t>
            </a:r>
            <a:r>
              <a:rPr lang="cs-CZ" sz="2000" b="1" dirty="0"/>
              <a:t>		</a:t>
            </a:r>
            <a:r>
              <a:rPr lang="cs-CZ" sz="2000" b="1" dirty="0" smtClean="0"/>
              <a:t>	</a:t>
            </a:r>
            <a:r>
              <a:rPr lang="cs-CZ" sz="2000" b="1" dirty="0" err="1" smtClean="0"/>
              <a:t>Concept</a:t>
            </a:r>
            <a:r>
              <a:rPr lang="cs-CZ" sz="2000" b="1" dirty="0" smtClean="0"/>
              <a:t> 2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Trenažéry pro Česko vesluje:</a:t>
            </a:r>
          </a:p>
          <a:p>
            <a:r>
              <a:rPr lang="cs-CZ" sz="2000" b="1" dirty="0" smtClean="0"/>
              <a:t>veslařský				30ks	</a:t>
            </a:r>
            <a:r>
              <a:rPr lang="cs-CZ" sz="2000" b="1" dirty="0"/>
              <a:t>	</a:t>
            </a:r>
            <a:endParaRPr lang="cs-CZ" sz="2000" b="1" dirty="0" smtClean="0"/>
          </a:p>
          <a:p>
            <a:r>
              <a:rPr lang="cs-CZ" sz="2000" b="1" dirty="0" err="1" smtClean="0"/>
              <a:t>SkiERG</a:t>
            </a:r>
            <a:r>
              <a:rPr lang="cs-CZ" sz="2000" b="1" dirty="0" smtClean="0"/>
              <a:t>			  		30ks		</a:t>
            </a:r>
          </a:p>
        </p:txBody>
      </p:sp>
    </p:spTree>
    <p:extLst>
      <p:ext uri="{BB962C8B-B14F-4D97-AF65-F5344CB8AC3E}">
        <p14:creationId xmlns:p14="http://schemas.microsoft.com/office/powerpoint/2010/main" val="238543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98443"/>
            <a:ext cx="7701280" cy="804399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TCM pro </a:t>
            </a:r>
            <a:r>
              <a:rPr lang="en-US" sz="2800" b="1" dirty="0" err="1" smtClean="0">
                <a:solidFill>
                  <a:srgbClr val="000000"/>
                </a:solidFill>
              </a:rPr>
              <a:t>Ústecký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kraj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mr-IN" sz="2800" b="1" dirty="0" smtClean="0">
                <a:solidFill>
                  <a:srgbClr val="000000"/>
                </a:solidFill>
              </a:rPr>
              <a:t>–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příležitosti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072"/>
            <a:ext cx="8229600" cy="51323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b="1" dirty="0" smtClean="0"/>
          </a:p>
          <a:p>
            <a:r>
              <a:rPr lang="cs-CZ" sz="2400" b="1" dirty="0" smtClean="0"/>
              <a:t>S</a:t>
            </a:r>
            <a:r>
              <a:rPr lang="en-US" sz="2400" b="1" dirty="0" err="1" smtClean="0"/>
              <a:t>tát</a:t>
            </a:r>
            <a:r>
              <a:rPr lang="en-US" sz="2400" b="1" dirty="0" smtClean="0"/>
              <a:t> </a:t>
            </a:r>
            <a:r>
              <a:rPr lang="en-US" sz="2400" b="1" dirty="0"/>
              <a:t>se </a:t>
            </a:r>
            <a:r>
              <a:rPr lang="en-US" sz="2400" b="1" dirty="0" err="1"/>
              <a:t>úspěšným</a:t>
            </a:r>
            <a:r>
              <a:rPr lang="en-US" sz="2400" b="1" dirty="0"/>
              <a:t> </a:t>
            </a:r>
            <a:r>
              <a:rPr lang="en-US" sz="2400" b="1" dirty="0" err="1" smtClean="0"/>
              <a:t>sportovcem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(</a:t>
            </a:r>
            <a:r>
              <a:rPr lang="en-US" sz="2400" b="1" dirty="0" err="1" smtClean="0"/>
              <a:t>halové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klasické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veslování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cs-CZ" sz="2400" b="1" dirty="0" smtClean="0"/>
              <a:t>P</a:t>
            </a:r>
            <a:r>
              <a:rPr lang="en-US" sz="2400" b="1" dirty="0" err="1" smtClean="0"/>
              <a:t>řivézt</a:t>
            </a:r>
            <a:r>
              <a:rPr lang="en-US" sz="2400" b="1" dirty="0" smtClean="0"/>
              <a:t> </a:t>
            </a:r>
            <a:r>
              <a:rPr lang="en-US" sz="2400" b="1" dirty="0" err="1"/>
              <a:t>medaile</a:t>
            </a:r>
            <a:r>
              <a:rPr lang="en-US" sz="2400" b="1" dirty="0"/>
              <a:t> z </a:t>
            </a:r>
            <a:r>
              <a:rPr lang="en-US" sz="2400" b="1" dirty="0" err="1"/>
              <a:t>Olympiády</a:t>
            </a:r>
            <a:r>
              <a:rPr lang="en-US" sz="2400" b="1" dirty="0"/>
              <a:t> </a:t>
            </a:r>
            <a:r>
              <a:rPr lang="en-US" sz="2400" b="1" dirty="0" err="1"/>
              <a:t>dětí</a:t>
            </a:r>
            <a:r>
              <a:rPr lang="en-US" sz="2400" b="1" dirty="0"/>
              <a:t> a </a:t>
            </a:r>
            <a:r>
              <a:rPr lang="en-US" sz="2400" b="1" dirty="0" err="1"/>
              <a:t>mládeže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cs-CZ" sz="2400" b="1" dirty="0" smtClean="0"/>
              <a:t>P</a:t>
            </a:r>
            <a:r>
              <a:rPr lang="en-US" sz="2400" b="1" dirty="0" err="1" smtClean="0"/>
              <a:t>řivézt</a:t>
            </a:r>
            <a:r>
              <a:rPr lang="en-US" sz="2400" b="1" dirty="0" smtClean="0"/>
              <a:t> </a:t>
            </a:r>
            <a:r>
              <a:rPr lang="en-US" sz="2400" b="1" dirty="0" err="1"/>
              <a:t>medaile</a:t>
            </a:r>
            <a:r>
              <a:rPr lang="en-US" sz="2400" b="1" dirty="0"/>
              <a:t> z </a:t>
            </a:r>
            <a:r>
              <a:rPr lang="en-US" sz="2400" b="1" dirty="0" smtClean="0"/>
              <a:t>ME, MS, </a:t>
            </a:r>
            <a:r>
              <a:rPr lang="en-US" sz="2400" b="1" dirty="0" err="1" smtClean="0"/>
              <a:t>Olympijských</a:t>
            </a:r>
            <a:r>
              <a:rPr lang="en-US" sz="2400" b="1" dirty="0" smtClean="0"/>
              <a:t> </a:t>
            </a:r>
            <a:r>
              <a:rPr lang="en-US" sz="2400" b="1" dirty="0"/>
              <a:t>her</a:t>
            </a:r>
          </a:p>
          <a:p>
            <a:endParaRPr lang="en-US" sz="2400" b="1" dirty="0" smtClean="0"/>
          </a:p>
          <a:p>
            <a:r>
              <a:rPr lang="cs-CZ" sz="2400" b="1" dirty="0" smtClean="0"/>
              <a:t>V</a:t>
            </a:r>
            <a:r>
              <a:rPr lang="en-US" sz="2400" b="1" dirty="0" err="1" smtClean="0"/>
              <a:t>ystudovat</a:t>
            </a:r>
            <a:r>
              <a:rPr lang="en-US" sz="2400" b="1" dirty="0" smtClean="0"/>
              <a:t> </a:t>
            </a:r>
            <a:r>
              <a:rPr lang="en-US" sz="2400" b="1" dirty="0" err="1"/>
              <a:t>prestižní</a:t>
            </a:r>
            <a:r>
              <a:rPr lang="en-US" sz="2400" b="1" dirty="0"/>
              <a:t> </a:t>
            </a:r>
            <a:r>
              <a:rPr lang="en-US" sz="2400" b="1" dirty="0" err="1"/>
              <a:t>zahraniční</a:t>
            </a:r>
            <a:r>
              <a:rPr lang="en-US" sz="2400" b="1" dirty="0"/>
              <a:t> </a:t>
            </a:r>
            <a:r>
              <a:rPr lang="en-US" sz="2400" b="1" dirty="0" err="1"/>
              <a:t>univerzitu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3103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0800" y="65130"/>
            <a:ext cx="7366000" cy="78831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Labe </a:t>
            </a:r>
            <a:r>
              <a:rPr lang="en-US" sz="3200" b="1" dirty="0" err="1">
                <a:solidFill>
                  <a:srgbClr val="000000"/>
                </a:solidFill>
              </a:rPr>
              <a:t>aréna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Ústeckého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kraje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Content Placeholder 4" descr="LabeArenaUK_logo_RGB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10" b="-58052"/>
          <a:stretch/>
        </p:blipFill>
        <p:spPr>
          <a:xfrm>
            <a:off x="274320" y="2052320"/>
            <a:ext cx="8580959" cy="3721947"/>
          </a:xfrm>
        </p:spPr>
      </p:pic>
      <p:sp>
        <p:nvSpPr>
          <p:cNvPr id="2" name="TextBox 1"/>
          <p:cNvSpPr txBox="1"/>
          <p:nvPr/>
        </p:nvSpPr>
        <p:spPr>
          <a:xfrm>
            <a:off x="3881120" y="5543788"/>
            <a:ext cx="144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od </a:t>
            </a:r>
            <a:r>
              <a:rPr lang="en-US" b="1" dirty="0" err="1" smtClean="0"/>
              <a:t>roku</a:t>
            </a:r>
            <a:r>
              <a:rPr lang="en-US" b="1" dirty="0" smtClean="0"/>
              <a:t>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427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</a:rPr>
              <a:t>Děkuji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za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pozornost</a:t>
            </a:r>
            <a:r>
              <a:rPr lang="en-US" sz="2800" b="1" dirty="0" smtClean="0">
                <a:solidFill>
                  <a:srgbClr val="000000"/>
                </a:solidFill>
              </a:rPr>
              <a:t>!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8" name="Content Placeholder 7" descr="Vaclav Smejkal (23)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4495"/>
            <a:ext cx="9144000" cy="5233905"/>
          </a:xfrm>
        </p:spPr>
      </p:pic>
    </p:spTree>
    <p:extLst>
      <p:ext uri="{BB962C8B-B14F-4D97-AF65-F5344CB8AC3E}">
        <p14:creationId xmlns:p14="http://schemas.microsoft.com/office/powerpoint/2010/main" val="14290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Labe </a:t>
            </a:r>
            <a:r>
              <a:rPr lang="en-US" sz="2800" b="1" dirty="0" err="1">
                <a:solidFill>
                  <a:srgbClr val="000000"/>
                </a:solidFill>
              </a:rPr>
              <a:t>aréna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Račice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IMG_E0076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89646"/>
            <a:ext cx="9144000" cy="5528247"/>
          </a:xfrm>
        </p:spPr>
      </p:pic>
    </p:spTree>
    <p:extLst>
      <p:ext uri="{BB962C8B-B14F-4D97-AF65-F5344CB8AC3E}">
        <p14:creationId xmlns:p14="http://schemas.microsoft.com/office/powerpoint/2010/main" val="306521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0800" y="65130"/>
            <a:ext cx="7366000" cy="78831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0000"/>
                </a:solidFill>
              </a:rPr>
              <a:t>Mistrovství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Evropy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ve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veslování</a:t>
            </a:r>
            <a:r>
              <a:rPr lang="en-US" sz="2800" b="1" dirty="0" smtClean="0">
                <a:solidFill>
                  <a:srgbClr val="000000"/>
                </a:solidFill>
              </a:rPr>
              <a:t> 2017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x6I6A464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075" y="1076569"/>
            <a:ext cx="9160075" cy="5154899"/>
          </a:xfrm>
        </p:spPr>
      </p:pic>
    </p:spTree>
    <p:extLst>
      <p:ext uri="{BB962C8B-B14F-4D97-AF65-F5344CB8AC3E}">
        <p14:creationId xmlns:p14="http://schemas.microsoft.com/office/powerpoint/2010/main" val="176777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0800" y="65130"/>
            <a:ext cx="7721600" cy="788310"/>
          </a:xfrm>
        </p:spPr>
        <p:txBody>
          <a:bodyPr>
            <a:noAutofit/>
          </a:bodyPr>
          <a:lstStyle/>
          <a:p>
            <a:r>
              <a:rPr lang="en-US" sz="2700" b="1" dirty="0" err="1">
                <a:solidFill>
                  <a:srgbClr val="000000"/>
                </a:solidFill>
              </a:rPr>
              <a:t>Mistrovství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>
                <a:solidFill>
                  <a:srgbClr val="000000"/>
                </a:solidFill>
              </a:rPr>
              <a:t>světa</a:t>
            </a:r>
            <a:r>
              <a:rPr lang="en-US" sz="2700" b="1" dirty="0">
                <a:solidFill>
                  <a:srgbClr val="000000"/>
                </a:solidFill>
              </a:rPr>
              <a:t> v </a:t>
            </a:r>
            <a:r>
              <a:rPr lang="en-US" sz="2700" b="1" dirty="0" err="1">
                <a:solidFill>
                  <a:srgbClr val="000000"/>
                </a:solidFill>
              </a:rPr>
              <a:t>rychlostní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 smtClean="0">
                <a:solidFill>
                  <a:srgbClr val="000000"/>
                </a:solidFill>
              </a:rPr>
              <a:t>kanoistice</a:t>
            </a:r>
            <a:r>
              <a:rPr lang="en-US" sz="2700" b="1" dirty="0" smtClean="0">
                <a:solidFill>
                  <a:srgbClr val="000000"/>
                </a:solidFill>
              </a:rPr>
              <a:t> 2017</a:t>
            </a:r>
            <a:endParaRPr lang="en-US" sz="2700" dirty="0">
              <a:solidFill>
                <a:srgbClr val="000000"/>
              </a:solidFill>
            </a:endParaRPr>
          </a:p>
        </p:txBody>
      </p:sp>
      <p:pic>
        <p:nvPicPr>
          <p:cNvPr id="3" name="Content Placeholder 2" descr="21083459_1651851048180352_2535502929347928037_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0270" y="1068581"/>
            <a:ext cx="9174270" cy="5162887"/>
          </a:xfrm>
        </p:spPr>
      </p:pic>
    </p:spTree>
    <p:extLst>
      <p:ext uri="{BB962C8B-B14F-4D97-AF65-F5344CB8AC3E}">
        <p14:creationId xmlns:p14="http://schemas.microsoft.com/office/powerpoint/2010/main" val="179988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480" y="87223"/>
            <a:ext cx="7386320" cy="804399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800" b="1" dirty="0" err="1" smtClean="0">
                <a:solidFill>
                  <a:srgbClr val="000000"/>
                </a:solidFill>
              </a:rPr>
              <a:t>Další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mezinárodní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závody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072"/>
            <a:ext cx="8229600" cy="5132396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Clr>
                <a:srgbClr val="0099FF"/>
              </a:buClr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/>
                <a:cs typeface="Arial"/>
              </a:rPr>
              <a:t>2022:</a:t>
            </a:r>
            <a:endParaRPr lang="cs-CZ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2" indent="-342900">
              <a:buClr>
                <a:srgbClr val="0099FF"/>
              </a:buClr>
              <a:buFont typeface="Wingdings" charset="2"/>
              <a:buChar char="§"/>
            </a:pPr>
            <a:r>
              <a:rPr lang="cs-CZ" sz="3200" b="1" dirty="0">
                <a:solidFill>
                  <a:srgbClr val="000000"/>
                </a:solidFill>
                <a:latin typeface="Arial"/>
                <a:cs typeface="Arial"/>
              </a:rPr>
              <a:t>Mistrovství světa </a:t>
            </a:r>
            <a:r>
              <a:rPr lang="cs-CZ" sz="3200" b="1" dirty="0" smtClean="0">
                <a:solidFill>
                  <a:srgbClr val="000000"/>
                </a:solidFill>
                <a:latin typeface="Arial"/>
                <a:cs typeface="Arial"/>
              </a:rPr>
              <a:t>ve </a:t>
            </a:r>
            <a:r>
              <a:rPr lang="cs-CZ" sz="3200" b="1" dirty="0">
                <a:solidFill>
                  <a:srgbClr val="000000"/>
                </a:solidFill>
                <a:latin typeface="Arial"/>
                <a:cs typeface="Arial"/>
              </a:rPr>
              <a:t>veslování</a:t>
            </a:r>
          </a:p>
          <a:p>
            <a:pPr marL="742950" lvl="2" indent="-342900">
              <a:buClr>
                <a:srgbClr val="0099FF"/>
              </a:buClr>
              <a:buFont typeface="Wingdings" charset="2"/>
              <a:buChar char="§"/>
            </a:pPr>
            <a:endParaRPr lang="cs-CZ" sz="39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 indent="0">
              <a:buClr>
                <a:srgbClr val="0099FF"/>
              </a:buClr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/>
                <a:cs typeface="Arial"/>
              </a:rPr>
              <a:t>2021:</a:t>
            </a:r>
            <a:endParaRPr lang="cs-CZ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2" indent="-342900">
              <a:buClr>
                <a:srgbClr val="0099FF"/>
              </a:buClr>
              <a:buFont typeface="Wingdings" charset="2"/>
              <a:buChar char="§"/>
            </a:pPr>
            <a:r>
              <a:rPr lang="cs-CZ" sz="2800" b="1" dirty="0">
                <a:solidFill>
                  <a:srgbClr val="000000"/>
                </a:solidFill>
                <a:latin typeface="Arial"/>
                <a:cs typeface="Arial"/>
              </a:rPr>
              <a:t>Mistrovství světa ve </a:t>
            </a:r>
            <a:r>
              <a:rPr lang="cs-CZ" sz="2800" b="1" dirty="0" smtClean="0">
                <a:solidFill>
                  <a:srgbClr val="000000"/>
                </a:solidFill>
                <a:latin typeface="Arial"/>
                <a:cs typeface="Arial"/>
              </a:rPr>
              <a:t>veslování U23</a:t>
            </a:r>
            <a:endParaRPr lang="cs-CZ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2" indent="-342900">
              <a:buClr>
                <a:srgbClr val="0099FF"/>
              </a:buClr>
              <a:buFont typeface="Wingdings" charset="2"/>
              <a:buChar char="§"/>
            </a:pPr>
            <a:endParaRPr lang="cs-CZ" sz="17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 indent="0">
              <a:buClr>
                <a:srgbClr val="0099FF"/>
              </a:buClr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/>
                <a:cs typeface="Arial"/>
              </a:rPr>
              <a:t>2020:</a:t>
            </a:r>
            <a:endParaRPr lang="cs-CZ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2" indent="-342900">
              <a:buClr>
                <a:srgbClr val="0099FF"/>
              </a:buClr>
              <a:buFont typeface="Wingdings" charset="2"/>
              <a:buChar char="§"/>
            </a:pPr>
            <a:r>
              <a:rPr lang="cs-CZ" sz="2800" b="1" dirty="0" smtClean="0">
                <a:solidFill>
                  <a:srgbClr val="000000"/>
                </a:solidFill>
                <a:latin typeface="Arial"/>
                <a:cs typeface="Arial"/>
              </a:rPr>
              <a:t>Světový pohár a Olympijská </a:t>
            </a:r>
            <a:r>
              <a:rPr lang="cs-CZ" sz="2800" b="1" dirty="0" err="1" smtClean="0">
                <a:solidFill>
                  <a:srgbClr val="000000"/>
                </a:solidFill>
                <a:latin typeface="Arial"/>
                <a:cs typeface="Arial"/>
              </a:rPr>
              <a:t>dokvalifikace</a:t>
            </a:r>
            <a:r>
              <a:rPr lang="cs-CZ" sz="2800" b="1" dirty="0" smtClean="0">
                <a:solidFill>
                  <a:srgbClr val="000000"/>
                </a:solidFill>
                <a:latin typeface="Arial"/>
                <a:cs typeface="Arial"/>
              </a:rPr>
              <a:t> v rychlostní kanoistice</a:t>
            </a:r>
          </a:p>
          <a:p>
            <a:pPr marL="742950" lvl="2" indent="-342900">
              <a:buClr>
                <a:srgbClr val="0099FF"/>
              </a:buClr>
              <a:buFont typeface="Wingdings" charset="2"/>
              <a:buChar char="§"/>
            </a:pPr>
            <a:endParaRPr lang="cs-CZ" sz="17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 indent="0">
              <a:buClr>
                <a:srgbClr val="0099FF"/>
              </a:buClr>
              <a:buNone/>
            </a:pPr>
            <a:r>
              <a:rPr lang="cs-CZ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2019:</a:t>
            </a:r>
            <a:endParaRPr lang="cs-CZ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742950" lvl="2" indent="-342900">
              <a:buClr>
                <a:srgbClr val="0099FF"/>
              </a:buClr>
              <a:buFont typeface="Wingdings" charset="2"/>
              <a:buChar char="§"/>
            </a:pPr>
            <a:r>
              <a:rPr lang="cs-CZ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Mistrovství Evropy juniorů v rychlostní kanoistice</a:t>
            </a:r>
            <a:endParaRPr lang="cs-CZ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819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0960" y="65130"/>
            <a:ext cx="7355840" cy="78831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Labe </a:t>
            </a:r>
            <a:r>
              <a:rPr lang="en-US" sz="2800" b="1" dirty="0" err="1">
                <a:solidFill>
                  <a:srgbClr val="000000"/>
                </a:solidFill>
              </a:rPr>
              <a:t>aréna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Štětí</a:t>
            </a:r>
            <a:r>
              <a:rPr lang="cs-CZ" sz="2800" b="1" dirty="0" smtClean="0">
                <a:solidFill>
                  <a:srgbClr val="000000"/>
                </a:solidFill>
              </a:rPr>
              <a:t> (LAŠ)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loděnice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1585"/>
            <a:ext cx="9144000" cy="4717703"/>
          </a:xfrm>
        </p:spPr>
      </p:pic>
    </p:spTree>
    <p:extLst>
      <p:ext uri="{BB962C8B-B14F-4D97-AF65-F5344CB8AC3E}">
        <p14:creationId xmlns:p14="http://schemas.microsoft.com/office/powerpoint/2010/main" val="6688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0960" y="65130"/>
            <a:ext cx="7355840" cy="78831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Labe </a:t>
            </a:r>
            <a:r>
              <a:rPr lang="en-US" sz="2800" b="1" dirty="0" err="1">
                <a:solidFill>
                  <a:srgbClr val="000000"/>
                </a:solidFill>
              </a:rPr>
              <a:t>aréna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Štětí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Content Placeholder 2" descr="Veslarsky bazen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00" y="1186418"/>
            <a:ext cx="8714740" cy="4357370"/>
          </a:xfrm>
        </p:spPr>
      </p:pic>
      <p:sp>
        <p:nvSpPr>
          <p:cNvPr id="4" name="TextBox 1"/>
          <p:cNvSpPr txBox="1"/>
          <p:nvPr/>
        </p:nvSpPr>
        <p:spPr>
          <a:xfrm>
            <a:off x="1766570" y="5543788"/>
            <a:ext cx="508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Průřez unikátním tréninkovým kanálem / bazénem.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608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8253</TotalTime>
  <Words>497</Words>
  <Application>Microsoft Macintosh PowerPoint</Application>
  <PresentationFormat>On-screen Show (4:3)</PresentationFormat>
  <Paragraphs>124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Labe aréna Ústeckého kraje</vt:lpstr>
      <vt:lpstr>Labe aréna Ústeckého kraje</vt:lpstr>
      <vt:lpstr>Labe aréna Račice</vt:lpstr>
      <vt:lpstr>Mistrovství Evropy ve veslování 2017</vt:lpstr>
      <vt:lpstr>Mistrovství světa v rychlostní kanoistice 2017</vt:lpstr>
      <vt:lpstr>Další mezinárodní závody</vt:lpstr>
      <vt:lpstr>Labe aréna Štětí (LAŠ)</vt:lpstr>
      <vt:lpstr>Labe aréna Štětí</vt:lpstr>
      <vt:lpstr>LAŠ: Olympijský běh</vt:lpstr>
      <vt:lpstr>LAŠ: Reprezentační testy</vt:lpstr>
      <vt:lpstr>Labská akademie veslování</vt:lpstr>
      <vt:lpstr>Školní liga Česko vesluje (od 2016)</vt:lpstr>
      <vt:lpstr>Školní liga Česko vesluje (od 2016)</vt:lpstr>
      <vt:lpstr>Školní liga Česko vesluje</vt:lpstr>
      <vt:lpstr>Halové veslování v Ústeckém kraji</vt:lpstr>
      <vt:lpstr>Mistrovství Evropy 11.1.2020 Praha</vt:lpstr>
      <vt:lpstr>Mistrovství Evropy 11.1.2020 Praha</vt:lpstr>
      <vt:lpstr>Mistrovství Evropy 11.1.2020 Praha</vt:lpstr>
      <vt:lpstr>Mistrovství Evropy 11.1.2020 Praha</vt:lpstr>
      <vt:lpstr>Školní liga Česko vesluje</vt:lpstr>
      <vt:lpstr>TCM &amp; Česko vesluje 2022</vt:lpstr>
      <vt:lpstr>Nové memorandum o spolupráci s Ústeckým krajem</vt:lpstr>
      <vt:lpstr>TCM pro Ústecký kraj</vt:lpstr>
      <vt:lpstr>TCM pro Ústecký kraj</vt:lpstr>
      <vt:lpstr>TCM pro Ústecký kraj – analogie s koncepcí</vt:lpstr>
      <vt:lpstr>TCM pro Ústecký kraj – materiální vybavení</vt:lpstr>
      <vt:lpstr>TCM pro Ústecký kraj – materiální vybavení</vt:lpstr>
      <vt:lpstr>TCM pro Ústecký kraj – příležitosti</vt:lpstr>
      <vt:lpstr>Děkuji za pozornost!</vt:lpstr>
    </vt:vector>
  </TitlesOfParts>
  <Company>E-Fin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Interní audit 2.0</dc:title>
  <dc:creator>Klara Vlčková</dc:creator>
  <cp:lastModifiedBy>Michal Kurfirst</cp:lastModifiedBy>
  <cp:revision>845</cp:revision>
  <cp:lastPrinted>2014-12-14T23:51:45Z</cp:lastPrinted>
  <dcterms:created xsi:type="dcterms:W3CDTF">2013-05-09T07:51:02Z</dcterms:created>
  <dcterms:modified xsi:type="dcterms:W3CDTF">2020-01-14T10:18:39Z</dcterms:modified>
</cp:coreProperties>
</file>