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5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41"/>
  </p:notesMasterIdLst>
  <p:handoutMasterIdLst>
    <p:handoutMasterId r:id="rId42"/>
  </p:handoutMasterIdLst>
  <p:sldIdLst>
    <p:sldId id="256" r:id="rId6"/>
    <p:sldId id="325" r:id="rId7"/>
    <p:sldId id="275" r:id="rId8"/>
    <p:sldId id="320" r:id="rId9"/>
    <p:sldId id="302" r:id="rId10"/>
    <p:sldId id="309" r:id="rId11"/>
    <p:sldId id="267" r:id="rId12"/>
    <p:sldId id="291" r:id="rId13"/>
    <p:sldId id="268" r:id="rId14"/>
    <p:sldId id="301" r:id="rId15"/>
    <p:sldId id="319" r:id="rId16"/>
    <p:sldId id="321" r:id="rId17"/>
    <p:sldId id="322" r:id="rId18"/>
    <p:sldId id="313" r:id="rId19"/>
    <p:sldId id="288" r:id="rId20"/>
    <p:sldId id="323" r:id="rId21"/>
    <p:sldId id="276" r:id="rId22"/>
    <p:sldId id="293" r:id="rId23"/>
    <p:sldId id="297" r:id="rId24"/>
    <p:sldId id="307" r:id="rId25"/>
    <p:sldId id="305" r:id="rId26"/>
    <p:sldId id="306" r:id="rId27"/>
    <p:sldId id="308" r:id="rId28"/>
    <p:sldId id="303" r:id="rId29"/>
    <p:sldId id="324" r:id="rId30"/>
    <p:sldId id="304" r:id="rId31"/>
    <p:sldId id="299" r:id="rId32"/>
    <p:sldId id="314" r:id="rId33"/>
    <p:sldId id="315" r:id="rId34"/>
    <p:sldId id="311" r:id="rId35"/>
    <p:sldId id="312" r:id="rId36"/>
    <p:sldId id="310" r:id="rId37"/>
    <p:sldId id="326" r:id="rId38"/>
    <p:sldId id="273" r:id="rId39"/>
    <p:sldId id="300" r:id="rId40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A1A7"/>
    <a:srgbClr val="375D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5232" autoAdjust="0"/>
  </p:normalViewPr>
  <p:slideViewPr>
    <p:cSldViewPr>
      <p:cViewPr varScale="1">
        <p:scale>
          <a:sx n="107" d="100"/>
          <a:sy n="107" d="100"/>
        </p:scale>
        <p:origin x="112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01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E591D4-5DC3-47FF-9ECC-0C44976403B1}" type="datetimeFigureOut">
              <a:rPr lang="cs-CZ"/>
              <a:pPr>
                <a:defRPr/>
              </a:pPr>
              <a:t>9.10.2018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6BCA1F-CCBF-40D1-9C86-5E4198F604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07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683D2F0-510E-4DA3-8016-75F1CD1E26AB}" type="datetimeFigureOut">
              <a:rPr lang="cs-CZ"/>
              <a:pPr>
                <a:defRPr/>
              </a:pPr>
              <a:t>9.10.2018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538070B-0349-4C98-B1FB-B70EBD02C4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9291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38070B-0349-4C98-B1FB-B70EBD02C448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080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538070B-0349-4C98-B1FB-B70EBD02C448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916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71604" y="2130425"/>
            <a:ext cx="71438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71604" y="3886200"/>
            <a:ext cx="7143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FA6F-6704-4C6E-BD7B-7A70A0342E57}" type="datetime1">
              <a:rPr lang="cs-CZ"/>
              <a:pPr>
                <a:defRPr/>
              </a:pPr>
              <a:t>9.10.2018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72966-CE61-4527-97D3-92BAADAE75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36C1-E1A9-47A8-877D-B06C1A05C20A}" type="datetime1">
              <a:rPr lang="cs-CZ"/>
              <a:pPr>
                <a:defRPr/>
              </a:pPr>
              <a:t>9.10.2018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9CECD-E005-4B54-9A66-6E33A6B50A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28802"/>
            <a:ext cx="2057400" cy="419736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43042" y="1928802"/>
            <a:ext cx="4833958" cy="419736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A6726-B42C-487D-855F-0CF8AEBA5F99}" type="datetime1">
              <a:rPr lang="cs-CZ"/>
              <a:pPr>
                <a:defRPr/>
              </a:pPr>
              <a:t>9.10.2018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D643B-2BA3-404B-8018-4A51BABF82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F85D6-8E83-4344-B154-362C81B0C438}" type="datetime1">
              <a:rPr lang="cs-CZ"/>
              <a:pPr>
                <a:defRPr/>
              </a:pPr>
              <a:t>9.10.2018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402DC-333A-4591-BB32-EA2C942030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1603" y="4406900"/>
            <a:ext cx="71438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03" y="2906713"/>
            <a:ext cx="71438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3988E-7A5E-4BE6-AC6D-BE9CAFAF4B35}" type="datetime1">
              <a:rPr lang="cs-CZ"/>
              <a:pPr>
                <a:defRPr/>
              </a:pPr>
              <a:t>9.10.2018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44501-8011-48E4-836C-3871FC8480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71604" y="3214686"/>
            <a:ext cx="3429024" cy="29114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14942" y="3214686"/>
            <a:ext cx="3471858" cy="29114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01E22-1F1F-409D-94DB-D5FE914167D5}" type="datetime1">
              <a:rPr lang="cs-CZ"/>
              <a:pPr>
                <a:defRPr/>
              </a:pPr>
              <a:t>9.10.2018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4A8C3-BE69-4E5A-9797-1373BAEBAD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04" y="3214686"/>
            <a:ext cx="342902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71604" y="4000503"/>
            <a:ext cx="3429024" cy="212565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214942" y="3214686"/>
            <a:ext cx="347185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14942" y="4000503"/>
            <a:ext cx="3471858" cy="212565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62DFD-4841-43D9-BEFC-3A72BCD5C335}" type="datetime1">
              <a:rPr lang="cs-CZ"/>
              <a:pPr>
                <a:defRPr/>
              </a:pPr>
              <a:t>9.10.2018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18016-B153-4745-B912-FCFF3110EE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5F588-01E8-4299-8C77-81922E8139C0}" type="datetime1">
              <a:rPr lang="cs-CZ"/>
              <a:pPr>
                <a:defRPr/>
              </a:pPr>
              <a:t>9.10.2018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40430-96E5-4D86-9F09-1228F98592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A48C0-68E2-4204-9FBA-0926FD59B455}" type="datetime1">
              <a:rPr lang="cs-CZ"/>
              <a:pPr>
                <a:defRPr/>
              </a:pPr>
              <a:t>9.10.2018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8237A-057E-4898-B0DD-4121236DCC9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639" y="1928802"/>
            <a:ext cx="285048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3438" y="1928802"/>
            <a:ext cx="4043362" cy="41973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8639" y="3286124"/>
            <a:ext cx="2850486" cy="28400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DB818-B373-4930-9903-A570BC7B00BC}" type="datetime1">
              <a:rPr lang="cs-CZ"/>
              <a:pPr>
                <a:defRPr/>
              </a:pPr>
              <a:t>9.10.2018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044FC-D80D-4E21-A4AC-BBFA43139F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28801"/>
            <a:ext cx="5486400" cy="279877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240E7-6F0D-4036-8EFF-6E155E8530B6}" type="datetime1">
              <a:rPr lang="cs-CZ"/>
              <a:pPr>
                <a:defRPr/>
              </a:pPr>
              <a:t>9.10.2018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91BF6-4740-4EBA-9AED-F6691856A0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71625" y="1928813"/>
            <a:ext cx="71151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71625" y="3214688"/>
            <a:ext cx="7115175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581150" y="6356350"/>
            <a:ext cx="3419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E6E7E3B-7191-4D8F-B6BD-17BBD4BD0641}" type="datetime1">
              <a:rPr lang="cs-CZ"/>
              <a:pPr>
                <a:defRPr/>
              </a:pPr>
              <a:t>9.10.2018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468813" y="1042988"/>
            <a:ext cx="4532312" cy="500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2A5BDBE-82DE-4EA6-BEE0-EB0B6359B3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Obrázek 11" descr="uk_logo.wm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79425" y="314325"/>
            <a:ext cx="344011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plit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375D67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r-ustecky.cz/bc-monika-snajdrova/o-90613/p1=209420" TargetMode="External"/><Relationship Id="rId3" Type="http://schemas.openxmlformats.org/officeDocument/2006/relationships/hyperlink" Target="mailto:pemova.j(zavin&#225;&#269;)kr-ustecky.cz" TargetMode="External"/><Relationship Id="rId7" Type="http://schemas.openxmlformats.org/officeDocument/2006/relationships/hyperlink" Target="mailto:prochazkova.y(zavin&#225;&#269;)kr-ustecky.cz" TargetMode="External"/><Relationship Id="rId12" Type="http://schemas.openxmlformats.org/officeDocument/2006/relationships/hyperlink" Target="https://www.kr-ustecky.cz/socialni-sluzby-registrace-inspekce/ds-100201/p1=204835" TargetMode="External"/><Relationship Id="rId2" Type="http://schemas.openxmlformats.org/officeDocument/2006/relationships/hyperlink" Target="https://www.kr-ustecky.cz/ing-jitka-pemova/o-57638/p1=2094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r-ustecky.cz/mgr-yvona-prochazkova/o-71692/p1=209420" TargetMode="External"/><Relationship Id="rId11" Type="http://schemas.openxmlformats.org/officeDocument/2006/relationships/hyperlink" Target="mailto:behounkova.v(zavin&#225;&#269;)kr-ustecky.cz" TargetMode="External"/><Relationship Id="rId5" Type="http://schemas.openxmlformats.org/officeDocument/2006/relationships/hyperlink" Target="mailto:bakulova.r(zavin&#225;&#269;)kr-ustecky.cz" TargetMode="External"/><Relationship Id="rId10" Type="http://schemas.openxmlformats.org/officeDocument/2006/relationships/hyperlink" Target="https://www.kr-ustecky.cz/bc-vera-behounkova/o-90160/p1=209420" TargetMode="External"/><Relationship Id="rId4" Type="http://schemas.openxmlformats.org/officeDocument/2006/relationships/hyperlink" Target="https://www.kr-ustecky.cz/bc-romana-bakulova/o-89566/p1=209420" TargetMode="External"/><Relationship Id="rId9" Type="http://schemas.openxmlformats.org/officeDocument/2006/relationships/hyperlink" Target="mailto:snajdrova.m(zavin&#225;&#269;)kr-ustecky.cz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kr-ustecky.cz/bc-milada-jirovcova/o-90941/p1=209420" TargetMode="External"/><Relationship Id="rId13" Type="http://schemas.openxmlformats.org/officeDocument/2006/relationships/hyperlink" Target="mailto:cermakova.j(zavin&#225;&#269;)kr-ustecky.cz" TargetMode="External"/><Relationship Id="rId18" Type="http://schemas.openxmlformats.org/officeDocument/2006/relationships/hyperlink" Target="https://www.kr-ustecky.cz/planovani-a-sit-socialnich-sluzeb/ds-99755/p1=204835" TargetMode="External"/><Relationship Id="rId3" Type="http://schemas.openxmlformats.org/officeDocument/2006/relationships/hyperlink" Target="mailto:lafkova.p(zavin&#225;&#269;)kr-ustecky.cz" TargetMode="External"/><Relationship Id="rId7" Type="http://schemas.openxmlformats.org/officeDocument/2006/relationships/hyperlink" Target="mailto:sihelnikova.m(zavin&#225;&#269;)kr-ustecky.cz" TargetMode="External"/><Relationship Id="rId12" Type="http://schemas.openxmlformats.org/officeDocument/2006/relationships/hyperlink" Target="https://www.kr-ustecky.cz/bc-jana-cermakova/o-90216/p1=209420" TargetMode="External"/><Relationship Id="rId17" Type="http://schemas.openxmlformats.org/officeDocument/2006/relationships/hyperlink" Target="mailto:macakova.m(zavin&#225;&#269;)kr-ustecky.cz" TargetMode="External"/><Relationship Id="rId2" Type="http://schemas.openxmlformats.org/officeDocument/2006/relationships/hyperlink" Target="https://www.kr-ustecky.cz/ing-petra-lafkova/o-90079/p1=209420" TargetMode="External"/><Relationship Id="rId16" Type="http://schemas.openxmlformats.org/officeDocument/2006/relationships/hyperlink" Target="https://www.kr-ustecky.cz/bc-martina-macakova/o-90636/p1=20942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r-ustecky.cz/mgr-milena-sihelnikova/o-91020/p1=209420" TargetMode="External"/><Relationship Id="rId11" Type="http://schemas.openxmlformats.org/officeDocument/2006/relationships/hyperlink" Target="mailto:brzobohata.k(zavin&#225;&#269;)kr-ustecky.cz" TargetMode="External"/><Relationship Id="rId5" Type="http://schemas.openxmlformats.org/officeDocument/2006/relationships/hyperlink" Target="mailto:giampaoli.k(zavin&#225;&#269;)kr-ustecky.cz" TargetMode="External"/><Relationship Id="rId15" Type="http://schemas.openxmlformats.org/officeDocument/2006/relationships/hyperlink" Target="mailto:zitkova.r(zavin&#225;&#269;)kr-ustecky.cz" TargetMode="External"/><Relationship Id="rId10" Type="http://schemas.openxmlformats.org/officeDocument/2006/relationships/hyperlink" Target="https://www.kr-ustecky.cz/ing-karina-brzobohata/o-90877/p1=209420" TargetMode="External"/><Relationship Id="rId19" Type="http://schemas.openxmlformats.org/officeDocument/2006/relationships/hyperlink" Target="https://www.kr-ustecky.cz/assets/File.ashx?id_org=450018&amp;id_dokumenty=1726004" TargetMode="External"/><Relationship Id="rId4" Type="http://schemas.openxmlformats.org/officeDocument/2006/relationships/hyperlink" Target="https://www.kr-ustecky.cz/ing-karel-giampaoli/o-30775/p1=209420" TargetMode="External"/><Relationship Id="rId9" Type="http://schemas.openxmlformats.org/officeDocument/2006/relationships/hyperlink" Target="mailto:jirovcova.m(zavin&#225;&#269;)kr-ustecky.cz" TargetMode="External"/><Relationship Id="rId14" Type="http://schemas.openxmlformats.org/officeDocument/2006/relationships/hyperlink" Target="https://www.kr-ustecky.cz/mgr-radka-zitkova/o-90914/p1=209420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mailto:sihelnikova.m(zavin&#225;&#269;)kr-ustecky.cz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884381" y="2636912"/>
            <a:ext cx="6907943" cy="2305050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Síť sociálních služeb Ústeckého kraje</a:t>
            </a:r>
          </a:p>
        </p:txBody>
      </p:sp>
      <p:sp>
        <p:nvSpPr>
          <p:cNvPr id="205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solidFill>
              <a:schemeClr val="accent1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dirty="0" smtClean="0">
                <a:latin typeface="Arial" charset="0"/>
                <a:cs typeface="Arial" charset="0"/>
              </a:rPr>
              <a:t>7. Setkání s poskytovateli sociálních služeb </a:t>
            </a:r>
            <a:br>
              <a:rPr lang="cs-CZ" sz="1600" dirty="0" smtClean="0">
                <a:latin typeface="Arial" charset="0"/>
                <a:cs typeface="Arial" charset="0"/>
              </a:rPr>
            </a:br>
            <a:r>
              <a:rPr lang="cs-CZ" sz="1600" dirty="0" smtClean="0">
                <a:latin typeface="Arial" charset="0"/>
                <a:cs typeface="Arial" charset="0"/>
              </a:rPr>
              <a:t>v Ústeckém kraji</a:t>
            </a:r>
          </a:p>
        </p:txBody>
      </p:sp>
      <p:sp>
        <p:nvSpPr>
          <p:cNvPr id="2" name="Obdélník 1"/>
          <p:cNvSpPr/>
          <p:nvPr/>
        </p:nvSpPr>
        <p:spPr>
          <a:xfrm>
            <a:off x="6424172" y="6165304"/>
            <a:ext cx="2736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>
                <a:solidFill>
                  <a:srgbClr val="002060"/>
                </a:solidFill>
              </a:rPr>
              <a:t>Mgr. Milena Sihelníková</a:t>
            </a:r>
          </a:p>
          <a:p>
            <a:r>
              <a:rPr lang="cs-CZ" sz="1600" b="1" dirty="0" smtClean="0">
                <a:solidFill>
                  <a:srgbClr val="002060"/>
                </a:solidFill>
              </a:rPr>
              <a:t>Odbor sociálních věcí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052" y="0"/>
            <a:ext cx="5461522" cy="6860676"/>
          </a:xfrm>
        </p:spPr>
      </p:pic>
    </p:spTree>
    <p:extLst>
      <p:ext uri="{BB962C8B-B14F-4D97-AF65-F5344CB8AC3E}">
        <p14:creationId xmlns:p14="http://schemas.microsoft.com/office/powerpoint/2010/main" val="3615219121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,,Přelévání‘‘ lůžek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262716" y="1988840"/>
            <a:ext cx="8712967" cy="5040560"/>
          </a:xfrm>
        </p:spPr>
        <p:txBody>
          <a:bodyPr/>
          <a:lstStyle/>
          <a:p>
            <a:r>
              <a:rPr lang="cs-CZ" dirty="0"/>
              <a:t>U sociálních služeb, poskytujících pobytové služby v oblasti služeb sociální péče, bude umožněno </a:t>
            </a:r>
            <a:r>
              <a:rPr lang="cs-CZ" b="1" dirty="0"/>
              <a:t>převádění kapacit (lůžek) bez vydefinování optimální kapacity v AP na daný rok</a:t>
            </a:r>
            <a:r>
              <a:rPr lang="cs-CZ" dirty="0"/>
              <a:t>, za předpokladu předchozího schválení KÚÚK změny kapacit lůžek, tj. snížení kapacity z jedné pobytové sociální služby a navýšení kapacity na druhé sociální službě. Celkový počet lůžek poskytovatele musí být zachován nebo snížen.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367832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060848"/>
            <a:ext cx="8712967" cy="5013176"/>
          </a:xfrm>
        </p:spPr>
        <p:txBody>
          <a:bodyPr/>
          <a:lstStyle/>
          <a:p>
            <a:r>
              <a:rPr lang="cs-CZ" dirty="0"/>
              <a:t>Ve výjimečných odůvodněných případech (neočekávané zrušení sociální služby zařazené v Základní síti kraje, apod.) </a:t>
            </a:r>
            <a:r>
              <a:rPr lang="cs-CZ" b="1" dirty="0"/>
              <a:t>je přípustné převedení kapacity zrušené sociální služby na stávající či nově vzniklou sociální službu obdobného druhu jiného poskytovatele </a:t>
            </a:r>
            <a:r>
              <a:rPr lang="cs-CZ" dirty="0"/>
              <a:t>za předpokladu potřebnosti, a to pouze v návaznosti na proces aktualizace Základní sítě kraje.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500463" y="1052736"/>
            <a:ext cx="4532312" cy="500062"/>
          </a:xfrm>
        </p:spPr>
        <p:txBody>
          <a:bodyPr/>
          <a:lstStyle/>
          <a:p>
            <a:pPr>
              <a:defRPr/>
            </a:pPr>
            <a:r>
              <a:rPr lang="cs-CZ" dirty="0"/>
              <a:t>,,Přelévání‘‘ </a:t>
            </a:r>
            <a:r>
              <a:rPr lang="cs-CZ" dirty="0" smtClean="0"/>
              <a:t>kapacity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916799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9" y="1844824"/>
            <a:ext cx="8363272" cy="5013176"/>
          </a:xfrm>
        </p:spPr>
        <p:txBody>
          <a:bodyPr/>
          <a:lstStyle/>
          <a:p>
            <a:r>
              <a:rPr lang="cs-CZ" sz="2200" dirty="0"/>
              <a:t>V souladu se strategiemi Ústeckého kraje v sociální oblasti budou podporovány pobytové služby sociální péče </a:t>
            </a:r>
            <a:r>
              <a:rPr lang="cs-CZ" sz="2200" b="1" dirty="0"/>
              <a:t>domovy pro seniory a domovy se zvláštním režimem s maximální kapacitou do 25 lůžek </a:t>
            </a:r>
            <a:r>
              <a:rPr lang="cs-CZ" sz="2200" dirty="0"/>
              <a:t>v jednom objektu. </a:t>
            </a:r>
            <a:endParaRPr lang="cs-CZ" sz="2200" dirty="0" smtClean="0"/>
          </a:p>
          <a:p>
            <a:r>
              <a:rPr lang="cs-CZ" sz="2200" dirty="0" smtClean="0"/>
              <a:t>V </a:t>
            </a:r>
            <a:r>
              <a:rPr lang="cs-CZ" sz="2200" dirty="0"/>
              <a:t>souladu s doporučeným postupem č. 2/2016 „Materiálně-technický standard pro služby sociální péče poskytované pobytovou formou“ vydaným MPSV budou podporovány pobytové služby sociální péče následovně: </a:t>
            </a:r>
            <a:r>
              <a:rPr lang="cs-CZ" sz="2200" dirty="0" smtClean="0"/>
              <a:t/>
            </a:r>
            <a:br>
              <a:rPr lang="cs-CZ" sz="2200" dirty="0" smtClean="0"/>
            </a:br>
            <a:r>
              <a:rPr lang="cs-CZ" sz="2200" b="1" dirty="0" smtClean="0"/>
              <a:t>chráněné </a:t>
            </a:r>
            <a:r>
              <a:rPr lang="cs-CZ" sz="2200" b="1" dirty="0"/>
              <a:t>bydlení s maximální kapacitou 12 </a:t>
            </a:r>
            <a:r>
              <a:rPr lang="cs-CZ" sz="2200" dirty="0"/>
              <a:t>klientů v </a:t>
            </a:r>
            <a:r>
              <a:rPr lang="cs-CZ" sz="2200" dirty="0" smtClean="0"/>
              <a:t>jedné budově, </a:t>
            </a:r>
            <a:r>
              <a:rPr lang="cs-CZ" sz="2200" b="1" dirty="0" smtClean="0"/>
              <a:t>domovy </a:t>
            </a:r>
            <a:r>
              <a:rPr lang="cs-CZ" sz="2200" b="1" dirty="0"/>
              <a:t>pro osoby se zdravotním postižením a týdenní stacionáře s </a:t>
            </a:r>
            <a:r>
              <a:rPr lang="cs-CZ" sz="2200" b="1" dirty="0" smtClean="0"/>
              <a:t>maximální </a:t>
            </a:r>
            <a:r>
              <a:rPr lang="cs-CZ" sz="2200" b="1" dirty="0"/>
              <a:t>kapacitou 12 klientů s nižší mírou </a:t>
            </a:r>
            <a:r>
              <a:rPr lang="cs-CZ" sz="2200" b="1" dirty="0" smtClean="0"/>
              <a:t>podpory </a:t>
            </a:r>
            <a:r>
              <a:rPr lang="cs-CZ" sz="2200" dirty="0" smtClean="0"/>
              <a:t>v </a:t>
            </a:r>
            <a:r>
              <a:rPr lang="cs-CZ" sz="2200" dirty="0"/>
              <a:t>jedné </a:t>
            </a:r>
            <a:r>
              <a:rPr lang="cs-CZ" sz="2200" dirty="0" smtClean="0"/>
              <a:t>budově, </a:t>
            </a:r>
            <a:r>
              <a:rPr lang="cs-CZ" sz="2200" dirty="0"/>
              <a:t>v případě vysoké míry podpory je </a:t>
            </a:r>
            <a:r>
              <a:rPr lang="cs-CZ" sz="2200" dirty="0" smtClean="0"/>
              <a:t>max. 18 klientů.</a:t>
            </a: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645841" y="1124744"/>
            <a:ext cx="4532312" cy="500062"/>
          </a:xfrm>
        </p:spPr>
        <p:txBody>
          <a:bodyPr/>
          <a:lstStyle/>
          <a:p>
            <a:pPr>
              <a:defRPr/>
            </a:pPr>
            <a:r>
              <a:rPr lang="cs-CZ" sz="2000" dirty="0" smtClean="0"/>
              <a:t>Maximální kapacita lůžkové péče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4442585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Registrace služby</a:t>
            </a: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idx="1"/>
          </p:nvPr>
        </p:nvSpPr>
        <p:spPr>
          <a:xfrm>
            <a:off x="107505" y="1700808"/>
            <a:ext cx="8579296" cy="4425355"/>
          </a:xfrm>
        </p:spPr>
        <p:txBody>
          <a:bodyPr/>
          <a:lstStyle/>
          <a:p>
            <a:r>
              <a:rPr lang="cs-CZ" sz="1800" dirty="0" smtClean="0"/>
              <a:t>Sociální </a:t>
            </a:r>
            <a:r>
              <a:rPr lang="cs-CZ" sz="1800" dirty="0"/>
              <a:t>služby lze poskytovat jen na základě oprávnění k poskytování sociálních služeb, není-li v § 83 a 84 stanoveno jinak; toto oprávnění vzniká rozhodnutím o registraci.</a:t>
            </a:r>
          </a:p>
          <a:p>
            <a:endParaRPr lang="cs-CZ" sz="1800" dirty="0"/>
          </a:p>
          <a:p>
            <a:r>
              <a:rPr lang="cs-CZ" sz="1800" dirty="0" smtClean="0"/>
              <a:t>O </a:t>
            </a:r>
            <a:r>
              <a:rPr lang="cs-CZ" sz="1800" dirty="0"/>
              <a:t>registraci rozhoduje krajský úřad příslušný podle místa trvalého nebo hlášeného pobytu fyzické osoby nebo sídla právnické osoby, popřípadě podle umístění organizační složky zahraniční právnické osoby na území České republiky; v případě, že zřizovatelem poskytovatele sociálních služeb je ministerstvo, rozhoduje o registraci toto </a:t>
            </a:r>
            <a:r>
              <a:rPr lang="cs-CZ" sz="1800" dirty="0" smtClean="0"/>
              <a:t>ministerstvo.</a:t>
            </a:r>
          </a:p>
          <a:p>
            <a:endParaRPr lang="cs-CZ" sz="1800" dirty="0"/>
          </a:p>
          <a:p>
            <a:r>
              <a:rPr lang="cs-CZ" sz="1800" dirty="0" smtClean="0"/>
              <a:t>O </a:t>
            </a:r>
            <a:r>
              <a:rPr lang="cs-CZ" sz="1800" dirty="0"/>
              <a:t>změnách údajů, které jsou náležitostí rozhodnutí o registraci podle § 81 odst. 2, vydává registrující orgán rozhodnutí o změně registrace, a to na základě písemné žádosti poskytovatele sociálních služeb. Žádost o změnu registrace obsahuje údaje, kterých se změny týkají, doložené příslušnými doklady. </a:t>
            </a:r>
            <a:r>
              <a:rPr lang="cs-CZ" sz="1800" b="1" dirty="0"/>
              <a:t>Poskytování sociální služby v souladu s těmito změnami je možné až po právní moci rozhodnutí o změně registrace.</a:t>
            </a:r>
          </a:p>
        </p:txBody>
      </p:sp>
    </p:spTree>
    <p:extLst>
      <p:ext uri="{BB962C8B-B14F-4D97-AF65-F5344CB8AC3E}">
        <p14:creationId xmlns:p14="http://schemas.microsoft.com/office/powerpoint/2010/main" val="1319590296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3" y="1916832"/>
            <a:ext cx="8579297" cy="5085184"/>
          </a:xfrm>
        </p:spPr>
        <p:txBody>
          <a:bodyPr/>
          <a:lstStyle/>
          <a:p>
            <a:r>
              <a:rPr lang="cs-CZ" sz="2400" dirty="0" smtClean="0"/>
              <a:t>V případě zájmu o zařazení nové sociální služby / změnu kapacity zařazené služby / nové (další) místo poskytování je nutné mít před podáním žádosti do Sítě vyřízenou změnu v registraci.</a:t>
            </a:r>
          </a:p>
          <a:p>
            <a:r>
              <a:rPr lang="cs-CZ" sz="2400" b="1" dirty="0" smtClean="0"/>
              <a:t>Nejzazší termín pro podání žádosti o změnu registrace je měsíc před zahájením podávání žádostí do Sítě </a:t>
            </a:r>
            <a:r>
              <a:rPr lang="cs-CZ" sz="2400" dirty="0" smtClean="0"/>
              <a:t>(registrátorky mají lhůtu 30 dní na vyřízení).</a:t>
            </a:r>
            <a:r>
              <a:rPr lang="cs-CZ" sz="2400" dirty="0"/>
              <a:t> Registrátorky provádějí kontrolu služby a následně vydávají rozhodnutí</a:t>
            </a:r>
            <a:r>
              <a:rPr lang="cs-CZ" sz="2400" dirty="0" smtClean="0"/>
              <a:t>.</a:t>
            </a:r>
          </a:p>
          <a:p>
            <a:r>
              <a:rPr lang="cs-CZ" sz="2400" b="1" dirty="0"/>
              <a:t>Od 1. 1. </a:t>
            </a:r>
            <a:r>
              <a:rPr lang="cs-CZ" sz="2400" b="1" dirty="0" smtClean="0"/>
              <a:t>2019 dojde ke změně metodiky – upřesnění termínu registrace.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397152" y="1196752"/>
            <a:ext cx="4532312" cy="504056"/>
          </a:xfrm>
        </p:spPr>
        <p:txBody>
          <a:bodyPr/>
          <a:lstStyle/>
          <a:p>
            <a:pPr>
              <a:defRPr/>
            </a:pPr>
            <a:r>
              <a:rPr lang="cs-CZ" sz="2000" b="1" dirty="0">
                <a:latin typeface="Arial" charset="0"/>
                <a:cs typeface="Arial" charset="0"/>
              </a:rPr>
              <a:t>Registrace služby</a:t>
            </a:r>
          </a:p>
          <a:p>
            <a:pPr>
              <a:defRPr/>
            </a:pPr>
            <a:endParaRPr lang="cs-CZ" sz="2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173" y="1988840"/>
            <a:ext cx="8065243" cy="4497363"/>
          </a:xfrm>
        </p:spPr>
        <p:txBody>
          <a:bodyPr/>
          <a:lstStyle/>
          <a:p>
            <a:r>
              <a:rPr lang="cs-CZ" sz="2400" b="1" dirty="0"/>
              <a:t>Při přijetí žádosti do Sítě je zjišťováno, zda již má služba při podání žádosti hotovou </a:t>
            </a:r>
            <a:r>
              <a:rPr lang="cs-CZ" sz="2400" b="1" dirty="0" smtClean="0"/>
              <a:t>změnu registrace</a:t>
            </a:r>
            <a:r>
              <a:rPr lang="cs-CZ" sz="2400" b="1" dirty="0"/>
              <a:t>. </a:t>
            </a:r>
            <a:r>
              <a:rPr lang="cs-CZ" sz="2400" b="1" u="sng" dirty="0" smtClean="0"/>
              <a:t>V </a:t>
            </a:r>
            <a:r>
              <a:rPr lang="cs-CZ" sz="2400" b="1" u="sng" dirty="0"/>
              <a:t>případě, že tomu tak není, žádost není již dále posuzována a zařazení do Sítě je zamítnuto</a:t>
            </a:r>
            <a:r>
              <a:rPr lang="cs-CZ" sz="2400" b="1" u="sng" dirty="0" smtClean="0"/>
              <a:t>.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Při srpnové aktualizaci Sítě je termín pro podávání žádostí </a:t>
            </a:r>
            <a:r>
              <a:rPr lang="cs-CZ" sz="2400" b="1" dirty="0" smtClean="0">
                <a:solidFill>
                  <a:srgbClr val="C00000"/>
                </a:solidFill>
              </a:rPr>
              <a:t>o </a:t>
            </a:r>
            <a:r>
              <a:rPr lang="cs-CZ" sz="2400" b="1" dirty="0">
                <a:solidFill>
                  <a:srgbClr val="C00000"/>
                </a:solidFill>
              </a:rPr>
              <a:t>registraci 31. 7. !!! Následně je možné </a:t>
            </a:r>
            <a:r>
              <a:rPr lang="cs-CZ" sz="2400" b="1" dirty="0" smtClean="0">
                <a:solidFill>
                  <a:srgbClr val="C00000"/>
                </a:solidFill>
              </a:rPr>
              <a:t/>
            </a:r>
            <a:br>
              <a:rPr lang="cs-CZ" sz="2400" b="1" dirty="0" smtClean="0">
                <a:solidFill>
                  <a:srgbClr val="C00000"/>
                </a:solidFill>
              </a:rPr>
            </a:br>
            <a:r>
              <a:rPr lang="cs-CZ" sz="2400" b="1" dirty="0" smtClean="0">
                <a:solidFill>
                  <a:srgbClr val="C00000"/>
                </a:solidFill>
              </a:rPr>
              <a:t>od 1</a:t>
            </a:r>
            <a:r>
              <a:rPr lang="cs-CZ" sz="2400" b="1" dirty="0">
                <a:solidFill>
                  <a:srgbClr val="C00000"/>
                </a:solidFill>
              </a:rPr>
              <a:t>. do 31. 8. podávat žádosti do Sítě.</a:t>
            </a:r>
          </a:p>
          <a:p>
            <a:r>
              <a:rPr lang="cs-CZ" sz="2400" b="1" dirty="0">
                <a:solidFill>
                  <a:srgbClr val="C00000"/>
                </a:solidFill>
              </a:rPr>
              <a:t>Při březnové aktualizaci je termín pro podání registrace 28.2. </a:t>
            </a:r>
            <a:r>
              <a:rPr lang="cs-CZ" sz="2400" b="1" dirty="0" smtClean="0">
                <a:solidFill>
                  <a:srgbClr val="C00000"/>
                </a:solidFill>
              </a:rPr>
              <a:t>!!! Žádosti </a:t>
            </a:r>
            <a:r>
              <a:rPr lang="cs-CZ" sz="2400" b="1" dirty="0">
                <a:solidFill>
                  <a:srgbClr val="C00000"/>
                </a:solidFill>
              </a:rPr>
              <a:t>do Sítě je možné podávat od 1. do 31.3.</a:t>
            </a:r>
            <a:endParaRPr lang="cs-CZ" sz="2400" b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468813" y="1196752"/>
            <a:ext cx="4532312" cy="500062"/>
          </a:xfrm>
        </p:spPr>
        <p:txBody>
          <a:bodyPr/>
          <a:lstStyle/>
          <a:p>
            <a:pPr>
              <a:defRPr/>
            </a:pPr>
            <a:r>
              <a:rPr lang="cs-CZ" b="1" dirty="0">
                <a:latin typeface="Arial" charset="0"/>
                <a:cs typeface="Arial" charset="0"/>
              </a:rPr>
              <a:t>Registrace služby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4299905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579297" cy="4353347"/>
          </a:xfrm>
        </p:spPr>
        <p:txBody>
          <a:bodyPr/>
          <a:lstStyle/>
          <a:p>
            <a:r>
              <a:rPr lang="cs-CZ" sz="2000" b="1" dirty="0" smtClean="0">
                <a:hlinkClick r:id="rId2"/>
              </a:rPr>
              <a:t>Ing</a:t>
            </a:r>
            <a:r>
              <a:rPr lang="cs-CZ" sz="2000" b="1" dirty="0">
                <a:hlinkClick r:id="rId2"/>
              </a:rPr>
              <a:t>. Jitka Pémová</a:t>
            </a:r>
            <a:r>
              <a:rPr lang="cs-CZ" sz="2000" dirty="0"/>
              <a:t>, vedoucí oddělení,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tel</a:t>
            </a:r>
            <a:r>
              <a:rPr lang="cs-CZ" sz="2000" dirty="0"/>
              <a:t>.: +420 475 657 487, </a:t>
            </a:r>
            <a:r>
              <a:rPr lang="cs-CZ" sz="2000" dirty="0" smtClean="0"/>
              <a:t>e-mail</a:t>
            </a:r>
            <a:r>
              <a:rPr lang="cs-CZ" sz="2000" dirty="0"/>
              <a:t>: </a:t>
            </a:r>
            <a:r>
              <a:rPr lang="cs-CZ" sz="2000" dirty="0" err="1">
                <a:hlinkClick r:id="rId3"/>
              </a:rPr>
              <a:t>pemova.j</a:t>
            </a:r>
            <a:r>
              <a:rPr lang="cs-CZ" sz="2000" dirty="0">
                <a:hlinkClick r:id="rId3"/>
              </a:rPr>
              <a:t>(zavináč)kr-ustecky.cz</a:t>
            </a:r>
            <a:endParaRPr lang="cs-CZ" sz="2000" dirty="0"/>
          </a:p>
          <a:p>
            <a:r>
              <a:rPr lang="cs-CZ" sz="2000" b="1" dirty="0">
                <a:hlinkClick r:id="rId4"/>
              </a:rPr>
              <a:t>Bc. Romana Bakulová</a:t>
            </a:r>
            <a:r>
              <a:rPr lang="cs-CZ" sz="2000" dirty="0"/>
              <a:t>, </a:t>
            </a:r>
            <a:r>
              <a:rPr lang="cs-CZ" sz="2000" dirty="0" smtClean="0"/>
              <a:t>registrátorka</a:t>
            </a:r>
            <a:br>
              <a:rPr lang="cs-CZ" sz="2000" dirty="0" smtClean="0"/>
            </a:br>
            <a:r>
              <a:rPr lang="cs-CZ" sz="2000" dirty="0" smtClean="0"/>
              <a:t>tel</a:t>
            </a:r>
            <a:r>
              <a:rPr lang="cs-CZ" sz="2000" dirty="0"/>
              <a:t>.: +420 475 657 406, e-mail: </a:t>
            </a:r>
            <a:r>
              <a:rPr lang="cs-CZ" sz="2000" dirty="0" err="1" smtClean="0">
                <a:hlinkClick r:id="rId5"/>
              </a:rPr>
              <a:t>bakulova.r</a:t>
            </a:r>
            <a:r>
              <a:rPr lang="cs-CZ" sz="2000" dirty="0" smtClean="0">
                <a:hlinkClick r:id="rId5"/>
              </a:rPr>
              <a:t>(zavináč)kr-ustecky.cz</a:t>
            </a:r>
            <a:endParaRPr lang="cs-CZ" sz="2000" dirty="0" smtClean="0"/>
          </a:p>
          <a:p>
            <a:r>
              <a:rPr lang="cs-CZ" sz="2000" b="1" dirty="0">
                <a:hlinkClick r:id="rId6"/>
              </a:rPr>
              <a:t>Mgr. Yvona Procházková</a:t>
            </a:r>
            <a:r>
              <a:rPr lang="cs-CZ" sz="2000" dirty="0"/>
              <a:t>, registrátorka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tel</a:t>
            </a:r>
            <a:r>
              <a:rPr lang="cs-CZ" sz="2000" dirty="0"/>
              <a:t>.: +420 475 657 401, e-mail: </a:t>
            </a:r>
            <a:r>
              <a:rPr lang="cs-CZ" sz="2000" dirty="0" err="1">
                <a:hlinkClick r:id="rId7"/>
              </a:rPr>
              <a:t>prochazkova.y</a:t>
            </a:r>
            <a:r>
              <a:rPr lang="cs-CZ" sz="2000" dirty="0">
                <a:hlinkClick r:id="rId7"/>
              </a:rPr>
              <a:t>(zavináč)kr-ustecky.cz</a:t>
            </a:r>
            <a:endParaRPr lang="cs-CZ" sz="2000" dirty="0"/>
          </a:p>
          <a:p>
            <a:r>
              <a:rPr lang="cs-CZ" sz="2000" b="1" dirty="0">
                <a:hlinkClick r:id="rId8"/>
              </a:rPr>
              <a:t>Bc. Monika Šnajdrová</a:t>
            </a:r>
            <a:r>
              <a:rPr lang="cs-CZ" sz="2000" dirty="0"/>
              <a:t>, registrátorka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tel</a:t>
            </a:r>
            <a:r>
              <a:rPr lang="cs-CZ" sz="2000" dirty="0"/>
              <a:t>.: +420 475 657 421, e-mail: </a:t>
            </a:r>
            <a:r>
              <a:rPr lang="cs-CZ" sz="2000" dirty="0" err="1">
                <a:hlinkClick r:id="rId9"/>
              </a:rPr>
              <a:t>snajdrova.m</a:t>
            </a:r>
            <a:r>
              <a:rPr lang="cs-CZ" sz="2000" dirty="0">
                <a:hlinkClick r:id="rId9"/>
              </a:rPr>
              <a:t>(zavináč)kr-ustecky.cz</a:t>
            </a:r>
            <a:endParaRPr lang="cs-CZ" sz="2000" dirty="0"/>
          </a:p>
          <a:p>
            <a:r>
              <a:rPr lang="cs-CZ" sz="2000" b="1" dirty="0">
                <a:hlinkClick r:id="rId10"/>
              </a:rPr>
              <a:t>Bc. Věra Běhounková</a:t>
            </a:r>
            <a:r>
              <a:rPr lang="cs-CZ" sz="2000" dirty="0"/>
              <a:t>, registrátorka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tel</a:t>
            </a:r>
            <a:r>
              <a:rPr lang="cs-CZ" sz="2000" dirty="0"/>
              <a:t>.: +420 475 657 496, e-mail: </a:t>
            </a:r>
            <a:r>
              <a:rPr lang="cs-CZ" sz="2000" dirty="0" err="1" smtClean="0">
                <a:hlinkClick r:id="rId11"/>
              </a:rPr>
              <a:t>behounkova.v</a:t>
            </a:r>
            <a:r>
              <a:rPr lang="cs-CZ" sz="2000" dirty="0" smtClean="0">
                <a:hlinkClick r:id="rId11"/>
              </a:rPr>
              <a:t>(zavináč)kr-ustecky.cz</a:t>
            </a:r>
            <a:endParaRPr lang="cs-CZ" sz="2000" dirty="0" smtClean="0"/>
          </a:p>
          <a:p>
            <a:endParaRPr lang="cs-CZ" sz="2000" dirty="0"/>
          </a:p>
          <a:p>
            <a:r>
              <a:rPr lang="cs-CZ" sz="2000" dirty="0">
                <a:hlinkClick r:id="rId12"/>
              </a:rPr>
              <a:t>https://</a:t>
            </a:r>
            <a:r>
              <a:rPr lang="cs-CZ" sz="2000" dirty="0" smtClean="0">
                <a:hlinkClick r:id="rId12"/>
              </a:rPr>
              <a:t>www.kr-ustecky.cz/socialni-sluzby-registrace-inspekce/ds-100201/p1=204835</a:t>
            </a:r>
            <a:r>
              <a:rPr lang="cs-CZ" sz="2000" dirty="0" smtClean="0"/>
              <a:t> </a:t>
            </a:r>
            <a:endParaRPr lang="cs-CZ" sz="2000" dirty="0"/>
          </a:p>
          <a:p>
            <a:pPr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800" b="1" dirty="0" smtClean="0"/>
              <a:t>Registrace: oddělení sociálních služeb</a:t>
            </a:r>
            <a:endParaRPr lang="cs-CZ" sz="1800" b="1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060848"/>
            <a:ext cx="8075241" cy="4608512"/>
          </a:xfrm>
        </p:spPr>
        <p:txBody>
          <a:bodyPr/>
          <a:lstStyle/>
          <a:p>
            <a:pPr marL="0" indent="0">
              <a:buNone/>
            </a:pPr>
            <a:r>
              <a:rPr lang="cs-CZ" sz="2100" b="1" dirty="0" smtClean="0"/>
              <a:t>1) </a:t>
            </a:r>
            <a:r>
              <a:rPr lang="cs-CZ" sz="2000" b="1" dirty="0" smtClean="0"/>
              <a:t>Žádost o zařazení </a:t>
            </a:r>
            <a:r>
              <a:rPr lang="cs-CZ" sz="2000" b="1" dirty="0"/>
              <a:t>sociální služby do Základní sítě sociálních služeb Ústeckého </a:t>
            </a:r>
            <a:r>
              <a:rPr lang="cs-CZ" sz="2000" b="1" dirty="0" smtClean="0"/>
              <a:t>kraje:</a:t>
            </a:r>
          </a:p>
          <a:p>
            <a:pPr marL="0" indent="0">
              <a:buNone/>
            </a:pPr>
            <a:r>
              <a:rPr lang="cs-CZ" sz="2000" i="1" dirty="0" smtClean="0"/>
              <a:t>a) žádost o zařazení nové soc. služby</a:t>
            </a:r>
            <a:br>
              <a:rPr lang="cs-CZ" sz="2000" i="1" dirty="0" smtClean="0"/>
            </a:br>
            <a:r>
              <a:rPr lang="cs-CZ" sz="2000" i="1" dirty="0" smtClean="0"/>
              <a:t>b) žádost o zařazení do Sítě stávající soc. služby</a:t>
            </a:r>
            <a:br>
              <a:rPr lang="cs-CZ" sz="2000" i="1" dirty="0" smtClean="0"/>
            </a:br>
            <a:r>
              <a:rPr lang="cs-CZ" sz="2000" i="1" dirty="0" smtClean="0"/>
              <a:t>c) žádost o změnu kapacity</a:t>
            </a:r>
            <a:br>
              <a:rPr lang="cs-CZ" sz="2000" i="1" dirty="0" smtClean="0"/>
            </a:br>
            <a:r>
              <a:rPr lang="cs-CZ" sz="2000" i="1" dirty="0" smtClean="0"/>
              <a:t>d) žádost o nové místo poskytování</a:t>
            </a:r>
          </a:p>
          <a:p>
            <a:pPr marL="457200" indent="-457200">
              <a:buAutoNum type="alphaLcParenR"/>
            </a:pPr>
            <a:endParaRPr lang="cs-CZ" sz="2000" dirty="0"/>
          </a:p>
          <a:p>
            <a:pPr marL="0" lvl="0" indent="0">
              <a:buNone/>
            </a:pPr>
            <a:r>
              <a:rPr lang="cs-CZ" sz="2000" b="1" dirty="0" smtClean="0"/>
              <a:t>2) Žádost o zařazení </a:t>
            </a:r>
            <a:r>
              <a:rPr lang="cs-CZ" sz="2000" b="1" dirty="0"/>
              <a:t>sociální služby do Rozvojové sítě sociálních služeb Ústeckého </a:t>
            </a:r>
            <a:r>
              <a:rPr lang="cs-CZ" sz="2000" b="1" dirty="0" smtClean="0"/>
              <a:t>kraje</a:t>
            </a:r>
          </a:p>
          <a:p>
            <a:pPr marL="0" lvl="0" indent="0">
              <a:buNone/>
            </a:pPr>
            <a:endParaRPr lang="cs-CZ" sz="2000" b="1" dirty="0"/>
          </a:p>
          <a:p>
            <a:pPr marL="0" lvl="0" indent="0">
              <a:buNone/>
            </a:pPr>
            <a:r>
              <a:rPr lang="cs-CZ" sz="2000" b="1" dirty="0" smtClean="0"/>
              <a:t>3) Žádost o změnu </a:t>
            </a:r>
            <a:r>
              <a:rPr lang="cs-CZ" sz="2000" b="1" dirty="0"/>
              <a:t>průměrných přepočtených úvazků sociální služby</a:t>
            </a:r>
          </a:p>
          <a:p>
            <a:pPr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2000" b="1" dirty="0" smtClean="0"/>
              <a:t>Druhy žádostí do Sítě</a:t>
            </a:r>
            <a:endParaRPr lang="cs-CZ" sz="2000" b="1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1880" y="1543050"/>
            <a:ext cx="5256585" cy="505430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cs-CZ" sz="1800" dirty="0" smtClean="0"/>
          </a:p>
          <a:p>
            <a:pPr>
              <a:buFont typeface="Arial" pitchFamily="34" charset="0"/>
              <a:buChar char="•"/>
            </a:pPr>
            <a:endParaRPr lang="cs-CZ" sz="1800" dirty="0" smtClean="0"/>
          </a:p>
          <a:p>
            <a:pPr>
              <a:buFont typeface="Arial" pitchFamily="34" charset="0"/>
              <a:buChar char="•"/>
            </a:pPr>
            <a:endParaRPr lang="cs-CZ" sz="18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900" b="1" dirty="0" smtClean="0"/>
              <a:t>Vyjádření obce</a:t>
            </a:r>
            <a:endParaRPr lang="cs-CZ" sz="1900" b="1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4830" y="1772816"/>
            <a:ext cx="3781053" cy="5027683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323528" y="1844824"/>
            <a:ext cx="460851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Kromě žádosti o změnu průměrných přepočtených úvazků je nutné k žádosti do Sítě doložit vyjádření obce k potřebnosti služby.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i="1" dirty="0" smtClean="0"/>
              <a:t>Žadatel </a:t>
            </a:r>
            <a:r>
              <a:rPr lang="cs-CZ" i="1" dirty="0"/>
              <a:t>je povinen přiložit k Žádosti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o </a:t>
            </a:r>
            <a:r>
              <a:rPr lang="cs-CZ" i="1" dirty="0"/>
              <a:t>zařazení do základní sítě kraje vyjádření </a:t>
            </a:r>
            <a:r>
              <a:rPr lang="cs-CZ" i="1" u="sng" dirty="0"/>
              <a:t>obce s rozšířenou působností </a:t>
            </a:r>
            <a:r>
              <a:rPr lang="cs-CZ" i="1" u="sng" dirty="0" smtClean="0"/>
              <a:t>nebo obce </a:t>
            </a:r>
            <a:r>
              <a:rPr lang="cs-CZ" i="1" u="sng" dirty="0"/>
              <a:t>s pověřeným obecním úřadem</a:t>
            </a:r>
            <a:r>
              <a:rPr lang="cs-CZ" i="1" dirty="0"/>
              <a:t> k potřebnosti sociální služby 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i="1" dirty="0" smtClean="0"/>
              <a:t>v </a:t>
            </a:r>
            <a:r>
              <a:rPr lang="cs-CZ" i="1" dirty="0"/>
              <a:t>regionu, pokud na území obce sociální službu realizuje. Dále může žadatel doložit vyjádření obce I. typu, v jejíž lokalitě sociální služba působí. V rámci hodnocení Žádosti o zařazení do základní sítě kraje je zohledněno vyjádření obce.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8435280" cy="4353347"/>
          </a:xfrm>
        </p:spPr>
        <p:txBody>
          <a:bodyPr/>
          <a:lstStyle/>
          <a:p>
            <a:r>
              <a:rPr lang="cs-CZ" sz="3200" b="1" dirty="0" smtClean="0"/>
              <a:t>SPRSS</a:t>
            </a:r>
            <a:r>
              <a:rPr lang="cs-CZ" sz="3200" dirty="0" smtClean="0"/>
              <a:t> = Střednědobý plán rozvoje sociálních služeb</a:t>
            </a:r>
          </a:p>
          <a:p>
            <a:r>
              <a:rPr lang="cs-CZ" sz="3200" b="1" dirty="0" smtClean="0"/>
              <a:t>AP</a:t>
            </a:r>
            <a:r>
              <a:rPr lang="cs-CZ" sz="3200" dirty="0" smtClean="0"/>
              <a:t> = Akční plán rozvoje soc. služeb </a:t>
            </a:r>
            <a:br>
              <a:rPr lang="cs-CZ" sz="3200" dirty="0" smtClean="0"/>
            </a:br>
            <a:r>
              <a:rPr lang="cs-CZ" sz="3200" dirty="0" smtClean="0"/>
              <a:t>v Ústeckém kraji (prováděcí dokument Střednědobého plánu)</a:t>
            </a:r>
          </a:p>
          <a:p>
            <a:r>
              <a:rPr lang="cs-CZ" sz="3200" b="1" dirty="0" smtClean="0"/>
              <a:t>ZS a RS</a:t>
            </a:r>
            <a:r>
              <a:rPr lang="cs-CZ" sz="3200" dirty="0" smtClean="0"/>
              <a:t> = Základní a Rozvojová síť sociálních služeb Ústeckého kraje</a:t>
            </a: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Téma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365910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3" y="1916832"/>
            <a:ext cx="8821612" cy="4752528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Před podáním žádosti je nutné zkontrolovat si, jaké údaje o kapacitě + jednotlivých úvazcích mám jako poskytovatel v pověření (popř. posledním dodatku pověření) a jakou kapacitu </a:t>
            </a:r>
            <a:br>
              <a:rPr lang="cs-CZ" b="1" dirty="0" smtClean="0">
                <a:solidFill>
                  <a:srgbClr val="C00000"/>
                </a:solidFill>
              </a:rPr>
            </a:br>
            <a:r>
              <a:rPr lang="cs-CZ" b="1" dirty="0" smtClean="0">
                <a:solidFill>
                  <a:srgbClr val="C00000"/>
                </a:solidFill>
              </a:rPr>
              <a:t>a úvazky mám zařazeny do Sítě (zveřejněna na webových stránkách KÚÚK) !!!</a:t>
            </a:r>
          </a:p>
          <a:p>
            <a:r>
              <a:rPr lang="cs-CZ" dirty="0" smtClean="0"/>
              <a:t>V žádostech se často objevují nesrovnalosti: poskytovatel např. uvede, že navyšuje úvazek PSS o jednoho z 2 na 3, ale přitom má v pověření a Síti aktuálně 2,5.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Před podáním žádosti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9237354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Žádost o změnu úvazků</a:t>
            </a:r>
            <a:endParaRPr lang="cs-CZ" dirty="0"/>
          </a:p>
        </p:txBody>
      </p:sp>
      <p:sp>
        <p:nvSpPr>
          <p:cNvPr id="5" name="Nadpis 1"/>
          <p:cNvSpPr>
            <a:spLocks noGrp="1"/>
          </p:cNvSpPr>
          <p:nvPr>
            <p:ph idx="1"/>
          </p:nvPr>
        </p:nvSpPr>
        <p:spPr>
          <a:xfrm>
            <a:off x="-1" y="1773238"/>
            <a:ext cx="9001125" cy="4352925"/>
          </a:xfrm>
        </p:spPr>
        <p:txBody>
          <a:bodyPr/>
          <a:lstStyle/>
          <a:p>
            <a:r>
              <a:rPr lang="cs-CZ" dirty="0" smtClean="0"/>
              <a:t>Pokud poskytovatel mění průměrné přepočtené úvazky a kapacita služby zůstává bez změny, podává </a:t>
            </a:r>
            <a:r>
              <a:rPr lang="cs-CZ" b="1" dirty="0" smtClean="0"/>
              <a:t>pouze žádost o změnu úvazků</a:t>
            </a:r>
            <a:r>
              <a:rPr lang="cs-CZ" dirty="0" smtClean="0"/>
              <a:t>. </a:t>
            </a:r>
          </a:p>
          <a:p>
            <a:r>
              <a:rPr lang="cs-CZ" dirty="0" smtClean="0"/>
              <a:t>Tato žádost je kratší, než žádost o změnu kapacity </a:t>
            </a:r>
            <a:br>
              <a:rPr lang="cs-CZ" dirty="0" smtClean="0"/>
            </a:br>
            <a:r>
              <a:rPr lang="cs-CZ" dirty="0" smtClean="0"/>
              <a:t>(2 str.). </a:t>
            </a:r>
          </a:p>
          <a:p>
            <a:r>
              <a:rPr lang="cs-CZ" dirty="0" smtClean="0"/>
              <a:t>Uvádí se zde základní údaje, jako je název poskytovatele, statutární orgán, rozhodnutí </a:t>
            </a:r>
            <a:br>
              <a:rPr lang="cs-CZ" dirty="0" smtClean="0"/>
            </a:br>
            <a:r>
              <a:rPr lang="cs-CZ" dirty="0" smtClean="0"/>
              <a:t>o registraci, ID, druh služby dle zák. 108/2006, </a:t>
            </a:r>
            <a:br>
              <a:rPr lang="cs-CZ" dirty="0" smtClean="0"/>
            </a:br>
            <a:r>
              <a:rPr lang="cs-CZ" dirty="0" smtClean="0"/>
              <a:t>počet úvazků (o které má poskytovatel zájem </a:t>
            </a:r>
            <a:br>
              <a:rPr lang="cs-CZ" dirty="0" smtClean="0"/>
            </a:br>
            <a:r>
              <a:rPr lang="cs-CZ" dirty="0" smtClean="0"/>
              <a:t>po aktualizaci), kontaktní osoba pro případ nesrovnalostí v žádosti.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238125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96814"/>
            <a:ext cx="8964487" cy="5044554"/>
          </a:xfrm>
        </p:spPr>
        <p:txBody>
          <a:bodyPr/>
          <a:lstStyle/>
          <a:p>
            <a:r>
              <a:rPr lang="cs-CZ" dirty="0" smtClean="0"/>
              <a:t>V žádosti se dále uvádí zdůvodnění změny.</a:t>
            </a:r>
          </a:p>
          <a:p>
            <a:r>
              <a:rPr lang="cs-CZ" dirty="0" smtClean="0"/>
              <a:t>Posuzuje </a:t>
            </a:r>
            <a:r>
              <a:rPr lang="cs-CZ" dirty="0"/>
              <a:t>se, zda je personální zajištění služby v souladu se SPRSS a AP na daný rok. Současně se posuzuje přiměřené personální zajištění v návaznosti na okamžitou kapacitu služby a její časovou dostupnost. </a:t>
            </a:r>
            <a:endParaRPr lang="cs-CZ" dirty="0" smtClean="0"/>
          </a:p>
          <a:p>
            <a:r>
              <a:rPr lang="cs-CZ" b="1" dirty="0" smtClean="0"/>
              <a:t>Před podáním žádosti si může poskytovatel spočítat, zda je jeho požadavek přiměřený a má vůbec smysl žádost podávat.</a:t>
            </a:r>
            <a:endParaRPr lang="cs-CZ" b="1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469159" y="1196752"/>
            <a:ext cx="4532312" cy="500062"/>
          </a:xfrm>
        </p:spPr>
        <p:txBody>
          <a:bodyPr/>
          <a:lstStyle/>
          <a:p>
            <a:pPr>
              <a:defRPr/>
            </a:pPr>
            <a:r>
              <a:rPr lang="cs-CZ" dirty="0"/>
              <a:t>Žádost o změnu úvazků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7766071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1843" y="1587674"/>
            <a:ext cx="5211307" cy="5270326"/>
          </a:xfrm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Výpočet přiměřených úvazků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251521" y="1700808"/>
            <a:ext cx="367240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 smtClean="0"/>
              <a:t>1) pracovníci v přímé péči </a:t>
            </a:r>
            <a:br>
              <a:rPr lang="cs-CZ" sz="1600" b="1" dirty="0" smtClean="0"/>
            </a:br>
            <a:r>
              <a:rPr lang="cs-CZ" sz="1600" b="1" dirty="0" smtClean="0"/>
              <a:t>+ zdrav. </a:t>
            </a:r>
            <a:r>
              <a:rPr lang="cs-CZ" sz="1600" b="1" dirty="0" err="1"/>
              <a:t>p</a:t>
            </a:r>
            <a:r>
              <a:rPr lang="cs-CZ" sz="1600" b="1" dirty="0" err="1" smtClean="0"/>
              <a:t>rac</a:t>
            </a:r>
            <a:r>
              <a:rPr lang="cs-CZ" sz="1600" b="1" dirty="0" smtClean="0"/>
              <a:t>. = X</a:t>
            </a:r>
          </a:p>
          <a:p>
            <a:r>
              <a:rPr lang="cs-CZ" sz="1600" b="1" dirty="0" smtClean="0"/>
              <a:t>2) X / okamžitá kapacita dle SRPSS = úvazek na jednoho klienta</a:t>
            </a:r>
          </a:p>
          <a:p>
            <a:r>
              <a:rPr lang="cs-CZ" sz="1600" b="1" dirty="0" smtClean="0"/>
              <a:t>3) Úvazek na 1 klienta * počet klientů v žádosti (individuální kapacita nebo počet lůžek)</a:t>
            </a:r>
          </a:p>
          <a:p>
            <a:endParaRPr lang="cs-CZ" sz="1600" dirty="0"/>
          </a:p>
          <a:p>
            <a:r>
              <a:rPr lang="cs-CZ" sz="1600" dirty="0" smtClean="0"/>
              <a:t>13,25 + 5,5 = 18,75</a:t>
            </a:r>
          </a:p>
          <a:p>
            <a:r>
              <a:rPr lang="cs-CZ" sz="1600" dirty="0" smtClean="0"/>
              <a:t>18,75 / 50 = 0,375</a:t>
            </a:r>
          </a:p>
          <a:p>
            <a:endParaRPr lang="cs-CZ" sz="1600" dirty="0" smtClean="0"/>
          </a:p>
          <a:p>
            <a:r>
              <a:rPr lang="cs-CZ" sz="1600" dirty="0" smtClean="0"/>
              <a:t>Pokud mám ve službě např. 14 lůžek: 0,375 * 14 =  5,25</a:t>
            </a:r>
          </a:p>
          <a:p>
            <a:r>
              <a:rPr lang="cs-CZ" sz="1600" dirty="0" smtClean="0"/>
              <a:t>Dle daného výpočtu je tedy nesmyslné žádat např. o 8 úvazků při kapacitě 14 lůžek, když optimální je 5,25.</a:t>
            </a:r>
          </a:p>
          <a:p>
            <a:endParaRPr lang="cs-CZ" sz="1600" dirty="0"/>
          </a:p>
          <a:p>
            <a:r>
              <a:rPr lang="cs-CZ" sz="1600" dirty="0" smtClean="0"/>
              <a:t>U služeb ambulantních/terénních se dále přihlíží k provozní době.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88290451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844824"/>
            <a:ext cx="8533581" cy="3168352"/>
          </a:xfrm>
        </p:spPr>
        <p:txBody>
          <a:bodyPr/>
          <a:lstStyle/>
          <a:p>
            <a:pPr marL="0" indent="0">
              <a:buNone/>
            </a:pPr>
            <a:r>
              <a:rPr lang="pl-PL" sz="1600" dirty="0" smtClean="0"/>
              <a:t>Žádost </a:t>
            </a:r>
            <a:r>
              <a:rPr lang="pl-PL" sz="1600" dirty="0"/>
              <a:t>o zařazení do </a:t>
            </a:r>
            <a:r>
              <a:rPr lang="pl-PL" sz="1600" dirty="0" smtClean="0"/>
              <a:t>Základní </a:t>
            </a:r>
            <a:r>
              <a:rPr lang="pl-PL" sz="1600" dirty="0"/>
              <a:t>sítě </a:t>
            </a:r>
            <a:r>
              <a:rPr lang="pl-PL" sz="1600" dirty="0" smtClean="0"/>
              <a:t>nebo Rozvojové sítě kraje </a:t>
            </a:r>
            <a:r>
              <a:rPr lang="pl-PL" sz="1600" dirty="0"/>
              <a:t>lze </a:t>
            </a:r>
            <a:r>
              <a:rPr lang="pl-PL" sz="1600" dirty="0" smtClean="0"/>
              <a:t>podat:</a:t>
            </a:r>
            <a:endParaRPr lang="pl-PL" sz="1600" dirty="0"/>
          </a:p>
          <a:p>
            <a:pPr marL="0" indent="0">
              <a:buNone/>
            </a:pPr>
            <a:r>
              <a:rPr lang="cs-CZ" sz="1600" dirty="0" smtClean="0"/>
              <a:t>a</a:t>
            </a:r>
            <a:r>
              <a:rPr lang="cs-CZ" sz="1600" dirty="0"/>
              <a:t>) elektronicky na: </a:t>
            </a:r>
          </a:p>
          <a:p>
            <a:pPr marL="0" indent="0">
              <a:buNone/>
            </a:pPr>
            <a:r>
              <a:rPr lang="cs-CZ" sz="1600" dirty="0" smtClean="0"/>
              <a:t>-</a:t>
            </a:r>
            <a:r>
              <a:rPr lang="cs-CZ" sz="1600" b="1" dirty="0" smtClean="0"/>
              <a:t> e-podatelna@kr-ustecky.cz</a:t>
            </a:r>
            <a:r>
              <a:rPr lang="cs-CZ" sz="1600" dirty="0" smtClean="0"/>
              <a:t> </a:t>
            </a:r>
            <a:endParaRPr lang="cs-CZ" sz="1600" dirty="0"/>
          </a:p>
          <a:p>
            <a:pPr marL="0" indent="0">
              <a:buNone/>
            </a:pPr>
            <a:r>
              <a:rPr lang="cs-CZ" sz="1600" dirty="0" smtClean="0"/>
              <a:t>-</a:t>
            </a:r>
            <a:r>
              <a:rPr lang="cs-CZ" sz="1600" b="1" dirty="0" smtClean="0"/>
              <a:t> datovou </a:t>
            </a:r>
            <a:r>
              <a:rPr lang="cs-CZ" sz="1600" b="1" dirty="0"/>
              <a:t>schránku</a:t>
            </a:r>
            <a:r>
              <a:rPr lang="cs-CZ" sz="1600" dirty="0"/>
              <a:t> </a:t>
            </a:r>
            <a:r>
              <a:rPr lang="cs-CZ" sz="1600" b="1" dirty="0"/>
              <a:t>Ústeckého kraje, ID: t9zbsva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b) </a:t>
            </a:r>
            <a:r>
              <a:rPr lang="cs-CZ" sz="1600" b="1" dirty="0"/>
              <a:t>osobně na podatelnu </a:t>
            </a:r>
            <a:r>
              <a:rPr lang="cs-CZ" sz="1600" dirty="0"/>
              <a:t>Krajského úřadu Ústeckého kraje, odbor sociálních věcí, </a:t>
            </a:r>
          </a:p>
          <a:p>
            <a:pPr marL="0" indent="0">
              <a:buNone/>
            </a:pPr>
            <a:r>
              <a:rPr lang="cs-CZ" sz="1600" dirty="0"/>
              <a:t>c) </a:t>
            </a:r>
            <a:r>
              <a:rPr lang="cs-CZ" sz="1600" b="1" dirty="0"/>
              <a:t>poštou</a:t>
            </a:r>
            <a:r>
              <a:rPr lang="cs-CZ" sz="1600" dirty="0"/>
              <a:t> na adresu Krajský úřad Ústeckého kraje, Odbor sociálních věcí, Velká Hradební 3118/48, 400 02 Ústí nad Labem. </a:t>
            </a:r>
            <a:endParaRPr lang="cs-CZ" sz="1600" dirty="0" smtClean="0"/>
          </a:p>
          <a:p>
            <a:pPr marL="0" indent="0">
              <a:buNone/>
            </a:pPr>
            <a:endParaRPr lang="cs-CZ" sz="1600" dirty="0"/>
          </a:p>
          <a:p>
            <a:r>
              <a:rPr lang="cs-CZ" sz="1600" dirty="0" smtClean="0"/>
              <a:t>Pro </a:t>
            </a:r>
            <a:r>
              <a:rPr lang="cs-CZ" sz="1600" dirty="0"/>
              <a:t>podávání žádostí je rozhodující datum přijetí podatelnou Krajského úřadu Ústeckého kraje. Na žádosti o zařazení do základní sítě kraje doručené po termínu podávání žádostí nebude brán zřetel. </a:t>
            </a:r>
          </a:p>
          <a:p>
            <a:r>
              <a:rPr lang="cs-CZ" sz="1600" dirty="0" smtClean="0"/>
              <a:t>Žádosti </a:t>
            </a:r>
            <a:r>
              <a:rPr lang="cs-CZ" sz="1600" dirty="0"/>
              <a:t>se podávají na předepsaných formulářích, které jsou zveřejněny na webových stránkách: www.kr-ustecky.cz, v sekci: sociální péče – plánování a síť sociálních </a:t>
            </a:r>
            <a:r>
              <a:rPr lang="cs-CZ" sz="1600" dirty="0" smtClean="0"/>
              <a:t>služeb</a:t>
            </a:r>
            <a:r>
              <a:rPr lang="cs-CZ" sz="1600" dirty="0"/>
              <a:t>. </a:t>
            </a:r>
          </a:p>
          <a:p>
            <a:r>
              <a:rPr lang="cs-CZ" sz="1600" dirty="0" smtClean="0"/>
              <a:t>Žádosti </a:t>
            </a:r>
            <a:r>
              <a:rPr lang="cs-CZ" sz="1600" dirty="0"/>
              <a:t>se podávají samostatně na každý identifikátor sociální služby. </a:t>
            </a:r>
            <a:endParaRPr lang="cs-CZ" sz="1600" dirty="0" smtClean="0"/>
          </a:p>
          <a:p>
            <a:r>
              <a:rPr lang="cs-CZ" sz="1600" dirty="0" smtClean="0"/>
              <a:t>Žádost musí být podepsána statutárním zástupcem (fyzický podpis nebo elektronicky ověřený podpis).</a:t>
            </a:r>
            <a:endParaRPr lang="cs-CZ" sz="1600" dirty="0"/>
          </a:p>
          <a:p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Způsoby podání žádosti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8249789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5" y="1772816"/>
            <a:ext cx="8579296" cy="4968552"/>
          </a:xfrm>
        </p:spPr>
        <p:txBody>
          <a:bodyPr/>
          <a:lstStyle/>
          <a:p>
            <a:r>
              <a:rPr lang="cs-CZ" dirty="0" smtClean="0"/>
              <a:t>Soulad s Akčním plánem, SPRSS</a:t>
            </a:r>
          </a:p>
          <a:p>
            <a:r>
              <a:rPr lang="cs-CZ" dirty="0" smtClean="0"/>
              <a:t>Časová a místní dostupnost služby</a:t>
            </a:r>
          </a:p>
          <a:p>
            <a:r>
              <a:rPr lang="cs-CZ" dirty="0" smtClean="0"/>
              <a:t>Vyjádření obce</a:t>
            </a:r>
          </a:p>
          <a:p>
            <a:r>
              <a:rPr lang="cs-CZ" dirty="0" smtClean="0"/>
              <a:t>Počet klientů, počet hodin přímé práce s klienty</a:t>
            </a:r>
          </a:p>
          <a:p>
            <a:r>
              <a:rPr lang="cs-CZ" dirty="0" smtClean="0"/>
              <a:t>Personální zajištění (</a:t>
            </a:r>
            <a:r>
              <a:rPr lang="cs-CZ" dirty="0" err="1" smtClean="0"/>
              <a:t>prac</a:t>
            </a:r>
            <a:r>
              <a:rPr lang="cs-CZ" dirty="0" smtClean="0"/>
              <a:t>. v přímé péči)</a:t>
            </a:r>
          </a:p>
          <a:p>
            <a:r>
              <a:rPr lang="cs-CZ" dirty="0" smtClean="0"/>
              <a:t>Přiměřenost nákladů</a:t>
            </a:r>
          </a:p>
          <a:p>
            <a:r>
              <a:rPr lang="cs-CZ" dirty="0" smtClean="0"/>
              <a:t>Zajištění vícezdrojového financování</a:t>
            </a:r>
          </a:p>
          <a:p>
            <a:r>
              <a:rPr lang="cs-CZ" dirty="0" smtClean="0"/>
              <a:t>Výsledky </a:t>
            </a:r>
            <a:r>
              <a:rPr lang="cs-CZ" dirty="0"/>
              <a:t>inspekce poskytování sociálních </a:t>
            </a:r>
            <a:r>
              <a:rPr lang="cs-CZ" dirty="0" smtClean="0"/>
              <a:t>služeb, kontroly registračních podmínek, povinnosti </a:t>
            </a:r>
            <a:r>
              <a:rPr lang="cs-CZ" dirty="0"/>
              <a:t>ve vazbě </a:t>
            </a:r>
            <a:r>
              <a:rPr lang="cs-CZ" dirty="0" smtClean="0"/>
              <a:t>na </a:t>
            </a:r>
            <a:r>
              <a:rPr lang="cs-CZ" dirty="0"/>
              <a:t>vyúčtování dotací v řádném </a:t>
            </a:r>
            <a:r>
              <a:rPr lang="cs-CZ" dirty="0" smtClean="0"/>
              <a:t>termínu,...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4499992" y="1052736"/>
            <a:ext cx="4532312" cy="500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24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cs-CZ" dirty="0" smtClean="0"/>
              <a:t>Monitoring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673385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40768"/>
            <a:ext cx="9000999" cy="5472608"/>
          </a:xfrm>
        </p:spPr>
        <p:txBody>
          <a:bodyPr/>
          <a:lstStyle/>
          <a:p>
            <a:pPr marL="0" indent="0">
              <a:buNone/>
            </a:pPr>
            <a:endParaRPr lang="cs-CZ" sz="1800" dirty="0" smtClean="0"/>
          </a:p>
          <a:p>
            <a:r>
              <a:rPr lang="cs-CZ" sz="1800" dirty="0" smtClean="0"/>
              <a:t>Žadatel </a:t>
            </a:r>
            <a:r>
              <a:rPr lang="cs-CZ" sz="1800" dirty="0"/>
              <a:t>o procesu zařazování sociální služby do Základní sítě kraje není písemně </a:t>
            </a:r>
            <a:r>
              <a:rPr lang="cs-CZ" sz="1800" dirty="0" smtClean="0"/>
              <a:t>informován.</a:t>
            </a:r>
          </a:p>
          <a:p>
            <a:r>
              <a:rPr lang="cs-CZ" sz="1800" b="1" dirty="0" smtClean="0"/>
              <a:t>Před schvalováním Sítě zastupitelstvem bude poskytovatelům zaslán e-mail </a:t>
            </a:r>
            <a:br>
              <a:rPr lang="cs-CZ" sz="1800" b="1" dirty="0" smtClean="0"/>
            </a:br>
            <a:r>
              <a:rPr lang="cs-CZ" sz="1800" b="1" dirty="0" smtClean="0"/>
              <a:t>k připomínkování.</a:t>
            </a:r>
            <a:r>
              <a:rPr lang="cs-CZ" sz="1800" dirty="0" smtClean="0"/>
              <a:t> Poskytovatel si zkontroluje, zda uvedené údaje jsou v souladu </a:t>
            </a:r>
            <a:br>
              <a:rPr lang="cs-CZ" sz="1800" dirty="0" smtClean="0"/>
            </a:br>
            <a:r>
              <a:rPr lang="cs-CZ" sz="1800" dirty="0" smtClean="0"/>
              <a:t>s žádostí, které podal. Pokud pracovní skupina spolu s KÚÚK rozhodla o zamítnutí žádosti, budou údaje v souladu s předchozí Sítí (a údaji v pověření, popř. dodatku </a:t>
            </a:r>
            <a:br>
              <a:rPr lang="cs-CZ" sz="1800" dirty="0" smtClean="0"/>
            </a:br>
            <a:r>
              <a:rPr lang="cs-CZ" sz="1800" dirty="0" smtClean="0"/>
              <a:t>k pověření).</a:t>
            </a:r>
          </a:p>
          <a:p>
            <a:r>
              <a:rPr lang="cs-CZ" sz="1800" dirty="0" smtClean="0"/>
              <a:t>Materiál následně bude schvalovat Zastupitelstvo Ústeckého kraje </a:t>
            </a:r>
            <a:br>
              <a:rPr lang="cs-CZ" sz="1800" dirty="0" smtClean="0"/>
            </a:br>
            <a:r>
              <a:rPr lang="cs-CZ" sz="1800" dirty="0" smtClean="0"/>
              <a:t>(aktuálně 10. 12. 2018).</a:t>
            </a:r>
          </a:p>
          <a:p>
            <a:r>
              <a:rPr lang="cs-CZ" sz="1800" dirty="0" smtClean="0"/>
              <a:t>Do </a:t>
            </a:r>
            <a:r>
              <a:rPr lang="cs-CZ" sz="1800" dirty="0"/>
              <a:t>10 pracovních dnů od schválení Zastupitelstvem Ústeckého kraje je </a:t>
            </a:r>
            <a:r>
              <a:rPr lang="cs-CZ" sz="1800" dirty="0" smtClean="0"/>
              <a:t>na </a:t>
            </a:r>
            <a:r>
              <a:rPr lang="cs-CZ" sz="1800" dirty="0"/>
              <a:t>webových stránkách Ústeckého kraje zveřejněna Základní síť sociálních služeb Ústeckého </a:t>
            </a:r>
            <a:r>
              <a:rPr lang="cs-CZ" sz="1800" dirty="0" smtClean="0"/>
              <a:t>kraje. </a:t>
            </a:r>
            <a:r>
              <a:rPr lang="cs-CZ" sz="1800" dirty="0"/>
              <a:t>P</a:t>
            </a:r>
            <a:r>
              <a:rPr lang="cs-CZ" sz="1800" dirty="0" smtClean="0"/>
              <a:t>okud </a:t>
            </a:r>
            <a:r>
              <a:rPr lang="cs-CZ" sz="1800" dirty="0"/>
              <a:t>zde sociální služba není uvedena, nebyla do Základní sítě sociálních služeb Ústeckého kraje zařazena. </a:t>
            </a:r>
            <a:endParaRPr lang="cs-CZ" sz="1800" dirty="0" smtClean="0"/>
          </a:p>
          <a:p>
            <a:r>
              <a:rPr lang="cs-CZ" sz="1800" b="1" dirty="0" smtClean="0"/>
              <a:t>Věnujte prosím pozornost připomínkovému řízení, neboť po schválení materiálu Zastupitelstvem ÚK již není možné nic v Základní a Rozvojové síti až do další aktualizace měnit!</a:t>
            </a:r>
          </a:p>
          <a:p>
            <a:pPr marL="0" indent="0">
              <a:buNone/>
            </a:pPr>
            <a:endParaRPr lang="cs-CZ" sz="1600" dirty="0" smtClean="0"/>
          </a:p>
          <a:p>
            <a:endParaRPr lang="cs-CZ" sz="16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2000" dirty="0" smtClean="0"/>
              <a:t>Jak se dozvím o zařazení do Sítě?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05737879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4680520"/>
          </a:xfrm>
        </p:spPr>
        <p:txBody>
          <a:bodyPr/>
          <a:lstStyle/>
          <a:p>
            <a:pPr algn="just">
              <a:lnSpc>
                <a:spcPct val="120000"/>
              </a:lnSpc>
            </a:pPr>
            <a:r>
              <a:rPr lang="cs-CZ" sz="1800" dirty="0" smtClean="0">
                <a:solidFill>
                  <a:srgbClr val="C00000"/>
                </a:solidFill>
              </a:rPr>
              <a:t>Nesoulad uvedených úvazků, kapacity, místa poskytování s </a:t>
            </a:r>
          </a:p>
          <a:p>
            <a:pPr marL="457200" indent="-457200" algn="just">
              <a:lnSpc>
                <a:spcPct val="120000"/>
              </a:lnSpc>
              <a:buAutoNum type="alphaLcParenR"/>
            </a:pPr>
            <a:r>
              <a:rPr lang="cs-CZ" sz="1800" b="1" dirty="0">
                <a:solidFill>
                  <a:srgbClr val="C00000"/>
                </a:solidFill>
              </a:rPr>
              <a:t>r</a:t>
            </a:r>
            <a:r>
              <a:rPr lang="cs-CZ" sz="1800" b="1" dirty="0" smtClean="0">
                <a:solidFill>
                  <a:srgbClr val="C00000"/>
                </a:solidFill>
              </a:rPr>
              <a:t>egistrem</a:t>
            </a:r>
          </a:p>
          <a:p>
            <a:pPr marL="457200" indent="-457200" algn="just">
              <a:lnSpc>
                <a:spcPct val="120000"/>
              </a:lnSpc>
              <a:buAutoNum type="alphaLcParenR"/>
            </a:pPr>
            <a:r>
              <a:rPr lang="cs-CZ" sz="1800" b="1" dirty="0">
                <a:solidFill>
                  <a:srgbClr val="C00000"/>
                </a:solidFill>
              </a:rPr>
              <a:t>a</a:t>
            </a:r>
            <a:r>
              <a:rPr lang="cs-CZ" sz="1800" b="1" dirty="0" smtClean="0">
                <a:solidFill>
                  <a:srgbClr val="C00000"/>
                </a:solidFill>
              </a:rPr>
              <a:t>ktuální Základní nebo Rozvojovou Sítí</a:t>
            </a:r>
          </a:p>
          <a:p>
            <a:pPr marL="457200" indent="-457200" algn="just">
              <a:lnSpc>
                <a:spcPct val="120000"/>
              </a:lnSpc>
              <a:buAutoNum type="alphaLcParenR"/>
            </a:pPr>
            <a:r>
              <a:rPr lang="cs-CZ" sz="1800" b="1" dirty="0">
                <a:solidFill>
                  <a:srgbClr val="C00000"/>
                </a:solidFill>
              </a:rPr>
              <a:t>s</a:t>
            </a:r>
            <a:r>
              <a:rPr lang="cs-CZ" sz="1800" b="1" dirty="0" smtClean="0">
                <a:solidFill>
                  <a:srgbClr val="C00000"/>
                </a:solidFill>
              </a:rPr>
              <a:t> pověřením/dodatkem k pověření</a:t>
            </a:r>
          </a:p>
          <a:p>
            <a:pPr algn="just">
              <a:lnSpc>
                <a:spcPct val="120000"/>
              </a:lnSpc>
            </a:pPr>
            <a:r>
              <a:rPr lang="cs-CZ" sz="1800" dirty="0" smtClean="0">
                <a:solidFill>
                  <a:srgbClr val="C00000"/>
                </a:solidFill>
              </a:rPr>
              <a:t>Nesečtené nebo chybně sečtené úvazky pracovníků v přímé péči </a:t>
            </a:r>
            <a:br>
              <a:rPr lang="cs-CZ" sz="1800" dirty="0" smtClean="0">
                <a:solidFill>
                  <a:srgbClr val="C00000"/>
                </a:solidFill>
              </a:rPr>
            </a:br>
            <a:r>
              <a:rPr lang="cs-CZ" sz="1800" dirty="0" smtClean="0">
                <a:solidFill>
                  <a:srgbClr val="C00000"/>
                </a:solidFill>
              </a:rPr>
              <a:t>v tabulce žádosti.</a:t>
            </a:r>
          </a:p>
          <a:p>
            <a:pPr algn="just">
              <a:lnSpc>
                <a:spcPct val="120000"/>
              </a:lnSpc>
            </a:pPr>
            <a:r>
              <a:rPr lang="cs-CZ" sz="1800" dirty="0" smtClean="0">
                <a:solidFill>
                  <a:srgbClr val="C00000"/>
                </a:solidFill>
              </a:rPr>
              <a:t>Nedodání vyjádření obce.</a:t>
            </a:r>
          </a:p>
          <a:p>
            <a:pPr algn="just">
              <a:lnSpc>
                <a:spcPct val="120000"/>
              </a:lnSpc>
            </a:pPr>
            <a:r>
              <a:rPr lang="cs-CZ" sz="1800" dirty="0" smtClean="0">
                <a:solidFill>
                  <a:srgbClr val="C00000"/>
                </a:solidFill>
              </a:rPr>
              <a:t>Datum nabytí právní moci registrace (v době podání žádosti musí být registrace vyřízena, proto ,,přeregistrovat‘‘ nejpozději měsíc před žádostí).</a:t>
            </a:r>
          </a:p>
          <a:p>
            <a:pPr algn="just">
              <a:lnSpc>
                <a:spcPct val="120000"/>
              </a:lnSpc>
            </a:pPr>
            <a:r>
              <a:rPr lang="cs-CZ" sz="1800" dirty="0" smtClean="0">
                <a:solidFill>
                  <a:srgbClr val="C00000"/>
                </a:solidFill>
              </a:rPr>
              <a:t>Kapacita </a:t>
            </a:r>
            <a:r>
              <a:rPr lang="cs-CZ" sz="1800" dirty="0">
                <a:solidFill>
                  <a:srgbClr val="C00000"/>
                </a:solidFill>
              </a:rPr>
              <a:t>není v souladu s Akčním plánem</a:t>
            </a:r>
            <a:r>
              <a:rPr lang="cs-CZ" sz="1800" dirty="0" smtClean="0">
                <a:solidFill>
                  <a:srgbClr val="C00000"/>
                </a:solidFill>
              </a:rPr>
              <a:t>.</a:t>
            </a:r>
          </a:p>
          <a:p>
            <a:pPr algn="just">
              <a:lnSpc>
                <a:spcPct val="120000"/>
              </a:lnSpc>
            </a:pPr>
            <a:r>
              <a:rPr lang="cs-CZ" sz="1800" dirty="0" smtClean="0">
                <a:solidFill>
                  <a:srgbClr val="C00000"/>
                </a:solidFill>
              </a:rPr>
              <a:t>Pokud je služba poskytována ve více regionech, není v žádosti uvedeno, pro jaký konkrétní region se navyšují úvazky.</a:t>
            </a:r>
          </a:p>
          <a:p>
            <a:pPr algn="just">
              <a:lnSpc>
                <a:spcPct val="120000"/>
              </a:lnSpc>
            </a:pPr>
            <a:r>
              <a:rPr lang="cs-CZ" sz="1800" dirty="0" smtClean="0">
                <a:solidFill>
                  <a:srgbClr val="C00000"/>
                </a:solidFill>
              </a:rPr>
              <a:t>Chybí zdůvodnění změny.</a:t>
            </a:r>
            <a:endParaRPr lang="cs-CZ" sz="1800" dirty="0">
              <a:solidFill>
                <a:srgbClr val="C00000"/>
              </a:solidFill>
            </a:endParaRPr>
          </a:p>
          <a:p>
            <a:pPr algn="just">
              <a:lnSpc>
                <a:spcPct val="120000"/>
              </a:lnSpc>
            </a:pPr>
            <a:endParaRPr lang="cs-CZ" sz="2000" dirty="0" smtClean="0"/>
          </a:p>
          <a:p>
            <a:pPr algn="just">
              <a:lnSpc>
                <a:spcPct val="120000"/>
              </a:lnSpc>
            </a:pPr>
            <a:endParaRPr lang="cs-CZ" sz="2000" dirty="0" smtClean="0"/>
          </a:p>
          <a:p>
            <a:pPr algn="just">
              <a:lnSpc>
                <a:spcPct val="120000"/>
              </a:lnSpc>
            </a:pPr>
            <a:endParaRPr lang="cs-CZ" sz="2000" dirty="0" smtClean="0"/>
          </a:p>
          <a:p>
            <a:pPr algn="just">
              <a:lnSpc>
                <a:spcPct val="120000"/>
              </a:lnSpc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1900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Časté chyby v žádostech</a:t>
            </a:r>
            <a:endParaRPr lang="cs-CZ" sz="1900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0633" y="1700808"/>
            <a:ext cx="8622848" cy="4425355"/>
          </a:xfrm>
        </p:spPr>
        <p:txBody>
          <a:bodyPr/>
          <a:lstStyle/>
          <a:p>
            <a:pPr marL="0" indent="0">
              <a:buNone/>
            </a:pPr>
            <a:r>
              <a:rPr lang="cs-CZ" sz="2400" i="1" dirty="0">
                <a:solidFill>
                  <a:srgbClr val="002060"/>
                </a:solidFill>
              </a:rPr>
              <a:t>N</a:t>
            </a:r>
            <a:r>
              <a:rPr lang="cs-CZ" sz="2400" i="1" dirty="0" smtClean="0">
                <a:solidFill>
                  <a:srgbClr val="002060"/>
                </a:solidFill>
              </a:rPr>
              <a:t>a stránkách ÚK je vyvěšena výzva k podávání žádostí do Sítě a přišla mi i e-mailem, musím žádost podávat?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Pokud jste již v Síti a neplánujete žádnou změnu, žádost nepodáváte. </a:t>
            </a:r>
            <a:r>
              <a:rPr lang="cs-CZ" sz="2400" dirty="0"/>
              <a:t>Pokud je Vaše služba v Síti zařazena, zůstane v ní i </a:t>
            </a:r>
            <a:r>
              <a:rPr lang="cs-CZ" sz="2400" dirty="0" smtClean="0"/>
              <a:t>nadále.</a:t>
            </a:r>
          </a:p>
          <a:p>
            <a:pPr marL="0" indent="0">
              <a:buNone/>
            </a:pPr>
            <a:r>
              <a:rPr lang="cs-CZ" sz="2400" dirty="0" smtClean="0"/>
              <a:t>Žádost podáváte pouze pokud máte v plánu změnu úvazků, individuální kapacity, skupinové kapacity, lůžek nebo místa poskytování. E-mail s výzvou má pouze informativní charakter, aby poskytovatel nezapomněl, že je termín pro podávání žádostí.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541169" y="1200746"/>
            <a:ext cx="4532312" cy="500062"/>
          </a:xfrm>
        </p:spPr>
        <p:txBody>
          <a:bodyPr/>
          <a:lstStyle/>
          <a:p>
            <a:pPr>
              <a:defRPr/>
            </a:pPr>
            <a:r>
              <a:rPr lang="cs-CZ" dirty="0"/>
              <a:t>Časté dotazy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18585" y="306896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283059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5" y="1753654"/>
            <a:ext cx="8564761" cy="4372509"/>
          </a:xfrm>
        </p:spPr>
        <p:txBody>
          <a:bodyPr/>
          <a:lstStyle/>
          <a:p>
            <a:pPr marL="0" indent="0">
              <a:buNone/>
            </a:pPr>
            <a:r>
              <a:rPr lang="cs-CZ" i="1" dirty="0" smtClean="0">
                <a:solidFill>
                  <a:srgbClr val="002060"/>
                </a:solidFill>
              </a:rPr>
              <a:t>Musím dodat k žádosti i vyjádření obce k potřebnosti služby?</a:t>
            </a:r>
          </a:p>
          <a:p>
            <a:pPr marL="0" indent="0">
              <a:buNone/>
            </a:pPr>
            <a:endParaRPr lang="cs-CZ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dirty="0" smtClean="0"/>
              <a:t>Vyjádření </a:t>
            </a:r>
            <a:r>
              <a:rPr lang="cs-CZ" dirty="0"/>
              <a:t>obce není zapotřebí pouze v případě podání žádosti o navýšení úvazků. V žádostech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zařazení nové služby do Základní nebo Rozvojové sítě, o navýšení kapacity nebo o nové místo poskytování je zapotřebí dodat vyjádření obce k potřebnosti služby.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427984" y="1253592"/>
            <a:ext cx="4532312" cy="500062"/>
          </a:xfrm>
        </p:spPr>
        <p:txBody>
          <a:bodyPr/>
          <a:lstStyle/>
          <a:p>
            <a:pPr>
              <a:defRPr/>
            </a:pPr>
            <a:r>
              <a:rPr lang="cs-CZ" dirty="0"/>
              <a:t>Časté dotazy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508" y="3356992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351193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2000" b="1" dirty="0" smtClean="0"/>
              <a:t>Úvod</a:t>
            </a:r>
            <a:endParaRPr lang="cs-CZ" sz="2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1988840"/>
            <a:ext cx="8363273" cy="4680520"/>
          </a:xfrm>
        </p:spPr>
        <p:txBody>
          <a:bodyPr/>
          <a:lstStyle/>
          <a:p>
            <a:r>
              <a:rPr lang="cs-CZ" dirty="0"/>
              <a:t>Hlavním cílem kraje je vytvoření Základní sítě kraje </a:t>
            </a:r>
            <a:r>
              <a:rPr lang="cs-CZ" dirty="0" smtClean="0"/>
              <a:t>v </a:t>
            </a:r>
            <a:r>
              <a:rPr lang="cs-CZ" dirty="0"/>
              <a:t>dostatečné kapacitě, náležité kvalitě a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 </a:t>
            </a:r>
            <a:r>
              <a:rPr lang="cs-CZ" dirty="0"/>
              <a:t>odpovídající místní </a:t>
            </a:r>
            <a:r>
              <a:rPr lang="cs-CZ" dirty="0" smtClean="0"/>
              <a:t>dostupností, dále pak zaměření </a:t>
            </a:r>
            <a:r>
              <a:rPr lang="cs-CZ" dirty="0"/>
              <a:t>se na regulaci vzniku </a:t>
            </a:r>
            <a:r>
              <a:rPr lang="cs-CZ" dirty="0" smtClean="0"/>
              <a:t>nových služeb.</a:t>
            </a:r>
          </a:p>
          <a:p>
            <a:endParaRPr lang="cs-CZ" dirty="0" smtClean="0"/>
          </a:p>
          <a:p>
            <a:r>
              <a:rPr lang="cs-CZ" dirty="0" smtClean="0"/>
              <a:t>Ústecký </a:t>
            </a:r>
            <a:r>
              <a:rPr lang="cs-CZ" dirty="0"/>
              <a:t>kraj má nastavený systém plánování rozvoje sociálních služeb, který je schopen </a:t>
            </a:r>
            <a:r>
              <a:rPr lang="cs-CZ" dirty="0" smtClean="0"/>
              <a:t>reflektovat </a:t>
            </a:r>
            <a:r>
              <a:rPr lang="cs-CZ" dirty="0"/>
              <a:t>změny potřeb v jednotlivých regionech kraje prostřednictvím pracovních skupin dle </a:t>
            </a:r>
            <a:r>
              <a:rPr lang="cs-CZ" dirty="0" smtClean="0"/>
              <a:t>regionů. 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395" y="1772816"/>
            <a:ext cx="8605588" cy="5256584"/>
          </a:xfrm>
        </p:spPr>
        <p:txBody>
          <a:bodyPr/>
          <a:lstStyle/>
          <a:p>
            <a:pPr marL="0" indent="0">
              <a:buNone/>
            </a:pPr>
            <a:r>
              <a:rPr lang="cs-CZ" sz="2500" i="1" dirty="0" smtClean="0">
                <a:solidFill>
                  <a:srgbClr val="002060"/>
                </a:solidFill>
              </a:rPr>
              <a:t>Proč musím nejdříve měnit registraci a až poté žádat </a:t>
            </a:r>
            <a:br>
              <a:rPr lang="cs-CZ" sz="2500" i="1" dirty="0" smtClean="0">
                <a:solidFill>
                  <a:srgbClr val="002060"/>
                </a:solidFill>
              </a:rPr>
            </a:br>
            <a:r>
              <a:rPr lang="cs-CZ" sz="2500" i="1" dirty="0" smtClean="0">
                <a:solidFill>
                  <a:srgbClr val="002060"/>
                </a:solidFill>
              </a:rPr>
              <a:t>do Sítě?</a:t>
            </a:r>
            <a:br>
              <a:rPr lang="cs-CZ" sz="2500" i="1" dirty="0" smtClean="0">
                <a:solidFill>
                  <a:srgbClr val="002060"/>
                </a:solidFill>
              </a:rPr>
            </a:br>
            <a:endParaRPr lang="cs-CZ" sz="2500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500" dirty="0" smtClean="0"/>
              <a:t>V Síti jsou pouze ty služby, které </a:t>
            </a:r>
            <a:r>
              <a:rPr lang="cs-CZ" sz="2500" dirty="0"/>
              <a:t>jsou </a:t>
            </a:r>
            <a:r>
              <a:rPr lang="cs-CZ" sz="2500" dirty="0" smtClean="0"/>
              <a:t>vyhodnoceny Ústeckým krajem </a:t>
            </a:r>
            <a:r>
              <a:rPr lang="cs-CZ" sz="2500" dirty="0"/>
              <a:t>jako </a:t>
            </a:r>
            <a:r>
              <a:rPr lang="cs-CZ" sz="2500" b="1" dirty="0"/>
              <a:t>potřebné, efektivní a kvalitní</a:t>
            </a:r>
            <a:r>
              <a:rPr lang="cs-CZ" sz="2500" dirty="0"/>
              <a:t>. </a:t>
            </a:r>
            <a:r>
              <a:rPr lang="cs-CZ" sz="2500" dirty="0" smtClean="0"/>
              <a:t>Jedním z prostředků kontroly výše zmiňovaných kritérií je právě registrace (a kontrola registrátorek), díky které je možné ověřit, zda by služba po schválení např. vyššího počtu lůžek mohla doopravdy službu poskytovat až v takové míře a to se zachováním dostatečné kvality a </a:t>
            </a:r>
            <a:r>
              <a:rPr lang="cs-CZ" sz="2500" dirty="0"/>
              <a:t>efektivity. Poskytování sociální služby v </a:t>
            </a:r>
            <a:r>
              <a:rPr lang="cs-CZ" sz="2500" dirty="0" smtClean="0"/>
              <a:t>souladu se změnami registrace je dle zákona </a:t>
            </a:r>
            <a:r>
              <a:rPr lang="cs-CZ" sz="2500" dirty="0"/>
              <a:t>možné až po </a:t>
            </a:r>
            <a:r>
              <a:rPr lang="cs-CZ" sz="2500" dirty="0" smtClean="0"/>
              <a:t>nabytí právní moci </a:t>
            </a:r>
            <a:r>
              <a:rPr lang="cs-CZ" sz="2500" dirty="0"/>
              <a:t>rozhodnutí o změně registrace.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468813" y="1412776"/>
            <a:ext cx="4532312" cy="130274"/>
          </a:xfrm>
        </p:spPr>
        <p:txBody>
          <a:bodyPr/>
          <a:lstStyle/>
          <a:p>
            <a:pPr>
              <a:defRPr/>
            </a:pPr>
            <a:r>
              <a:rPr lang="cs-CZ" dirty="0"/>
              <a:t>Časté dotazy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134347" y="3140968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716121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636767" cy="5085184"/>
          </a:xfrm>
        </p:spPr>
        <p:txBody>
          <a:bodyPr/>
          <a:lstStyle/>
          <a:p>
            <a:pPr marL="0" indent="0">
              <a:buNone/>
            </a:pPr>
            <a:r>
              <a:rPr lang="cs-CZ" sz="1500" i="1" dirty="0">
                <a:solidFill>
                  <a:srgbClr val="002060"/>
                </a:solidFill>
              </a:rPr>
              <a:t>Proč </a:t>
            </a:r>
            <a:r>
              <a:rPr lang="cs-CZ" sz="1500" i="1" dirty="0" smtClean="0">
                <a:solidFill>
                  <a:srgbClr val="002060"/>
                </a:solidFill>
              </a:rPr>
              <a:t>musím podat žádost o registraci co nejdříve, nejpozději 30 dní před termínem pro podávání žádostí do Sítě?</a:t>
            </a:r>
            <a:br>
              <a:rPr lang="cs-CZ" sz="1500" i="1" dirty="0" smtClean="0">
                <a:solidFill>
                  <a:srgbClr val="002060"/>
                </a:solidFill>
              </a:rPr>
            </a:br>
            <a:endParaRPr lang="cs-CZ" sz="1500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500" b="1" dirty="0"/>
              <a:t>Registrátorky mají lhůtu 30 dní na vyřízení </a:t>
            </a:r>
            <a:r>
              <a:rPr lang="cs-CZ" sz="1500" b="1" dirty="0" smtClean="0"/>
              <a:t>žádosti. Registrace je dlouhý proces, </a:t>
            </a:r>
            <a:r>
              <a:rPr lang="cs-CZ" sz="1500" b="1" dirty="0"/>
              <a:t>který dle </a:t>
            </a:r>
            <a:r>
              <a:rPr lang="cs-CZ" sz="1500" b="1" dirty="0" smtClean="0"/>
              <a:t/>
            </a:r>
            <a:br>
              <a:rPr lang="cs-CZ" sz="1500" b="1" dirty="0" smtClean="0"/>
            </a:br>
            <a:r>
              <a:rPr lang="cs-CZ" sz="1500" b="1" dirty="0" smtClean="0"/>
              <a:t>§ </a:t>
            </a:r>
            <a:r>
              <a:rPr lang="cs-CZ" sz="1500" b="1" dirty="0"/>
              <a:t>79  </a:t>
            </a:r>
            <a:r>
              <a:rPr lang="cs-CZ" sz="1500" b="1" dirty="0" smtClean="0"/>
              <a:t>zahrnuje kontrolu splnění podmínek, kterými jsou:</a:t>
            </a:r>
          </a:p>
          <a:p>
            <a:pPr marL="0" indent="0">
              <a:buNone/>
            </a:pPr>
            <a:r>
              <a:rPr lang="cs-CZ" sz="1500" dirty="0" smtClean="0"/>
              <a:t>a</a:t>
            </a:r>
            <a:r>
              <a:rPr lang="cs-CZ" sz="1500" dirty="0"/>
              <a:t>) podání písemné žádosti o registraci, která obsahuje náležitosti uvedené v odstavci </a:t>
            </a:r>
            <a:r>
              <a:rPr lang="cs-CZ" sz="1500" dirty="0" smtClean="0"/>
              <a:t>5 zákona 108/2006,</a:t>
            </a:r>
            <a:endParaRPr lang="cs-CZ" sz="1500" dirty="0"/>
          </a:p>
          <a:p>
            <a:pPr marL="0" indent="0">
              <a:buNone/>
            </a:pPr>
            <a:r>
              <a:rPr lang="cs-CZ" sz="1500" dirty="0"/>
              <a:t>b) odborná způsobilost všech fyzických osob, které budou přímo poskytovat sociální služby</a:t>
            </a:r>
            <a:r>
              <a:rPr lang="cs-CZ" sz="1500" dirty="0" smtClean="0"/>
              <a:t>,</a:t>
            </a:r>
            <a:endParaRPr lang="cs-CZ" sz="1500" dirty="0"/>
          </a:p>
          <a:p>
            <a:pPr marL="0" indent="0">
              <a:buNone/>
            </a:pPr>
            <a:r>
              <a:rPr lang="cs-CZ" sz="1500" dirty="0"/>
              <a:t>c) bezúhonnost</a:t>
            </a:r>
          </a:p>
          <a:p>
            <a:pPr marL="0" indent="0">
              <a:buNone/>
            </a:pPr>
            <a:r>
              <a:rPr lang="cs-CZ" sz="1500" dirty="0"/>
              <a:t>1. všech fyzických osob, které budou přímo poskytovat sociální služby,</a:t>
            </a:r>
          </a:p>
          <a:p>
            <a:pPr marL="0" indent="0">
              <a:buNone/>
            </a:pPr>
            <a:r>
              <a:rPr lang="cs-CZ" sz="1500" dirty="0"/>
              <a:t>2. právnické osoby, která bude poskytovat sociální služby</a:t>
            </a:r>
            <a:r>
              <a:rPr lang="cs-CZ" sz="1500" dirty="0" smtClean="0"/>
              <a:t>,</a:t>
            </a:r>
            <a:endParaRPr lang="cs-CZ" sz="1500" dirty="0"/>
          </a:p>
          <a:p>
            <a:pPr marL="0" indent="0">
              <a:buNone/>
            </a:pPr>
            <a:r>
              <a:rPr lang="cs-CZ" sz="1500" dirty="0"/>
              <a:t>d) zajištění hygienických podmínek, jsou-li sociální služby poskytovány v zařízení sociálních služeb</a:t>
            </a:r>
            <a:r>
              <a:rPr lang="cs-CZ" sz="1500" dirty="0" smtClean="0"/>
              <a:t>,</a:t>
            </a:r>
            <a:endParaRPr lang="cs-CZ" sz="1500" dirty="0"/>
          </a:p>
          <a:p>
            <a:pPr marL="0" indent="0">
              <a:buNone/>
            </a:pPr>
            <a:r>
              <a:rPr lang="cs-CZ" sz="1500" dirty="0"/>
              <a:t>e) vlastnické nebo jiné právo k objektu nebo prostorám, v nichž budou poskytovány sociální služby</a:t>
            </a:r>
            <a:r>
              <a:rPr lang="cs-CZ" sz="1500" dirty="0" smtClean="0"/>
              <a:t>,</a:t>
            </a:r>
            <a:endParaRPr lang="cs-CZ" sz="1500" dirty="0"/>
          </a:p>
          <a:p>
            <a:pPr marL="0" indent="0">
              <a:buNone/>
            </a:pPr>
            <a:r>
              <a:rPr lang="cs-CZ" sz="1500" dirty="0"/>
              <a:t>f) zajištění personálních, materiálních a technických podmínek odpovídajících druhu poskytovaných sociálních služeb</a:t>
            </a:r>
            <a:r>
              <a:rPr lang="cs-CZ" sz="1500" dirty="0" smtClean="0"/>
              <a:t>,</a:t>
            </a:r>
            <a:endParaRPr lang="cs-CZ" sz="1500" dirty="0"/>
          </a:p>
          <a:p>
            <a:pPr marL="0" indent="0">
              <a:buNone/>
            </a:pPr>
            <a:r>
              <a:rPr lang="cs-CZ" sz="1500" dirty="0"/>
              <a:t>g) skutečnost, že na majetek fyzické nebo právnické osoby, která je žadatelem o registraci, nebyl prohlášen konkurs nebo proti ní nebylo zahájeno insolvenční řízení anebo nebyl insolvenční návrh zamítnut pro nedostatek majetku dlužníka</a:t>
            </a:r>
            <a:r>
              <a:rPr lang="cs-CZ" sz="1500" dirty="0" smtClean="0"/>
              <a:t>.</a:t>
            </a:r>
          </a:p>
          <a:p>
            <a:pPr marL="0" indent="0">
              <a:buNone/>
            </a:pPr>
            <a:endParaRPr lang="cs-CZ" sz="1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499992" y="1196752"/>
            <a:ext cx="4532312" cy="500062"/>
          </a:xfrm>
        </p:spPr>
        <p:txBody>
          <a:bodyPr/>
          <a:lstStyle/>
          <a:p>
            <a:pPr>
              <a:defRPr/>
            </a:pPr>
            <a:r>
              <a:rPr lang="cs-CZ" dirty="0"/>
              <a:t>Časté dotazy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0" y="2636912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829594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59" y="1700808"/>
            <a:ext cx="8389566" cy="5157192"/>
          </a:xfrm>
        </p:spPr>
        <p:txBody>
          <a:bodyPr/>
          <a:lstStyle/>
          <a:p>
            <a:pPr marL="0" indent="0">
              <a:buNone/>
            </a:pPr>
            <a:r>
              <a:rPr lang="cs-CZ" sz="2400" i="1" dirty="0" smtClean="0">
                <a:solidFill>
                  <a:srgbClr val="002060"/>
                </a:solidFill>
              </a:rPr>
              <a:t>Lze měnit v průběhu roku počet pracovníků na určité pozici, např. když mám 2 SP a 1 PSS? Jsou tyto pozice ,,pevně‘‘ dané? </a:t>
            </a:r>
          </a:p>
          <a:p>
            <a:pPr marL="0" indent="0">
              <a:buNone/>
            </a:pPr>
            <a:endParaRPr lang="cs-CZ" sz="2400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400" dirty="0" smtClean="0"/>
              <a:t>U pozic SP, PSS a odborní pracovníci musí být dodržen součet těchto pracovních pozic. U sociálních služeb neobsahujících zdravotnické pracovníky je závazná celková výše průměrného přepočteného úvazku celkem, nikoliv rozložení pracovních pozic. Je tedy možné v odůvodněných případech úvazky ,,přelévat‘‘, tuto změnu je nutné hlásit ekonomkám (kvůli vyrovnávací platbě). Pak může dojít ke změně, že např. bude 1 SP a 2 PSS.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Časté dotazy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179511" y="342900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0664015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821613" cy="5112568"/>
          </a:xfrm>
        </p:spPr>
        <p:txBody>
          <a:bodyPr/>
          <a:lstStyle/>
          <a:p>
            <a:r>
              <a:rPr lang="cs-CZ" sz="1400" b="1" dirty="0">
                <a:hlinkClick r:id="rId2"/>
              </a:rPr>
              <a:t>Ing. Petra </a:t>
            </a:r>
            <a:r>
              <a:rPr lang="cs-CZ" sz="1400" b="1" dirty="0" smtClean="0">
                <a:hlinkClick r:id="rId2"/>
              </a:rPr>
              <a:t>Lafková</a:t>
            </a:r>
            <a:r>
              <a:rPr lang="cs-CZ" sz="1400" dirty="0" smtClean="0"/>
              <a:t> - </a:t>
            </a:r>
            <a:r>
              <a:rPr lang="cs-CZ" sz="1400" dirty="0"/>
              <a:t>vedoucí </a:t>
            </a:r>
            <a:r>
              <a:rPr lang="cs-CZ" sz="1400" dirty="0" smtClean="0"/>
              <a:t>odboru</a:t>
            </a:r>
            <a:br>
              <a:rPr lang="cs-CZ" sz="1400" dirty="0" smtClean="0"/>
            </a:br>
            <a:r>
              <a:rPr lang="cs-CZ" sz="1400" dirty="0" smtClean="0"/>
              <a:t>tel</a:t>
            </a:r>
            <a:r>
              <a:rPr lang="cs-CZ" sz="1400" dirty="0"/>
              <a:t>.: +420 475 657 470, e-mail: </a:t>
            </a:r>
            <a:r>
              <a:rPr lang="cs-CZ" sz="1400" dirty="0" err="1" smtClean="0">
                <a:hlinkClick r:id="rId3"/>
              </a:rPr>
              <a:t>lafkova.p</a:t>
            </a:r>
            <a:r>
              <a:rPr lang="cs-CZ" sz="1400" dirty="0" smtClean="0">
                <a:hlinkClick r:id="rId3"/>
              </a:rPr>
              <a:t>(zavináč)kr-ustecky.cz</a:t>
            </a:r>
            <a:endParaRPr lang="cs-CZ" sz="1400" dirty="0" smtClean="0"/>
          </a:p>
          <a:p>
            <a:r>
              <a:rPr lang="cs-CZ" sz="1400" b="1" dirty="0">
                <a:hlinkClick r:id="rId4"/>
              </a:rPr>
              <a:t>Ing. Karel </a:t>
            </a:r>
            <a:r>
              <a:rPr lang="cs-CZ" sz="1400" b="1" dirty="0" smtClean="0">
                <a:hlinkClick r:id="rId4"/>
              </a:rPr>
              <a:t>Giampaoli</a:t>
            </a:r>
            <a:r>
              <a:rPr lang="cs-CZ" sz="1400" dirty="0" smtClean="0"/>
              <a:t> - </a:t>
            </a:r>
            <a:r>
              <a:rPr lang="cs-CZ" sz="1400" dirty="0"/>
              <a:t>vedoucí </a:t>
            </a:r>
            <a:r>
              <a:rPr lang="cs-CZ" sz="1400" dirty="0" smtClean="0"/>
              <a:t>oddělení</a:t>
            </a:r>
            <a:br>
              <a:rPr lang="cs-CZ" sz="1400" dirty="0" smtClean="0"/>
            </a:br>
            <a:r>
              <a:rPr lang="cs-CZ" sz="1400" dirty="0" smtClean="0"/>
              <a:t>tel</a:t>
            </a:r>
            <a:r>
              <a:rPr lang="cs-CZ" sz="1400" dirty="0"/>
              <a:t>.: +420 475 657 477, e-mail: </a:t>
            </a:r>
            <a:r>
              <a:rPr lang="cs-CZ" sz="1400" dirty="0" err="1">
                <a:hlinkClick r:id="rId5"/>
              </a:rPr>
              <a:t>giampaoli.k</a:t>
            </a:r>
            <a:r>
              <a:rPr lang="cs-CZ" sz="1400" dirty="0">
                <a:hlinkClick r:id="rId5"/>
              </a:rPr>
              <a:t>(zavináč)kr-ustecky.cz</a:t>
            </a:r>
            <a:endParaRPr lang="cs-CZ" sz="1400" b="1" dirty="0" smtClean="0">
              <a:hlinkClick r:id="rId6"/>
            </a:endParaRPr>
          </a:p>
          <a:p>
            <a:r>
              <a:rPr lang="cs-CZ" sz="1400" b="1" dirty="0" smtClean="0">
                <a:hlinkClick r:id="rId6"/>
              </a:rPr>
              <a:t>Mgr</a:t>
            </a:r>
            <a:r>
              <a:rPr lang="cs-CZ" sz="1400" b="1" dirty="0">
                <a:hlinkClick r:id="rId6"/>
              </a:rPr>
              <a:t>. Milena </a:t>
            </a:r>
            <a:r>
              <a:rPr lang="cs-CZ" sz="1400" b="1" dirty="0" smtClean="0">
                <a:hlinkClick r:id="rId6"/>
              </a:rPr>
              <a:t>Sihelníková</a:t>
            </a:r>
            <a:r>
              <a:rPr lang="cs-CZ" sz="1400" dirty="0" smtClean="0"/>
              <a:t> - Základní a Rozvojová Síť</a:t>
            </a:r>
            <a:br>
              <a:rPr lang="cs-CZ" sz="1400" dirty="0" smtClean="0"/>
            </a:br>
            <a:r>
              <a:rPr lang="cs-CZ" sz="1400" dirty="0" smtClean="0"/>
              <a:t>tel</a:t>
            </a:r>
            <a:r>
              <a:rPr lang="cs-CZ" sz="1400" dirty="0"/>
              <a:t>.: +420 475 657 908, e-mail: </a:t>
            </a:r>
            <a:r>
              <a:rPr lang="cs-CZ" sz="1400" dirty="0" err="1" smtClean="0">
                <a:hlinkClick r:id="rId7"/>
              </a:rPr>
              <a:t>sihelnikova.m</a:t>
            </a:r>
            <a:r>
              <a:rPr lang="cs-CZ" sz="1400" dirty="0" smtClean="0">
                <a:hlinkClick r:id="rId7"/>
              </a:rPr>
              <a:t>(zavináč)kr-ustecky.cz</a:t>
            </a:r>
            <a:endParaRPr lang="cs-CZ" sz="1400" dirty="0" smtClean="0"/>
          </a:p>
          <a:p>
            <a:r>
              <a:rPr lang="cs-CZ" sz="1400" b="1" dirty="0">
                <a:hlinkClick r:id="rId8"/>
              </a:rPr>
              <a:t>Bc. Milada </a:t>
            </a:r>
            <a:r>
              <a:rPr lang="cs-CZ" sz="1400" b="1" dirty="0" smtClean="0">
                <a:hlinkClick r:id="rId8"/>
              </a:rPr>
              <a:t>Jírovcová</a:t>
            </a:r>
            <a:r>
              <a:rPr lang="cs-CZ" sz="1400" dirty="0"/>
              <a:t> </a:t>
            </a:r>
            <a:r>
              <a:rPr lang="cs-CZ" sz="1400" dirty="0" smtClean="0"/>
              <a:t>- SPRSS</a:t>
            </a:r>
            <a:br>
              <a:rPr lang="cs-CZ" sz="1400" dirty="0" smtClean="0"/>
            </a:br>
            <a:r>
              <a:rPr lang="cs-CZ" sz="1400" dirty="0" smtClean="0"/>
              <a:t>tel</a:t>
            </a:r>
            <a:r>
              <a:rPr lang="cs-CZ" sz="1400" dirty="0"/>
              <a:t>.: +420 475 657 923, e-mail: </a:t>
            </a:r>
            <a:r>
              <a:rPr lang="cs-CZ" sz="1400" dirty="0" err="1" smtClean="0">
                <a:hlinkClick r:id="rId9"/>
              </a:rPr>
              <a:t>jirovcova.m</a:t>
            </a:r>
            <a:r>
              <a:rPr lang="cs-CZ" sz="1400" dirty="0" smtClean="0">
                <a:hlinkClick r:id="rId9"/>
              </a:rPr>
              <a:t>(zavináč)kr-ustecky.cz</a:t>
            </a:r>
            <a:endParaRPr lang="cs-CZ" sz="1400" dirty="0" smtClean="0"/>
          </a:p>
          <a:p>
            <a:r>
              <a:rPr lang="cs-CZ" sz="1400" b="1" dirty="0">
                <a:hlinkClick r:id="rId10"/>
              </a:rPr>
              <a:t>Ing. Karina </a:t>
            </a:r>
            <a:r>
              <a:rPr lang="cs-CZ" sz="1400" b="1" dirty="0" smtClean="0">
                <a:hlinkClick r:id="rId10"/>
              </a:rPr>
              <a:t>Brzobohatá</a:t>
            </a:r>
            <a:r>
              <a:rPr lang="cs-CZ" sz="1400" dirty="0" smtClean="0"/>
              <a:t> - ekonomka</a:t>
            </a:r>
            <a:br>
              <a:rPr lang="cs-CZ" sz="1400" dirty="0" smtClean="0"/>
            </a:br>
            <a:r>
              <a:rPr lang="cs-CZ" sz="1400" dirty="0" smtClean="0"/>
              <a:t>tel</a:t>
            </a:r>
            <a:r>
              <a:rPr lang="cs-CZ" sz="1400" dirty="0"/>
              <a:t>.: +420 475 657 946, e-mail: </a:t>
            </a:r>
            <a:r>
              <a:rPr lang="cs-CZ" sz="1400" dirty="0" err="1">
                <a:hlinkClick r:id="rId11"/>
              </a:rPr>
              <a:t>brzobohata.k</a:t>
            </a:r>
            <a:r>
              <a:rPr lang="cs-CZ" sz="1400" dirty="0">
                <a:hlinkClick r:id="rId11"/>
              </a:rPr>
              <a:t>(zavináč)kr-ustecky.cz</a:t>
            </a:r>
            <a:endParaRPr lang="cs-CZ" sz="1400" dirty="0"/>
          </a:p>
          <a:p>
            <a:r>
              <a:rPr lang="cs-CZ" sz="1400" b="1" dirty="0">
                <a:hlinkClick r:id="rId12"/>
              </a:rPr>
              <a:t>Bc. Jana </a:t>
            </a:r>
            <a:r>
              <a:rPr lang="cs-CZ" sz="1400" b="1" dirty="0" smtClean="0">
                <a:hlinkClick r:id="rId12"/>
              </a:rPr>
              <a:t>Čermáková</a:t>
            </a:r>
            <a:r>
              <a:rPr lang="cs-CZ" sz="1400" dirty="0" smtClean="0"/>
              <a:t> - ekonomka</a:t>
            </a:r>
            <a:br>
              <a:rPr lang="cs-CZ" sz="1400" dirty="0" smtClean="0"/>
            </a:br>
            <a:r>
              <a:rPr lang="cs-CZ" sz="1400" dirty="0" smtClean="0"/>
              <a:t>tel</a:t>
            </a:r>
            <a:r>
              <a:rPr lang="cs-CZ" sz="1400" dirty="0"/>
              <a:t>.: +420 475 657 283, e-mail: </a:t>
            </a:r>
            <a:r>
              <a:rPr lang="cs-CZ" sz="1400" dirty="0" err="1">
                <a:hlinkClick r:id="rId13"/>
              </a:rPr>
              <a:t>cermakova.j</a:t>
            </a:r>
            <a:r>
              <a:rPr lang="cs-CZ" sz="1400" dirty="0">
                <a:hlinkClick r:id="rId13"/>
              </a:rPr>
              <a:t>(zavináč)kr-ustecky.cz</a:t>
            </a:r>
            <a:endParaRPr lang="cs-CZ" sz="1400" dirty="0"/>
          </a:p>
          <a:p>
            <a:r>
              <a:rPr lang="cs-CZ" sz="1400" b="1" dirty="0" err="1">
                <a:hlinkClick r:id="rId14"/>
              </a:rPr>
              <a:t>Mgr.Radka</a:t>
            </a:r>
            <a:r>
              <a:rPr lang="cs-CZ" sz="1400" b="1" dirty="0">
                <a:hlinkClick r:id="rId14"/>
              </a:rPr>
              <a:t> </a:t>
            </a:r>
            <a:r>
              <a:rPr lang="cs-CZ" sz="1400" b="1" dirty="0" smtClean="0">
                <a:hlinkClick r:id="rId14"/>
              </a:rPr>
              <a:t>Zítková</a:t>
            </a:r>
            <a:r>
              <a:rPr lang="cs-CZ" sz="1400" dirty="0" smtClean="0"/>
              <a:t> - </a:t>
            </a:r>
            <a:r>
              <a:rPr lang="cs-CZ" sz="1400" dirty="0"/>
              <a:t>ekonomka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/>
              <a:t>tel</a:t>
            </a:r>
            <a:r>
              <a:rPr lang="cs-CZ" sz="1400" dirty="0"/>
              <a:t>.: +420 475 657 686, e-mail: </a:t>
            </a:r>
            <a:r>
              <a:rPr lang="cs-CZ" sz="1400" dirty="0" err="1">
                <a:hlinkClick r:id="rId15"/>
              </a:rPr>
              <a:t>zitkova.r</a:t>
            </a:r>
            <a:r>
              <a:rPr lang="cs-CZ" sz="1400" dirty="0">
                <a:hlinkClick r:id="rId15"/>
              </a:rPr>
              <a:t>(zavináč)kr-ustecky.cz</a:t>
            </a:r>
            <a:endParaRPr lang="cs-CZ" sz="1400" dirty="0"/>
          </a:p>
          <a:p>
            <a:r>
              <a:rPr lang="cs-CZ" sz="1400" b="1" dirty="0" smtClean="0">
                <a:hlinkClick r:id="rId16"/>
              </a:rPr>
              <a:t>Bc</a:t>
            </a:r>
            <a:r>
              <a:rPr lang="cs-CZ" sz="1400" b="1" dirty="0">
                <a:hlinkClick r:id="rId16"/>
              </a:rPr>
              <a:t>. Martina </a:t>
            </a:r>
            <a:r>
              <a:rPr lang="cs-CZ" sz="1400" b="1" dirty="0" smtClean="0">
                <a:hlinkClick r:id="rId16"/>
              </a:rPr>
              <a:t>Macáková</a:t>
            </a:r>
            <a:r>
              <a:rPr lang="cs-CZ" sz="1400" dirty="0"/>
              <a:t> </a:t>
            </a:r>
            <a:r>
              <a:rPr lang="cs-CZ" sz="1400" dirty="0" smtClean="0"/>
              <a:t>- ekonomka</a:t>
            </a:r>
            <a:br>
              <a:rPr lang="cs-CZ" sz="1400" dirty="0" smtClean="0"/>
            </a:br>
            <a:r>
              <a:rPr lang="cs-CZ" sz="1400" dirty="0" smtClean="0"/>
              <a:t>tel</a:t>
            </a:r>
            <a:r>
              <a:rPr lang="cs-CZ" sz="1400" dirty="0"/>
              <a:t>.: +420 475 657 350, e-mail: </a:t>
            </a:r>
            <a:r>
              <a:rPr lang="cs-CZ" sz="1400" dirty="0" err="1" smtClean="0">
                <a:hlinkClick r:id="rId17"/>
              </a:rPr>
              <a:t>macakova.m</a:t>
            </a:r>
            <a:r>
              <a:rPr lang="cs-CZ" sz="1400" dirty="0" smtClean="0">
                <a:hlinkClick r:id="rId17"/>
              </a:rPr>
              <a:t>(zavináč)kr-ustecky.cz</a:t>
            </a:r>
            <a:endParaRPr lang="cs-CZ" sz="1400" dirty="0" smtClean="0"/>
          </a:p>
          <a:p>
            <a:endParaRPr lang="cs-CZ" sz="1400" dirty="0" smtClean="0"/>
          </a:p>
          <a:p>
            <a:r>
              <a:rPr lang="cs-CZ" sz="1500" b="1" dirty="0" smtClean="0"/>
              <a:t>Plánování a Síť </a:t>
            </a:r>
            <a:r>
              <a:rPr lang="cs-CZ" sz="1500" b="1" dirty="0"/>
              <a:t>sociálních služeb: </a:t>
            </a:r>
            <a:r>
              <a:rPr lang="cs-CZ" sz="1500" b="1" dirty="0">
                <a:hlinkClick r:id="rId18"/>
              </a:rPr>
              <a:t>https://</a:t>
            </a:r>
            <a:r>
              <a:rPr lang="cs-CZ" sz="1500" b="1" dirty="0" smtClean="0">
                <a:hlinkClick r:id="rId18"/>
              </a:rPr>
              <a:t>www.kr-ustecky.cz/planovani-a-sit-socialnich-sluzeb/ds-99755/p1=204835</a:t>
            </a:r>
            <a:r>
              <a:rPr lang="cs-CZ" sz="1500" b="1" dirty="0" smtClean="0"/>
              <a:t> </a:t>
            </a:r>
          </a:p>
          <a:p>
            <a:r>
              <a:rPr lang="cs-CZ" sz="1500" b="1" dirty="0" smtClean="0"/>
              <a:t>Rozdělení </a:t>
            </a:r>
            <a:r>
              <a:rPr lang="cs-CZ" sz="1500" b="1" dirty="0"/>
              <a:t>dotačních </a:t>
            </a:r>
            <a:r>
              <a:rPr lang="cs-CZ" sz="1500" b="1" dirty="0" smtClean="0"/>
              <a:t>pracovníků dle poskytovatelů: </a:t>
            </a:r>
            <a:r>
              <a:rPr lang="cs-CZ" sz="1500" b="1" dirty="0">
                <a:hlinkClick r:id="rId19"/>
              </a:rPr>
              <a:t>https://</a:t>
            </a:r>
            <a:r>
              <a:rPr lang="cs-CZ" sz="1500" b="1" dirty="0" smtClean="0">
                <a:hlinkClick r:id="rId19"/>
              </a:rPr>
              <a:t>www.kr-ustecky.cz/assets/File.ashx?id_org=450018&amp;id_dokumenty=1726004</a:t>
            </a:r>
            <a:r>
              <a:rPr lang="cs-CZ" sz="1500" b="1" dirty="0" smtClean="0"/>
              <a:t> </a:t>
            </a:r>
            <a:endParaRPr lang="cs-CZ" sz="1500" b="1" dirty="0"/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Kontakty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986281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3068960"/>
            <a:ext cx="7115175" cy="8636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 za pozornost.</a:t>
            </a:r>
            <a:endParaRPr lang="cs-CZ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xfrm>
            <a:off x="4407028" y="1196752"/>
            <a:ext cx="4532312" cy="500062"/>
          </a:xfrm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dirty="0">
                <a:latin typeface="Arial" charset="0"/>
                <a:cs typeface="Arial" charset="0"/>
              </a:rPr>
              <a:t>7. Setkání s poskytovateli sociálních </a:t>
            </a:r>
            <a:endParaRPr lang="cs-CZ" sz="1600" dirty="0" smtClean="0">
              <a:latin typeface="Arial" charset="0"/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600" dirty="0" smtClean="0">
                <a:latin typeface="Arial" charset="0"/>
                <a:cs typeface="Arial" charset="0"/>
              </a:rPr>
              <a:t>služeb v </a:t>
            </a:r>
            <a:r>
              <a:rPr lang="cs-CZ" sz="1600" dirty="0">
                <a:latin typeface="Arial" charset="0"/>
                <a:cs typeface="Arial" charset="0"/>
              </a:rPr>
              <a:t>Ústeckém kraji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800" b="1" dirty="0" smtClean="0">
              <a:latin typeface="Arial" charset="0"/>
              <a:cs typeface="Arial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796911" y="6021288"/>
            <a:ext cx="31560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>
                <a:solidFill>
                  <a:srgbClr val="002060"/>
                </a:solidFill>
              </a:rPr>
              <a:t>Mgr. Milena Sihelníková</a:t>
            </a:r>
            <a:br>
              <a:rPr lang="cs-CZ" sz="1400" dirty="0" smtClean="0">
                <a:solidFill>
                  <a:srgbClr val="002060"/>
                </a:solidFill>
              </a:rPr>
            </a:br>
            <a:r>
              <a:rPr lang="cs-CZ" sz="1400" dirty="0" smtClean="0">
                <a:solidFill>
                  <a:srgbClr val="002060"/>
                </a:solidFill>
              </a:rPr>
              <a:t>tel</a:t>
            </a:r>
            <a:r>
              <a:rPr lang="cs-CZ" sz="1400" dirty="0">
                <a:solidFill>
                  <a:srgbClr val="002060"/>
                </a:solidFill>
              </a:rPr>
              <a:t>.: +420 475 657 </a:t>
            </a:r>
            <a:r>
              <a:rPr lang="cs-CZ" sz="1400" dirty="0" smtClean="0">
                <a:solidFill>
                  <a:srgbClr val="002060"/>
                </a:solidFill>
              </a:rPr>
              <a:t>908</a:t>
            </a:r>
            <a:br>
              <a:rPr lang="cs-CZ" sz="1400" dirty="0" smtClean="0">
                <a:solidFill>
                  <a:srgbClr val="002060"/>
                </a:solidFill>
              </a:rPr>
            </a:br>
            <a:r>
              <a:rPr lang="cs-CZ" sz="1400" dirty="0" smtClean="0">
                <a:solidFill>
                  <a:srgbClr val="002060"/>
                </a:solidFill>
              </a:rPr>
              <a:t>e-mail</a:t>
            </a:r>
            <a:r>
              <a:rPr lang="cs-CZ" sz="1400" dirty="0">
                <a:solidFill>
                  <a:srgbClr val="002060"/>
                </a:solidFill>
              </a:rPr>
              <a:t>: </a:t>
            </a:r>
            <a:r>
              <a:rPr lang="cs-CZ" sz="1400" dirty="0" smtClean="0">
                <a:hlinkClick r:id="rId2"/>
              </a:rPr>
              <a:t>sihelnikova.m@kr-ustecky.cz</a:t>
            </a:r>
            <a:endParaRPr lang="cs-CZ" sz="1400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1800" y="3212976"/>
            <a:ext cx="6048672" cy="1143000"/>
          </a:xfrm>
        </p:spPr>
        <p:txBody>
          <a:bodyPr/>
          <a:lstStyle/>
          <a:p>
            <a:r>
              <a:rPr lang="cs-CZ" sz="6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Dotazy</a:t>
            </a:r>
            <a:endParaRPr lang="cs-CZ" sz="6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4499992" y="1138518"/>
            <a:ext cx="4532312" cy="500062"/>
          </a:xfrm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dirty="0">
                <a:latin typeface="Arial" charset="0"/>
                <a:cs typeface="Arial" charset="0"/>
              </a:rPr>
              <a:t>7. Setkání s poskytovateli sociálních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sz="1400" dirty="0">
                <a:latin typeface="Arial" charset="0"/>
                <a:cs typeface="Arial" charset="0"/>
              </a:rPr>
              <a:t>služeb v Ústeckém kraji</a:t>
            </a:r>
          </a:p>
          <a:p>
            <a:pPr>
              <a:defRPr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775783516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5" y="1700808"/>
            <a:ext cx="8893620" cy="4497363"/>
          </a:xfrm>
        </p:spPr>
        <p:txBody>
          <a:bodyPr/>
          <a:lstStyle/>
          <a:p>
            <a:r>
              <a:rPr lang="cs-CZ" sz="2200" b="1" dirty="0"/>
              <a:t>A</a:t>
            </a:r>
            <a:r>
              <a:rPr lang="cs-CZ" sz="2200" b="1" dirty="0" smtClean="0"/>
              <a:t>ktualizace </a:t>
            </a:r>
            <a:r>
              <a:rPr lang="cs-CZ" sz="2200" b="1" dirty="0"/>
              <a:t>Základní </a:t>
            </a:r>
            <a:r>
              <a:rPr lang="cs-CZ" sz="2200" b="1" dirty="0" smtClean="0"/>
              <a:t>a Rozvojové sítě </a:t>
            </a:r>
            <a:r>
              <a:rPr lang="cs-CZ" sz="2200" b="1" dirty="0"/>
              <a:t>kraje </a:t>
            </a:r>
            <a:r>
              <a:rPr lang="cs-CZ" sz="2200" b="1" dirty="0" smtClean="0"/>
              <a:t>probíhá 2x ročně </a:t>
            </a:r>
            <a:r>
              <a:rPr lang="cs-CZ" sz="2200" dirty="0" smtClean="0"/>
              <a:t>(v březnu a srpnu). </a:t>
            </a:r>
            <a:r>
              <a:rPr lang="cs-CZ" sz="2200" dirty="0"/>
              <a:t>První kolo je zaměřeno na aktualizaci roku stávajícího, v druhém kole se uskutečňuje aktualizace Základní sítě kraje na následující rok</a:t>
            </a:r>
            <a:r>
              <a:rPr lang="cs-CZ" sz="2200" dirty="0" smtClean="0"/>
              <a:t>.</a:t>
            </a:r>
          </a:p>
          <a:p>
            <a:endParaRPr lang="cs-CZ" sz="2200" dirty="0" smtClean="0"/>
          </a:p>
          <a:p>
            <a:r>
              <a:rPr lang="cs-CZ" sz="2200" dirty="0" smtClean="0"/>
              <a:t>V </a:t>
            </a:r>
            <a:r>
              <a:rPr lang="cs-CZ" sz="2200" dirty="0"/>
              <a:t>návaznosti na realizaci projektů poskytovatelů sociálních služeb v rámci Operačního programu Zaměstnanost </a:t>
            </a:r>
            <a:r>
              <a:rPr lang="cs-CZ" sz="2200" dirty="0" smtClean="0"/>
              <a:t>a </a:t>
            </a:r>
            <a:r>
              <a:rPr lang="cs-CZ" sz="2200" dirty="0"/>
              <a:t>jiných zdrojů Ústecký kraj zřizuje </a:t>
            </a:r>
            <a:r>
              <a:rPr lang="cs-CZ" sz="2200" b="1" dirty="0"/>
              <a:t>R</a:t>
            </a:r>
            <a:r>
              <a:rPr lang="cs-CZ" sz="2200" b="1" dirty="0" smtClean="0"/>
              <a:t>ozvojovou </a:t>
            </a:r>
            <a:r>
              <a:rPr lang="cs-CZ" sz="2200" b="1" dirty="0"/>
              <a:t>síť sociálních služeb Ústeckého </a:t>
            </a:r>
            <a:r>
              <a:rPr lang="cs-CZ" sz="2200" b="1" dirty="0" smtClean="0"/>
              <a:t>kraje. </a:t>
            </a:r>
            <a:br>
              <a:rPr lang="cs-CZ" sz="2200" b="1" dirty="0" smtClean="0"/>
            </a:br>
            <a:r>
              <a:rPr lang="cs-CZ" sz="2200" dirty="0" smtClean="0"/>
              <a:t>Do Rozvojové </a:t>
            </a:r>
            <a:r>
              <a:rPr lang="cs-CZ" sz="2200" dirty="0"/>
              <a:t>sítě </a:t>
            </a:r>
            <a:r>
              <a:rPr lang="cs-CZ" sz="2200" dirty="0" smtClean="0"/>
              <a:t>jsou zařazovány služby po </a:t>
            </a:r>
            <a:r>
              <a:rPr lang="cs-CZ" sz="2200" dirty="0"/>
              <a:t>dobu finanční podpory z výše uvedených zdrojů. Sociálním službám </a:t>
            </a:r>
            <a:r>
              <a:rPr lang="cs-CZ" sz="2200" dirty="0" smtClean="0"/>
              <a:t>je vydáváno tzv</a:t>
            </a:r>
            <a:r>
              <a:rPr lang="cs-CZ" sz="2200" dirty="0"/>
              <a:t>. Podmíněné pověření, které </a:t>
            </a:r>
            <a:r>
              <a:rPr lang="cs-CZ" sz="2200" dirty="0" smtClean="0"/>
              <a:t>obsahuje </a:t>
            </a:r>
            <a:r>
              <a:rPr lang="cs-CZ" sz="2200" dirty="0"/>
              <a:t>rozsah a obsah sociální služby a </a:t>
            </a:r>
            <a:r>
              <a:rPr lang="cs-CZ" sz="2200" dirty="0" smtClean="0"/>
              <a:t>je platné po </a:t>
            </a:r>
            <a:r>
              <a:rPr lang="cs-CZ" sz="2200" dirty="0"/>
              <a:t>dobu trvání projektu.</a:t>
            </a:r>
            <a:endParaRPr lang="cs-CZ" sz="220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Úvod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5750663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5" y="1844824"/>
            <a:ext cx="8219256" cy="5013176"/>
          </a:xfrm>
        </p:spPr>
        <p:txBody>
          <a:bodyPr/>
          <a:lstStyle/>
          <a:p>
            <a:r>
              <a:rPr lang="cs-CZ" sz="2400" dirty="0"/>
              <a:t>Výsledkem, ke kterému kraj směřuje, je krajská síť sociálních služeb, představující </a:t>
            </a:r>
            <a:r>
              <a:rPr lang="cs-CZ" sz="2400" b="1" dirty="0"/>
              <a:t>konkrétní sociální služby, které jsou vyhodnoceny jako potřebné, efektivní a kvalitní.</a:t>
            </a:r>
            <a:r>
              <a:rPr lang="cs-CZ" sz="2400" dirty="0"/>
              <a:t> </a:t>
            </a:r>
            <a:r>
              <a:rPr lang="cs-CZ" sz="2400" b="1" dirty="0"/>
              <a:t>Tyto budou finančně podporovány ze strany kraje</a:t>
            </a:r>
            <a:r>
              <a:rPr lang="cs-CZ" sz="2400" dirty="0"/>
              <a:t> (prostřednictvím dotace přidělené kraji od MPSV, z rozpočtu kraje, popř. v rámci projektů financovaných z jiných zdrojů – strukturální fondy, realizovaných přímo krajem nebo jinými subjekty, z dalších dotačních titulů ministerstev apod.). Zároveň mohou být finančně podpořeny pouze kapacity jednotlivých sociálních služeb, které jsou zahrnuty v základní síti sociálních služeb </a:t>
            </a:r>
            <a:r>
              <a:rPr lang="cs-CZ" sz="2400" dirty="0" smtClean="0"/>
              <a:t>kraje.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Proč být v Síti soc. služeb?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2495250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44824"/>
            <a:ext cx="8821613" cy="5013176"/>
          </a:xfrm>
        </p:spPr>
        <p:txBody>
          <a:bodyPr/>
          <a:lstStyle/>
          <a:p>
            <a:r>
              <a:rPr lang="cs-CZ" sz="1800" b="1" dirty="0" smtClean="0"/>
              <a:t>Výčet profesí </a:t>
            </a:r>
            <a:r>
              <a:rPr lang="cs-CZ" sz="1800" b="1" dirty="0"/>
              <a:t>v přímé péči </a:t>
            </a:r>
            <a:r>
              <a:rPr lang="cs-CZ" sz="1800" b="1" dirty="0" smtClean="0"/>
              <a:t>podle </a:t>
            </a:r>
            <a:r>
              <a:rPr lang="cs-CZ" sz="1800" b="1" dirty="0"/>
              <a:t>zákona o sociálních </a:t>
            </a:r>
            <a:r>
              <a:rPr lang="cs-CZ" sz="1800" b="1" dirty="0" smtClean="0"/>
              <a:t>službách</a:t>
            </a:r>
            <a:endParaRPr lang="cs-CZ" sz="1800" b="1" dirty="0"/>
          </a:p>
          <a:p>
            <a:pPr marL="0" indent="0">
              <a:buNone/>
            </a:pPr>
            <a:r>
              <a:rPr lang="cs-CZ" sz="1800" i="1" dirty="0" smtClean="0"/>
              <a:t>a) sociální </a:t>
            </a:r>
            <a:r>
              <a:rPr lang="cs-CZ" sz="1800" i="1" dirty="0"/>
              <a:t>pracovníci za podmínek stanovených v §109 a </a:t>
            </a:r>
            <a:r>
              <a:rPr lang="cs-CZ" sz="1800" i="1" dirty="0" smtClean="0"/>
              <a:t>§110 zákona o sociálních </a:t>
            </a:r>
            <a:r>
              <a:rPr lang="cs-CZ" sz="1800" i="1" dirty="0"/>
              <a:t>službách</a:t>
            </a:r>
          </a:p>
          <a:p>
            <a:pPr marL="0" indent="0">
              <a:buNone/>
            </a:pPr>
            <a:r>
              <a:rPr lang="cs-CZ" sz="1800" i="1" dirty="0" smtClean="0"/>
              <a:t>b) pracovníci </a:t>
            </a:r>
            <a:r>
              <a:rPr lang="cs-CZ" sz="1800" i="1" dirty="0"/>
              <a:t>v sociálních službách</a:t>
            </a:r>
          </a:p>
          <a:p>
            <a:pPr marL="0" indent="0">
              <a:buNone/>
            </a:pPr>
            <a:r>
              <a:rPr lang="cs-CZ" sz="1800" i="1" dirty="0" smtClean="0"/>
              <a:t>c) zdravotničtí </a:t>
            </a:r>
            <a:r>
              <a:rPr lang="cs-CZ" sz="1800" i="1" dirty="0"/>
              <a:t>pracovníci</a:t>
            </a:r>
          </a:p>
          <a:p>
            <a:pPr marL="0" indent="0">
              <a:buNone/>
            </a:pPr>
            <a:r>
              <a:rPr lang="cs-CZ" sz="1800" i="1" dirty="0" smtClean="0"/>
              <a:t>d) pedagogičtí </a:t>
            </a:r>
            <a:r>
              <a:rPr lang="cs-CZ" sz="1800" i="1" dirty="0"/>
              <a:t>pracovníci</a:t>
            </a:r>
          </a:p>
          <a:p>
            <a:pPr marL="0" indent="0">
              <a:buNone/>
            </a:pPr>
            <a:r>
              <a:rPr lang="cs-CZ" sz="1800" i="1" dirty="0" smtClean="0"/>
              <a:t>e) manželští </a:t>
            </a:r>
            <a:r>
              <a:rPr lang="cs-CZ" sz="1800" i="1" dirty="0"/>
              <a:t>a rodinní poradci a další odborní pracovníci, kteří přímo poskytují </a:t>
            </a:r>
          </a:p>
          <a:p>
            <a:pPr marL="0" indent="0">
              <a:buNone/>
            </a:pPr>
            <a:r>
              <a:rPr lang="cs-CZ" sz="1800" i="1" dirty="0"/>
              <a:t>sociální </a:t>
            </a:r>
            <a:r>
              <a:rPr lang="cs-CZ" sz="1800" i="1" dirty="0" smtClean="0"/>
              <a:t>služby</a:t>
            </a:r>
          </a:p>
          <a:p>
            <a:pPr marL="0" indent="0">
              <a:buNone/>
            </a:pPr>
            <a:endParaRPr lang="cs-CZ" sz="1800" dirty="0" smtClean="0"/>
          </a:p>
          <a:p>
            <a:r>
              <a:rPr lang="cs-CZ" sz="1800" b="1" dirty="0" smtClean="0"/>
              <a:t>Ostatní pracovníci </a:t>
            </a:r>
            <a:r>
              <a:rPr lang="cs-CZ" sz="1800" dirty="0" smtClean="0"/>
              <a:t>zajišťují činnosti související s provozem služby, které nejsou součástí odborné práce s klientem (vedoucí, ekonom, projektový manažer, údržbář,…)</a:t>
            </a:r>
            <a:endParaRPr lang="cs-CZ" sz="1800" dirty="0"/>
          </a:p>
          <a:p>
            <a:r>
              <a:rPr lang="cs-CZ" sz="1800" dirty="0" smtClean="0"/>
              <a:t>Počet pracovníků v přímé péči se po zařazení do Základní nebo Rozvojové sítě uvádí </a:t>
            </a:r>
            <a:r>
              <a:rPr lang="cs-CZ" sz="1800" dirty="0"/>
              <a:t>do </a:t>
            </a:r>
            <a:r>
              <a:rPr lang="cs-CZ" sz="1800" dirty="0" smtClean="0"/>
              <a:t>Sítě v celkové výši, dle jednotlivých pozic pak v Pověření ÚK k zajištění dostupnosti poskytování soc. služeb zařazených do Základní/Rozvojové sítě soc. služeb v ÚK.</a:t>
            </a:r>
            <a:endParaRPr lang="cs-CZ" sz="18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Pracovníci v přímé péči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0089941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755576" y="1844824"/>
            <a:ext cx="7859216" cy="4968552"/>
          </a:xfrm>
        </p:spPr>
        <p:txBody>
          <a:bodyPr/>
          <a:lstStyle/>
          <a:p>
            <a:pPr eaLnBrk="1" hangingPunct="1">
              <a:buAutoNum type="arabicPeriod"/>
            </a:pPr>
            <a:r>
              <a:rPr lang="cs-CZ" sz="1800" dirty="0" smtClean="0">
                <a:latin typeface="Arial" charset="0"/>
                <a:cs typeface="Arial" charset="0"/>
              </a:rPr>
              <a:t>Zjištění volných kapacit dle regionu v Akčním plánu rozvoje soc. služeb</a:t>
            </a:r>
          </a:p>
          <a:p>
            <a:pPr eaLnBrk="1" hangingPunct="1">
              <a:buAutoNum type="arabicPeriod"/>
            </a:pPr>
            <a:r>
              <a:rPr lang="cs-CZ" sz="1800" dirty="0" smtClean="0">
                <a:latin typeface="Arial" charset="0"/>
                <a:cs typeface="Arial" charset="0"/>
              </a:rPr>
              <a:t>Konzultace potřebnosti vzniku sociální služby (popř. navýšení kapacity služby stávající) s pracovní skupinou dle regionu</a:t>
            </a:r>
          </a:p>
          <a:p>
            <a:pPr eaLnBrk="1" hangingPunct="1">
              <a:buAutoNum type="arabicPeriod"/>
            </a:pPr>
            <a:r>
              <a:rPr lang="cs-CZ" sz="1800" dirty="0" smtClean="0">
                <a:latin typeface="Arial" charset="0"/>
                <a:cs typeface="Arial" charset="0"/>
              </a:rPr>
              <a:t>Žádost o registraci (nová služba, registrace navýšení kapacity)</a:t>
            </a:r>
          </a:p>
          <a:p>
            <a:pPr eaLnBrk="1" hangingPunct="1">
              <a:buAutoNum type="arabicPeriod"/>
            </a:pPr>
            <a:r>
              <a:rPr lang="cs-CZ" sz="1800" dirty="0" smtClean="0">
                <a:latin typeface="Arial" charset="0"/>
                <a:cs typeface="Arial" charset="0"/>
              </a:rPr>
              <a:t>Kontrola ze strany registrátorek KÚÚK, vydání registrace na novou/pozměněnou službu</a:t>
            </a:r>
          </a:p>
          <a:p>
            <a:pPr eaLnBrk="1" hangingPunct="1">
              <a:buAutoNum type="arabicPeriod"/>
            </a:pPr>
            <a:r>
              <a:rPr lang="cs-CZ" sz="1800" dirty="0" smtClean="0">
                <a:latin typeface="Arial" charset="0"/>
                <a:cs typeface="Arial" charset="0"/>
              </a:rPr>
              <a:t>Podání žádosti do Sítě</a:t>
            </a:r>
          </a:p>
          <a:p>
            <a:pPr eaLnBrk="1" hangingPunct="1">
              <a:buAutoNum type="arabicPeriod"/>
            </a:pPr>
            <a:r>
              <a:rPr lang="cs-CZ" sz="1800" dirty="0" smtClean="0">
                <a:latin typeface="Arial" charset="0"/>
                <a:cs typeface="Arial" charset="0"/>
              </a:rPr>
              <a:t>Případná výzva k opravě žádosti, její oprava</a:t>
            </a:r>
          </a:p>
          <a:p>
            <a:pPr eaLnBrk="1" hangingPunct="1">
              <a:buAutoNum type="arabicPeriod"/>
            </a:pPr>
            <a:r>
              <a:rPr lang="cs-CZ" sz="1800" dirty="0" smtClean="0">
                <a:latin typeface="Arial" charset="0"/>
                <a:cs typeface="Arial" charset="0"/>
              </a:rPr>
              <a:t>Monitoring služby (v případě již fungující služby)</a:t>
            </a:r>
          </a:p>
          <a:p>
            <a:pPr eaLnBrk="1" hangingPunct="1">
              <a:buAutoNum type="arabicPeriod"/>
            </a:pPr>
            <a:r>
              <a:rPr lang="cs-CZ" sz="1800" dirty="0" smtClean="0">
                <a:latin typeface="Arial" charset="0"/>
                <a:cs typeface="Arial" charset="0"/>
              </a:rPr>
              <a:t>Vyjádření pracovní skupiny k žádosti</a:t>
            </a:r>
          </a:p>
          <a:p>
            <a:pPr eaLnBrk="1" hangingPunct="1">
              <a:buAutoNum type="arabicPeriod"/>
            </a:pPr>
            <a:r>
              <a:rPr lang="cs-CZ" sz="1800" dirty="0" smtClean="0">
                <a:latin typeface="Arial" charset="0"/>
                <a:cs typeface="Arial" charset="0"/>
              </a:rPr>
              <a:t>Připomínkování</a:t>
            </a:r>
          </a:p>
          <a:p>
            <a:pPr eaLnBrk="1" hangingPunct="1">
              <a:buAutoNum type="arabicPeriod"/>
            </a:pPr>
            <a:r>
              <a:rPr lang="cs-CZ" sz="1800" dirty="0" smtClean="0">
                <a:latin typeface="Arial" charset="0"/>
                <a:cs typeface="Arial" charset="0"/>
              </a:rPr>
              <a:t>Schvalování Radou a Zastupitelstvem Ústeckého kraje</a:t>
            </a:r>
          </a:p>
          <a:p>
            <a:pPr eaLnBrk="1" hangingPunct="1">
              <a:buAutoNum type="arabicPeriod"/>
            </a:pPr>
            <a:r>
              <a:rPr lang="cs-CZ" sz="1800" dirty="0" smtClean="0">
                <a:latin typeface="Arial" charset="0"/>
                <a:cs typeface="Arial" charset="0"/>
              </a:rPr>
              <a:t>(Ne)zařazení do nové Sítě sociálních služeb</a:t>
            </a:r>
          </a:p>
          <a:p>
            <a:pPr eaLnBrk="1" hangingPunct="1">
              <a:buAutoNum type="arabicPeriod"/>
            </a:pPr>
            <a:endParaRPr lang="cs-CZ" sz="1800" dirty="0" smtClean="0">
              <a:latin typeface="Arial" charset="0"/>
              <a:cs typeface="Arial" charset="0"/>
            </a:endParaRPr>
          </a:p>
          <a:p>
            <a:pPr eaLnBrk="1" hangingPunct="1">
              <a:buAutoNum type="arabicPeriod"/>
            </a:pPr>
            <a:endParaRPr lang="cs-CZ" sz="1800" dirty="0" smtClean="0">
              <a:latin typeface="Arial" charset="0"/>
              <a:cs typeface="Arial" charset="0"/>
            </a:endParaRPr>
          </a:p>
          <a:p>
            <a:pPr eaLnBrk="1" hangingPunct="1">
              <a:buAutoNum type="arabicPeriod"/>
            </a:pPr>
            <a:endParaRPr lang="cs-CZ" sz="1800" dirty="0" smtClean="0">
              <a:latin typeface="Arial" charset="0"/>
              <a:cs typeface="Arial" charset="0"/>
            </a:endParaRPr>
          </a:p>
          <a:p>
            <a:pPr eaLnBrk="1" hangingPunct="1">
              <a:buAutoNum type="arabicPeriod"/>
            </a:pPr>
            <a:endParaRPr lang="cs-CZ" sz="1800" dirty="0" smtClean="0">
              <a:latin typeface="Arial" charset="0"/>
              <a:cs typeface="Arial" charset="0"/>
            </a:endParaRPr>
          </a:p>
        </p:txBody>
      </p:sp>
      <p:sp>
        <p:nvSpPr>
          <p:cNvPr id="1126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latin typeface="Arial" charset="0"/>
                <a:cs typeface="Arial" charset="0"/>
              </a:rPr>
              <a:t>Postup při aktualizaci Sítě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z="2000" b="1" dirty="0" smtClean="0"/>
              <a:t>Akční plán</a:t>
            </a:r>
            <a:endParaRPr lang="cs-CZ" sz="2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971601" y="1988840"/>
            <a:ext cx="7715200" cy="4392488"/>
          </a:xfrm>
        </p:spPr>
        <p:txBody>
          <a:bodyPr/>
          <a:lstStyle/>
          <a:p>
            <a:pPr algn="just">
              <a:spcAft>
                <a:spcPts val="1000"/>
              </a:spcAft>
            </a:pPr>
            <a:endParaRPr lang="cs-CZ" sz="2400" dirty="0" smtClean="0"/>
          </a:p>
          <a:p>
            <a:pPr algn="just">
              <a:spcAft>
                <a:spcPts val="1000"/>
              </a:spcAft>
              <a:buNone/>
            </a:pPr>
            <a:endParaRPr lang="cs-CZ" sz="21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31" y="1628800"/>
            <a:ext cx="8716964" cy="3613580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164225" y="5267135"/>
            <a:ext cx="88369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Sociální služba, respektive její potřebnost vdané lokalitě, </a:t>
            </a:r>
            <a:r>
              <a:rPr lang="cs-CZ" sz="1500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musí být v souladu se SPRSS a AP </a:t>
            </a:r>
            <a:r>
              <a:rPr lang="cs-CZ" sz="1500" u="sng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cs-CZ" sz="1500" u="sng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cs-CZ" sz="1500" u="sng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</a:t>
            </a:r>
            <a:r>
              <a:rPr lang="cs-CZ" sz="1500" u="sng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daný rok!</a:t>
            </a:r>
            <a:endParaRPr lang="cs-CZ" sz="15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Před podáním žádosti o změnu kapacity/zařazení nové služby je nutné zkontrolovat, zda je tato kapacita potřebná dle AP, tzn. rozdíl mezi kapacitou optimální a stávající.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Dle Metodiky </a:t>
            </a:r>
            <a:r>
              <a:rPr lang="cs-CZ" sz="1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cs-CZ" sz="1500" u="sng" dirty="0">
                <a:latin typeface="Arial" panose="020B0604020202020204" pitchFamily="34" charset="0"/>
                <a:cs typeface="Arial" panose="020B0604020202020204" pitchFamily="34" charset="0"/>
              </a:rPr>
              <a:t>případě nesouladu sociální služby s AP nebude sociální služba dále posuzována </a:t>
            </a:r>
            <a:r>
              <a:rPr lang="cs-CZ" sz="1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5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1500" u="sng" dirty="0">
                <a:latin typeface="Arial" panose="020B0604020202020204" pitchFamily="34" charset="0"/>
                <a:cs typeface="Arial" panose="020B0604020202020204" pitchFamily="34" charset="0"/>
              </a:rPr>
              <a:t>proces hodnocení bude ukončen</a:t>
            </a:r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7920880" cy="4968552"/>
          </a:xfrm>
        </p:spPr>
        <p:txBody>
          <a:bodyPr/>
          <a:lstStyle/>
          <a:p>
            <a:pPr algn="just">
              <a:buNone/>
            </a:pPr>
            <a:r>
              <a:rPr lang="cs-CZ" sz="1900" b="1" u="sng" dirty="0" smtClean="0"/>
              <a:t>Co dělat, pokud v AP není volná kapacita?</a:t>
            </a:r>
          </a:p>
          <a:p>
            <a:pPr algn="just">
              <a:buNone/>
            </a:pPr>
            <a:r>
              <a:rPr lang="cs-CZ" sz="1900" i="1" dirty="0" smtClean="0">
                <a:latin typeface="Arial" charset="0"/>
                <a:cs typeface="Arial" charset="0"/>
              </a:rPr>
              <a:t>     </a:t>
            </a:r>
            <a:r>
              <a:rPr lang="cs-CZ" sz="1900" dirty="0" smtClean="0">
                <a:latin typeface="Arial" charset="0"/>
                <a:cs typeface="Arial" charset="0"/>
              </a:rPr>
              <a:t>Kontaktovat KÚÚK, oddělení plánování a rozvoje služeb</a:t>
            </a:r>
          </a:p>
          <a:p>
            <a:pPr algn="just">
              <a:buNone/>
            </a:pPr>
            <a:r>
              <a:rPr lang="cs-CZ" sz="1900" dirty="0" smtClean="0">
                <a:latin typeface="Arial" charset="0"/>
                <a:cs typeface="Arial" charset="0"/>
              </a:rPr>
              <a:t>     Kontaktovat pracovní skupinu pro plánování a rozvoj </a:t>
            </a:r>
            <a:r>
              <a:rPr lang="cs-CZ" sz="1900" dirty="0" smtClean="0">
                <a:latin typeface="Arial" charset="0"/>
                <a:cs typeface="Arial" charset="0"/>
              </a:rPr>
              <a:t>soc. Služeb </a:t>
            </a:r>
            <a:br>
              <a:rPr lang="cs-CZ" sz="1900" dirty="0" smtClean="0">
                <a:latin typeface="Arial" charset="0"/>
                <a:cs typeface="Arial" charset="0"/>
              </a:rPr>
            </a:br>
            <a:r>
              <a:rPr lang="cs-CZ" sz="1900" dirty="0" smtClean="0">
                <a:latin typeface="Arial" charset="0"/>
                <a:cs typeface="Arial" charset="0"/>
              </a:rPr>
              <a:t>(e-mail s popisem služby, cílové skupiny, zdůvodnění potřebnosti apod.)</a:t>
            </a:r>
            <a:endParaRPr lang="cs-CZ" sz="1900" dirty="0" smtClean="0">
              <a:latin typeface="Arial" charset="0"/>
              <a:cs typeface="Arial" charset="0"/>
            </a:endParaRPr>
          </a:p>
          <a:p>
            <a:pPr algn="just">
              <a:buNone/>
            </a:pPr>
            <a:endParaRPr lang="cs-CZ" sz="1900" dirty="0">
              <a:latin typeface="Arial" charset="0"/>
              <a:cs typeface="Arial" charset="0"/>
            </a:endParaRPr>
          </a:p>
          <a:p>
            <a:pPr algn="just"/>
            <a:r>
              <a:rPr lang="cs-CZ" sz="1900" dirty="0" smtClean="0">
                <a:latin typeface="Arial" charset="0"/>
                <a:cs typeface="Arial" charset="0"/>
              </a:rPr>
              <a:t>S každou aktualizací Sítě probíhá aktualizace AP. S pracovní skupinou je možné jednat o potřebnosti dané služby.</a:t>
            </a:r>
          </a:p>
          <a:p>
            <a:pPr algn="just"/>
            <a:r>
              <a:rPr lang="cs-CZ" sz="1900" dirty="0" smtClean="0">
                <a:latin typeface="Arial" charset="0"/>
                <a:cs typeface="Arial" charset="0"/>
              </a:rPr>
              <a:t>Pokud pracovní skupina shledá kapacitu služby jako potřebnou, při následující aktualizaci bude tento údaj zanesen do AP → poskytovatel bude moci následně žádost do Sítě podat, neboť bude v souladu s AP.</a:t>
            </a:r>
          </a:p>
          <a:p>
            <a:pPr algn="just"/>
            <a:r>
              <a:rPr lang="cs-CZ" sz="1900" b="1" dirty="0" smtClean="0">
                <a:latin typeface="Arial" charset="0"/>
                <a:cs typeface="Arial" charset="0"/>
              </a:rPr>
              <a:t>Tento postup je výjimečný a týká se pouze služeb pro cílové skupiny, které mají nedostatečné zastoupení služeb v ÚK dle SPRSS (osoby s PAS, chronicky nemocní, duální diagnózy atd.).</a:t>
            </a:r>
          </a:p>
          <a:p>
            <a:pPr algn="just">
              <a:buNone/>
            </a:pPr>
            <a:endParaRPr lang="cs-CZ" sz="2100" b="1" dirty="0" smtClean="0">
              <a:latin typeface="Arial" charset="0"/>
              <a:cs typeface="Arial" charset="0"/>
            </a:endParaRPr>
          </a:p>
          <a:p>
            <a:pPr algn="just">
              <a:buNone/>
            </a:pPr>
            <a:endParaRPr lang="cs-CZ" sz="2100" b="1" dirty="0" smtClean="0">
              <a:latin typeface="Arial" charset="0"/>
              <a:cs typeface="Arial" charset="0"/>
            </a:endParaRPr>
          </a:p>
          <a:p>
            <a:pPr algn="just">
              <a:buNone/>
            </a:pPr>
            <a:endParaRPr lang="cs-CZ" sz="2100" b="1" dirty="0" smtClean="0">
              <a:latin typeface="Arial" charset="0"/>
              <a:cs typeface="Arial" charset="0"/>
            </a:endParaRPr>
          </a:p>
          <a:p>
            <a:pPr algn="just">
              <a:buNone/>
            </a:pPr>
            <a:endParaRPr lang="cs-CZ" sz="2100" b="1" dirty="0" smtClean="0">
              <a:latin typeface="Arial" charset="0"/>
              <a:cs typeface="Arial" charset="0"/>
            </a:endParaRPr>
          </a:p>
          <a:p>
            <a:pPr algn="just">
              <a:buNone/>
            </a:pPr>
            <a:endParaRPr lang="cs-CZ" sz="2100" b="1" dirty="0" smtClean="0">
              <a:latin typeface="Arial" charset="0"/>
              <a:cs typeface="Arial" charset="0"/>
            </a:endParaRPr>
          </a:p>
          <a:p>
            <a:pPr algn="just">
              <a:buNone/>
            </a:pPr>
            <a:endParaRPr lang="cs-CZ" sz="2100" b="1" dirty="0" smtClean="0">
              <a:latin typeface="Arial" charset="0"/>
              <a:cs typeface="Arial" charset="0"/>
            </a:endParaRPr>
          </a:p>
          <a:p>
            <a:pPr algn="just">
              <a:buNone/>
            </a:pPr>
            <a:endParaRPr lang="cs-CZ" sz="2100" b="1" dirty="0" smtClean="0">
              <a:latin typeface="Arial" charset="0"/>
              <a:cs typeface="Arial" charset="0"/>
            </a:endParaRPr>
          </a:p>
          <a:p>
            <a:pPr algn="just">
              <a:buNone/>
            </a:pPr>
            <a:endParaRPr lang="cs-CZ" sz="2100" b="1" dirty="0" smtClean="0">
              <a:latin typeface="Arial" charset="0"/>
              <a:cs typeface="Arial" charset="0"/>
            </a:endParaRPr>
          </a:p>
          <a:p>
            <a:pPr algn="just">
              <a:buNone/>
            </a:pPr>
            <a:endParaRPr lang="cs-CZ" sz="2100" b="1" dirty="0" smtClean="0">
              <a:latin typeface="Arial" charset="0"/>
              <a:cs typeface="Arial" charset="0"/>
            </a:endParaRPr>
          </a:p>
          <a:p>
            <a:pPr algn="just">
              <a:buNone/>
            </a:pPr>
            <a:endParaRPr lang="cs-CZ" sz="2100" b="1" dirty="0" smtClean="0">
              <a:latin typeface="Arial" charset="0"/>
              <a:cs typeface="Arial" charset="0"/>
            </a:endParaRPr>
          </a:p>
          <a:p>
            <a:pPr algn="just">
              <a:buNone/>
            </a:pPr>
            <a:endParaRPr lang="cs-CZ" sz="2100" b="1" dirty="0" smtClean="0">
              <a:latin typeface="Arial" charset="0"/>
              <a:cs typeface="Arial" charset="0"/>
            </a:endParaRPr>
          </a:p>
          <a:p>
            <a:pPr algn="just">
              <a:buNone/>
            </a:pPr>
            <a:endParaRPr lang="cs-CZ" sz="2100" b="1" dirty="0" smtClean="0">
              <a:latin typeface="Arial" charset="0"/>
              <a:cs typeface="Arial" charset="0"/>
            </a:endParaRPr>
          </a:p>
          <a:p>
            <a:pPr algn="just">
              <a:buNone/>
            </a:pPr>
            <a:endParaRPr lang="cs-CZ" sz="2400" dirty="0" smtClean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endParaRPr lang="cs-CZ" sz="2100" dirty="0" smtClean="0">
              <a:latin typeface="Arial" charset="0"/>
              <a:cs typeface="Arial" charset="0"/>
            </a:endParaRPr>
          </a:p>
          <a:p>
            <a:pPr eaLnBrk="1" hangingPunct="1">
              <a:buNone/>
            </a:pPr>
            <a:r>
              <a:rPr lang="cs-CZ" sz="2100" dirty="0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229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latin typeface="Arial" charset="0"/>
                <a:cs typeface="Arial" charset="0"/>
              </a:rPr>
              <a:t>Pracovní skupina</a:t>
            </a:r>
          </a:p>
        </p:txBody>
      </p:sp>
      <p:sp>
        <p:nvSpPr>
          <p:cNvPr id="4" name="Šipka doprava 3"/>
          <p:cNvSpPr/>
          <p:nvPr/>
        </p:nvSpPr>
        <p:spPr>
          <a:xfrm>
            <a:off x="369731" y="2116735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369731" y="2519650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ÚK_21.3.2014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AC8A32A294A24D92A111A87B178C33" ma:contentTypeVersion="8" ma:contentTypeDescription="Vytvoří nový dokument" ma:contentTypeScope="" ma:versionID="2c2d495ce2e96be08558f88c3d209193">
  <xsd:schema xmlns:xsd="http://www.w3.org/2001/XMLSchema" xmlns:xs="http://www.w3.org/2001/XMLSchema" xmlns:p="http://schemas.microsoft.com/office/2006/metadata/properties" xmlns:ns2="2d632ede-d24e-494b-b407-b19ccbe77e6c" targetNamespace="http://schemas.microsoft.com/office/2006/metadata/properties" ma:root="true" ma:fieldsID="bdad6afa7a074953918e3d9ae465010e" ns2:_="">
    <xsd:import namespace="2d632ede-d24e-494b-b407-b19ccbe77e6c"/>
    <xsd:element name="properties">
      <xsd:complexType>
        <xsd:sequence>
          <xsd:element name="documentManagement">
            <xsd:complexType>
              <xsd:all>
                <xsd:element ref="ns2:Typ_x0020_formul_x00e1__x0159_e" minOccurs="0"/>
                <xsd:element ref="ns2:Pozn_x00e1_mka" minOccurs="0"/>
                <xsd:element ref="ns2:Vnit_x0159_n_x00ed__x0020_p_x0159_edpi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32ede-d24e-494b-b407-b19ccbe77e6c" elementFormDefault="qualified">
    <xsd:import namespace="http://schemas.microsoft.com/office/2006/documentManagement/types"/>
    <xsd:import namespace="http://schemas.microsoft.com/office/infopath/2007/PartnerControls"/>
    <xsd:element name="Typ_x0020_formul_x00e1__x0159_e" ma:index="8" nillable="true" ma:displayName="Typ formuláře" ma:internalName="Typ_x0020_formul_x00e1__x0159_e">
      <xsd:simpleType>
        <xsd:restriction base="dms:Choice">
          <xsd:enumeration value="Symboly Ústeckého kraje"/>
          <xsd:enumeration value="Vzory smluv"/>
          <xsd:enumeration value="Personální"/>
          <xsd:enumeration value="Veřejné zakázky nedosahující 250 tis. ‎Kč bez DPH"/>
          <xsd:enumeration value="Šablony logomanuálu"/>
          <xsd:enumeration value="Veřejné zakázky od 1 mil. Kč nedosahující 3 mil. Kč bez DPH stavební práce"/>
          <xsd:enumeration value="Veřejné zakázky – Zjednodušené podlimitní řízení"/>
          <xsd:enumeration value="Zřizovací listiny"/>
          <xsd:enumeration value="Kontrolní činnost"/>
          <xsd:enumeration value="Powerpoint prezentace"/>
          <xsd:enumeration value="Veřejné zakázky od 250 tis. Kč nedosahující 1 mil. ‎Kč bez DPH"/>
          <xsd:enumeration value="Služební cesty"/>
          <xsd:enumeration value="Ekonomická činnost"/>
          <xsd:enumeration value="Rada a zastupitelstvo"/>
          <xsd:enumeration value="Archivace a skartace"/>
          <xsd:enumeration value="Správní řád"/>
          <xsd:enumeration value="Plná moc, pověření, zmocnění"/>
          <xsd:enumeration value="Jmenovky a vizitky"/>
          <xsd:enumeration value="Ostatní - nezařazené"/>
          <xsd:enumeration value="Nákup"/>
          <xsd:enumeration value="Veřejné zakázky od 1 mil.Kč nedosahující 2 mil.Kč (dodávky, služby), od 3 mil.Kč nedosahující 6 mil.Kč (stavební práce) ‎"/>
          <xsd:enumeration value="Veřejné zakázky od 250 tis.Kč nedosahující 1 mil.Kč (dodávky, služby), od 250 tis.Kč nedosahující 3 mil.Kč (stavební práce)"/>
          <xsd:enumeration value="Veřejné zakázky od 1 mil.Kč nedosahující 2 mil.Kč (dodávky, služby), od 3 mil.Kč nedosahující 6 mil.Kč (stavební práce)"/>
        </xsd:restriction>
      </xsd:simpleType>
    </xsd:element>
    <xsd:element name="Pozn_x00e1_mka" ma:index="9" nillable="true" ma:displayName="Poznámka" ma:internalName="Pozn_x00e1_mka">
      <xsd:simpleType>
        <xsd:restriction base="dms:Note">
          <xsd:maxLength value="255"/>
        </xsd:restriction>
      </xsd:simpleType>
    </xsd:element>
    <xsd:element name="Vnit_x0159_n_x00ed__x0020_p_x0159_edpis" ma:index="10" nillable="true" ma:displayName="Vnitřní předpis" ma:list="{90dd1e70-125a-4334-99db-a2a6450ed166}" ma:internalName="Vnit_x0159_n_x00ed__x0020_p_x0159_edpis" ma:showField="_x010c__x00ed_slo_x0020_p_x0159_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Vnit_x0159_n_x00ed__x0020_p_x0159_edpis xmlns="2d632ede-d24e-494b-b407-b19ccbe77e6c" xsi:nil="true"/>
    <Pozn_x00e1_mka xmlns="2d632ede-d24e-494b-b407-b19ccbe77e6c" xsi:nil="true"/>
    <Typ_x0020_formul_x00e1__x0159_e xmlns="2d632ede-d24e-494b-b407-b19ccbe77e6c">Powerpoint prezentace</Typ_x0020_formul_x00e1__x0159_e>
  </documentManagement>
</p:properties>
</file>

<file path=customXml/itemProps1.xml><?xml version="1.0" encoding="utf-8"?>
<ds:datastoreItem xmlns:ds="http://schemas.openxmlformats.org/officeDocument/2006/customXml" ds:itemID="{76EC7306-8693-4409-BF55-61015133C77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035434-0A98-44B2-8FC3-157ADE215A5E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982D8550-58BF-4AC1-9239-A029AA2DC6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632ede-d24e-494b-b407-b19ccbe77e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6946FF1B-1B45-4D45-B395-00EBEF47BCA0}">
  <ds:schemaRefs>
    <ds:schemaRef ds:uri="http://purl.org/dc/elements/1.1/"/>
    <ds:schemaRef ds:uri="http://purl.org/dc/terms/"/>
    <ds:schemaRef ds:uri="2d632ede-d24e-494b-b407-b19ccbe77e6c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BRÚK_21.3.2014</Template>
  <TotalTime>2164</TotalTime>
  <Words>1702</Words>
  <Application>Microsoft Office PowerPoint</Application>
  <PresentationFormat>Předvádění na obrazovce (4:3)</PresentationFormat>
  <Paragraphs>226</Paragraphs>
  <Slides>35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Calibri</vt:lpstr>
      <vt:lpstr>Times New Roman</vt:lpstr>
      <vt:lpstr>BRÚK_21.3.2014</vt:lpstr>
      <vt:lpstr>Síť sociálních služeb Ústeckého kraje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pozornost.</vt:lpstr>
      <vt:lpstr>Dotazy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„Informace o situaci během roku 2013 v problematice sociálně vyloučených lokalit na území Ústeckého kraje“</dc:title>
  <dc:creator>strnadova.j</dc:creator>
  <cp:lastModifiedBy>Sihelníková Milena</cp:lastModifiedBy>
  <cp:revision>232</cp:revision>
  <dcterms:created xsi:type="dcterms:W3CDTF">2014-10-06T14:15:52Z</dcterms:created>
  <dcterms:modified xsi:type="dcterms:W3CDTF">2018-10-09T11:12:51Z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Dokument</vt:lpwstr>
  </property>
  <property fmtid="{D5CDD505-2E9C-101B-9397-08002B2CF9AE}" pid="3" name="Vnitřní předpis">
    <vt:lpwstr/>
  </property>
  <property fmtid="{D5CDD505-2E9C-101B-9397-08002B2CF9AE}" pid="4" name="Poznámka">
    <vt:lpwstr/>
  </property>
  <property fmtid="{D5CDD505-2E9C-101B-9397-08002B2CF9AE}" pid="5" name="Typ formuláře">
    <vt:lpwstr>Powerpoint prezentace</vt:lpwstr>
  </property>
</Properties>
</file>