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9" r:id="rId3"/>
    <p:sldId id="265" r:id="rId4"/>
    <p:sldId id="293" r:id="rId5"/>
    <p:sldId id="272" r:id="rId6"/>
    <p:sldId id="273" r:id="rId7"/>
    <p:sldId id="286" r:id="rId8"/>
    <p:sldId id="287" r:id="rId9"/>
    <p:sldId id="274" r:id="rId10"/>
    <p:sldId id="301" r:id="rId11"/>
    <p:sldId id="302" r:id="rId12"/>
    <p:sldId id="303" r:id="rId13"/>
    <p:sldId id="304" r:id="rId14"/>
    <p:sldId id="295" r:id="rId15"/>
    <p:sldId id="296" r:id="rId16"/>
    <p:sldId id="297" r:id="rId17"/>
    <p:sldId id="298" r:id="rId18"/>
    <p:sldId id="294" r:id="rId19"/>
    <p:sldId id="282" r:id="rId20"/>
    <p:sldId id="299" r:id="rId21"/>
    <p:sldId id="300" r:id="rId22"/>
    <p:sldId id="283" r:id="rId23"/>
    <p:sldId id="285" r:id="rId24"/>
    <p:sldId id="260" r:id="rId2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7FF"/>
    <a:srgbClr val="010FFF"/>
    <a:srgbClr val="000DFF"/>
    <a:srgbClr val="9B9DF3"/>
    <a:srgbClr val="4F53E9"/>
    <a:srgbClr val="4C5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8.66\DS\_Odd&#283;len&#237;%20pozemn&#237;ch%20komunikac&#237;\VZ%20-%20Ve&#345;ejn&#233;%20zak&#225;zky\2016-VZ-DS-20%20-%20Diagnostika%20silnic%20a%20v&#253;sledky%20ALL\Data%202022-12-06\Okresy-celke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D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 dirty="0">
                <a:solidFill>
                  <a:srgbClr val="000DFF"/>
                </a:solidFill>
              </a:rPr>
              <a:t>Klasifikace stavu silnic </a:t>
            </a:r>
          </a:p>
        </c:rich>
      </c:tx>
      <c:layout>
        <c:manualLayout>
          <c:xMode val="edge"/>
          <c:yMode val="edge"/>
          <c:x val="1.2982237885615342E-2"/>
          <c:y val="3.2959909222753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D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9227288051299684E-2"/>
          <c:y val="0.14835509661854063"/>
          <c:w val="0.69683324149865122"/>
          <c:h val="0.577886841162896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Okresy!$C$3</c:f>
              <c:strCache>
                <c:ptCount val="1"/>
                <c:pt idx="0">
                  <c:v>výborný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Okresy!$C$4:$C$10</c:f>
              <c:numCache>
                <c:formatCode>#,##0</c:formatCode>
                <c:ptCount val="7"/>
                <c:pt idx="0">
                  <c:v>153803</c:v>
                </c:pt>
                <c:pt idx="1">
                  <c:v>177527</c:v>
                </c:pt>
                <c:pt idx="2">
                  <c:v>211224</c:v>
                </c:pt>
                <c:pt idx="3">
                  <c:v>156216</c:v>
                </c:pt>
                <c:pt idx="4">
                  <c:v>32930</c:v>
                </c:pt>
                <c:pt idx="5">
                  <c:v>53964</c:v>
                </c:pt>
                <c:pt idx="6">
                  <c:v>36367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09-4856-8B5D-76DABF8D8943}"/>
            </c:ext>
          </c:extLst>
        </c:ser>
        <c:ser>
          <c:idx val="1"/>
          <c:order val="1"/>
          <c:tx>
            <c:strRef>
              <c:f>Okresy!$D$3</c:f>
              <c:strCache>
                <c:ptCount val="1"/>
                <c:pt idx="0">
                  <c:v>dobrý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Okresy!$D$4:$D$10</c:f>
              <c:numCache>
                <c:formatCode>#,##0</c:formatCode>
                <c:ptCount val="7"/>
                <c:pt idx="0">
                  <c:v>194754</c:v>
                </c:pt>
                <c:pt idx="1">
                  <c:v>160234</c:v>
                </c:pt>
                <c:pt idx="2">
                  <c:v>209195</c:v>
                </c:pt>
                <c:pt idx="3">
                  <c:v>241970</c:v>
                </c:pt>
                <c:pt idx="4">
                  <c:v>91439</c:v>
                </c:pt>
                <c:pt idx="5">
                  <c:v>98339</c:v>
                </c:pt>
                <c:pt idx="6">
                  <c:v>102389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09-4856-8B5D-76DABF8D8943}"/>
            </c:ext>
          </c:extLst>
        </c:ser>
        <c:ser>
          <c:idx val="2"/>
          <c:order val="2"/>
          <c:tx>
            <c:strRef>
              <c:f>Okresy!$E$3</c:f>
              <c:strCache>
                <c:ptCount val="1"/>
                <c:pt idx="0">
                  <c:v>vyhovující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Okresy!$E$4:$E$10</c:f>
              <c:numCache>
                <c:formatCode>#,##0</c:formatCode>
                <c:ptCount val="7"/>
                <c:pt idx="0">
                  <c:v>74814</c:v>
                </c:pt>
                <c:pt idx="1">
                  <c:v>67124</c:v>
                </c:pt>
                <c:pt idx="2">
                  <c:v>100389</c:v>
                </c:pt>
                <c:pt idx="3">
                  <c:v>108299</c:v>
                </c:pt>
                <c:pt idx="4">
                  <c:v>40619</c:v>
                </c:pt>
                <c:pt idx="5">
                  <c:v>60744</c:v>
                </c:pt>
                <c:pt idx="6">
                  <c:v>62044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09-4856-8B5D-76DABF8D8943}"/>
            </c:ext>
          </c:extLst>
        </c:ser>
        <c:ser>
          <c:idx val="3"/>
          <c:order val="3"/>
          <c:tx>
            <c:strRef>
              <c:f>Okresy!$F$3</c:f>
              <c:strCache>
                <c:ptCount val="1"/>
                <c:pt idx="0">
                  <c:v>nevyhovující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Okresy!$F$4:$F$10</c:f>
              <c:numCache>
                <c:formatCode>#,##0</c:formatCode>
                <c:ptCount val="7"/>
                <c:pt idx="0">
                  <c:v>76060</c:v>
                </c:pt>
                <c:pt idx="1">
                  <c:v>72195</c:v>
                </c:pt>
                <c:pt idx="2">
                  <c:v>151122</c:v>
                </c:pt>
                <c:pt idx="3">
                  <c:v>180523</c:v>
                </c:pt>
                <c:pt idx="4">
                  <c:v>29711</c:v>
                </c:pt>
                <c:pt idx="5">
                  <c:v>76743</c:v>
                </c:pt>
                <c:pt idx="6">
                  <c:v>58730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09-4856-8B5D-76DABF8D8943}"/>
            </c:ext>
          </c:extLst>
        </c:ser>
        <c:ser>
          <c:idx val="4"/>
          <c:order val="4"/>
          <c:tx>
            <c:strRef>
              <c:f>Okresy!$G$3</c:f>
              <c:strCache>
                <c:ptCount val="1"/>
                <c:pt idx="0">
                  <c:v>havarijní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Okresy!$G$4:$G$10</c:f>
              <c:numCache>
                <c:formatCode>#,##0</c:formatCode>
                <c:ptCount val="7"/>
                <c:pt idx="0">
                  <c:v>52851</c:v>
                </c:pt>
                <c:pt idx="1">
                  <c:v>64431</c:v>
                </c:pt>
                <c:pt idx="2">
                  <c:v>144624</c:v>
                </c:pt>
                <c:pt idx="3">
                  <c:v>179936</c:v>
                </c:pt>
                <c:pt idx="4">
                  <c:v>12047</c:v>
                </c:pt>
                <c:pt idx="5">
                  <c:v>46787</c:v>
                </c:pt>
                <c:pt idx="6">
                  <c:v>65448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09-4856-8B5D-76DABF8D8943}"/>
            </c:ext>
          </c:extLst>
        </c:ser>
        <c:ser>
          <c:idx val="5"/>
          <c:order val="5"/>
          <c:tx>
            <c:strRef>
              <c:f>Okresy!$I$3</c:f>
              <c:strCache>
                <c:ptCount val="1"/>
                <c:pt idx="0">
                  <c:v>Klasifikace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Okresy!$I$4:$I$10</c:f>
              <c:numCache>
                <c:formatCode>#,##0.00</c:formatCode>
                <c:ptCount val="7"/>
                <c:pt idx="0">
                  <c:v>2.4195030799482873</c:v>
                </c:pt>
                <c:pt idx="1">
                  <c:v>2.4197144656341236</c:v>
                </c:pt>
                <c:pt idx="2">
                  <c:v>2.7657558471331964</c:v>
                </c:pt>
                <c:pt idx="3">
                  <c:v>2.9838432470840099</c:v>
                </c:pt>
                <c:pt idx="4">
                  <c:v>2.4994147407930503</c:v>
                </c:pt>
                <c:pt idx="5">
                  <c:v>2.8931893741996633</c:v>
                </c:pt>
                <c:pt idx="6">
                  <c:v>3.0446276363323057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A09-4856-8B5D-76DABF8D8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4329688"/>
        <c:axId val="437471320"/>
      </c:barChart>
      <c:lineChart>
        <c:grouping val="standard"/>
        <c:varyColors val="0"/>
        <c:ser>
          <c:idx val="6"/>
          <c:order val="6"/>
          <c:tx>
            <c:strRef>
              <c:f>Okresy!$I$3</c:f>
              <c:strCache>
                <c:ptCount val="1"/>
                <c:pt idx="0">
                  <c:v>Klasifikace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Okresy!$I$4:$I$10</c:f>
              <c:numCache>
                <c:formatCode>#,##0.00</c:formatCode>
                <c:ptCount val="7"/>
                <c:pt idx="0">
                  <c:v>2.4195030799482873</c:v>
                </c:pt>
                <c:pt idx="1">
                  <c:v>2.4197144656341236</c:v>
                </c:pt>
                <c:pt idx="2">
                  <c:v>2.7657558471331964</c:v>
                </c:pt>
                <c:pt idx="3">
                  <c:v>2.9838432470840099</c:v>
                </c:pt>
                <c:pt idx="4">
                  <c:v>2.4994147407930503</c:v>
                </c:pt>
                <c:pt idx="5">
                  <c:v>2.8931893741996633</c:v>
                </c:pt>
                <c:pt idx="6">
                  <c:v>3.0446276363323057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A09-4856-8B5D-76DABF8D8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488488"/>
        <c:axId val="437488104"/>
      </c:lineChart>
      <c:catAx>
        <c:axId val="40432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37471320"/>
        <c:crosses val="autoZero"/>
        <c:auto val="1"/>
        <c:lblAlgn val="ctr"/>
        <c:lblOffset val="100"/>
        <c:noMultiLvlLbl val="0"/>
      </c:catAx>
      <c:valAx>
        <c:axId val="437471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04329688"/>
        <c:crosses val="autoZero"/>
        <c:crossBetween val="between"/>
      </c:valAx>
      <c:valAx>
        <c:axId val="437488104"/>
        <c:scaling>
          <c:orientation val="minMax"/>
          <c:max val="5"/>
          <c:min val="1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37488488"/>
        <c:crosses val="max"/>
        <c:crossBetween val="between"/>
      </c:valAx>
      <c:catAx>
        <c:axId val="437488488"/>
        <c:scaling>
          <c:orientation val="minMax"/>
        </c:scaling>
        <c:delete val="1"/>
        <c:axPos val="b"/>
        <c:majorTickMark val="out"/>
        <c:minorTickMark val="none"/>
        <c:tickLblPos val="nextTo"/>
        <c:crossAx val="437488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4.4559192493407618E-2"/>
          <c:y val="0.92941244499831832"/>
          <c:w val="0.83222495168614863"/>
          <c:h val="5.0828567968711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F0D86-656B-4472-8896-B9205A5EE9B6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E39AA-C04E-4BA5-B9DF-2C32A4010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9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CB6D-2EAF-4B10-86EE-C40756337E3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88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81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94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0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45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7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36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4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3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14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0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5881-60BC-4503-B5C4-5F5A774FF41F}" type="datetimeFigureOut">
              <a:rPr lang="cs-CZ" smtClean="0"/>
              <a:t>17.04.2023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91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3" y="0"/>
            <a:ext cx="12213053" cy="68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školství, mládeže a sportu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4992" y="1802433"/>
            <a:ext cx="10862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Metodická podpora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Tvorby rozpočtů škol a školských zařízení (přímé náklady – platy, ONIV),</a:t>
            </a: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stanovení platu a přiznání odměny řediteli školy či školského zařízení zřizovatelem  (finanční náklady hrazeny z rozpočtu školy – MŠMT), </a:t>
            </a: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vyhlášení a realizace konkursního řízení na obsazení pracovního místa ředitele školy nebo školského zařízení zřizovaného obcí,</a:t>
            </a: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jmenování ředitele školy nebo školského zařízení zřizovaného obcí na vedoucí pracovní místo,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oblast primární prevence (konání schůzek se školními metodiky prevence), práce s žáky se SVP zařazenými do ZŠ, metodické vedení v práci s asistenty pedagoga apod. 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Střední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článek podpory - MŠMT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510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školství, mládeže a sportu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2193267"/>
            <a:ext cx="108620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– školství, volný čas: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Primární prevence;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Volný čas;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Obědy do škol;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Stipendium ÚK pro studenty VŠ;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– Sport (mládež):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Sport 2023;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Akademie talentované mládeže;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Výkonnostní sport;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Individuální dotace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3910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0616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582150" y="316360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 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5649" y="805327"/>
            <a:ext cx="771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1B27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Stav silnic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48535" y="333148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95135" y="838018"/>
            <a:ext cx="87905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Celkem je v ÚK 3 653 </a:t>
            </a:r>
            <a:r>
              <a:rPr lang="cs-CZ" b="1" dirty="0">
                <a:solidFill>
                  <a:srgbClr val="1B27FF"/>
                </a:solidFill>
                <a:latin typeface="Century Gothic" panose="020B0502020202020204" pitchFamily="34" charset="0"/>
              </a:rPr>
              <a:t>km silnic </a:t>
            </a:r>
            <a:r>
              <a:rPr lang="cs-CZ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(900 km II</a:t>
            </a:r>
            <a:r>
              <a:rPr lang="cs-CZ" b="1" dirty="0">
                <a:solidFill>
                  <a:srgbClr val="1B27FF"/>
                </a:solidFill>
                <a:latin typeface="Century Gothic" panose="020B0502020202020204" pitchFamily="34" charset="0"/>
              </a:rPr>
              <a:t>. třídy a 2 752 </a:t>
            </a:r>
            <a:r>
              <a:rPr lang="cs-CZ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km III</a:t>
            </a:r>
            <a:r>
              <a:rPr lang="cs-CZ" b="1" dirty="0">
                <a:solidFill>
                  <a:srgbClr val="1B27FF"/>
                </a:solidFill>
                <a:latin typeface="Century Gothic" panose="020B0502020202020204" pitchFamily="34" charset="0"/>
              </a:rPr>
              <a:t>. </a:t>
            </a:r>
            <a:r>
              <a:rPr lang="cs-CZ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třídy)</a:t>
            </a:r>
          </a:p>
          <a:p>
            <a:endParaRPr lang="cs-CZ" sz="16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Děčín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–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552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(142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II. třídy a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399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III. třídy, provoz SUS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Děčín)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Chomutov </a:t>
            </a:r>
            <a:r>
              <a:rPr lang="cs-CZ" sz="16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– </a:t>
            </a:r>
            <a:r>
              <a:rPr lang="cs-CZ" sz="1600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541 </a:t>
            </a:r>
            <a:r>
              <a:rPr lang="cs-CZ" sz="16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km </a:t>
            </a:r>
            <a:r>
              <a:rPr lang="cs-CZ" sz="1600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(139 </a:t>
            </a:r>
            <a:r>
              <a:rPr lang="cs-CZ" sz="16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km II. třídy a </a:t>
            </a:r>
            <a:r>
              <a:rPr lang="cs-CZ" sz="1600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412 </a:t>
            </a:r>
            <a:r>
              <a:rPr lang="cs-CZ" sz="16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km III. třídy, provoz SUS Chomutov)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Louny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–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816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(219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II. třídy a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597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III. třídy, provoz SUS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Louny)</a:t>
            </a:r>
            <a:endParaRPr lang="cs-CZ" sz="12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Litoměřice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–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866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(215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II. třídy a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651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III. třídy, provoz SUS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Litoměřice)</a:t>
            </a:r>
            <a:endParaRPr lang="cs-CZ" sz="12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Most – 207 km (43 km II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. třídy a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164 km III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.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třídy, provoz SUS Chomutov)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Teplice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–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336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(63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II. třídy a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273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III. třídy, provoz SUS Ústí nad Labem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)</a:t>
            </a:r>
            <a:endParaRPr lang="cs-CZ" sz="12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Ústí nad Labem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–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324 km (86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II. třídy a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238 </a:t>
            </a: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km III. třídy, provoz SUS </a:t>
            </a:r>
            <a:r>
              <a:rPr lang="cs-CZ" sz="12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Ústí nad Labem)</a:t>
            </a:r>
            <a:endParaRPr lang="cs-CZ" sz="1200" dirty="0">
              <a:solidFill>
                <a:srgbClr val="1B27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22500" t="23166" r="32770" b="18988"/>
          <a:stretch/>
        </p:blipFill>
        <p:spPr>
          <a:xfrm>
            <a:off x="785649" y="1236815"/>
            <a:ext cx="2410632" cy="1530336"/>
          </a:xfrm>
          <a:prstGeom prst="rect">
            <a:avLst/>
          </a:prstGeom>
        </p:spPr>
      </p:pic>
      <p:graphicFrame>
        <p:nvGraphicFramePr>
          <p:cNvPr id="15" name="Graf 1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6D5C745-6E9E-4D02-96AB-867C0471077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6221" y="2836927"/>
          <a:ext cx="4843849" cy="385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vál 12"/>
          <p:cNvSpPr/>
          <p:nvPr/>
        </p:nvSpPr>
        <p:spPr>
          <a:xfrm>
            <a:off x="507911" y="3185140"/>
            <a:ext cx="698155" cy="2866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786618" y="3664644"/>
            <a:ext cx="7061650" cy="2215991"/>
          </a:xfrm>
          <a:prstGeom prst="rect">
            <a:avLst/>
          </a:prstGeom>
          <a:noFill/>
          <a:ln w="19050">
            <a:solidFill>
              <a:srgbClr val="1B27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DFF"/>
                </a:solidFill>
                <a:latin typeface="Century Gothic" panose="020B0502020202020204" pitchFamily="34" charset="0"/>
              </a:rPr>
              <a:t>Opravy a rekonstrukce v okrese Chomutov</a:t>
            </a:r>
          </a:p>
          <a:p>
            <a:endParaRPr lang="cs-CZ" sz="12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Nová komunikace u města Chomutova 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 II/251</a:t>
            </a:r>
          </a:p>
          <a:p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(dokončení 2022, změny v silniční síti dokončení 2023)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 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       740,1 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mil. Kč</a:t>
            </a:r>
          </a:p>
          <a:p>
            <a:pPr lvl="0"/>
            <a:endParaRPr lang="cs-CZ" sz="11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III/25220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hr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. okresu Chomutov - Malý 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Háj (okr. Most)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 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 4,9 mil. Kč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oprava živičného povrchu</a:t>
            </a:r>
          </a:p>
          <a:p>
            <a:pPr lvl="0"/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III/00732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Chomutov, ul. Křivá	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                             6,5 mil. Kč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oprava 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živičného povrchu</a:t>
            </a:r>
          </a:p>
          <a:p>
            <a:pPr lvl="0"/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III/22514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Vičice - </a:t>
            </a:r>
            <a:r>
              <a:rPr lang="cs-CZ" sz="11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Stranná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     7,1 mil. Kč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oprava živičného povrchu</a:t>
            </a:r>
          </a:p>
          <a:p>
            <a:pPr lvl="0"/>
            <a:endParaRPr lang="cs-CZ" sz="1100" dirty="0" smtClean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III/0135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r>
              <a:rPr lang="cs-CZ" sz="11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Kyjice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	27,9 mil. Kč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rekonstrukce 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mostu ev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. č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. 0135-4 </a:t>
            </a:r>
          </a:p>
          <a:p>
            <a:pPr lvl="0"/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III/22311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Perštejn	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		9,3  mil. Kč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	</a:t>
            </a:r>
            <a:r>
              <a:rPr lang="cs-CZ" sz="1100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rekonstrukce </a:t>
            </a:r>
            <a:r>
              <a:rPr lang="cs-CZ" sz="1100" dirty="0">
                <a:solidFill>
                  <a:srgbClr val="1B27FF"/>
                </a:solidFill>
                <a:latin typeface="Century Gothic" panose="020B0502020202020204" pitchFamily="34" charset="0"/>
              </a:rPr>
              <a:t>mostu ev. č. 22311-7 </a:t>
            </a:r>
          </a:p>
          <a:p>
            <a:endParaRPr lang="cs-CZ" sz="1100" dirty="0">
              <a:solidFill>
                <a:srgbClr val="1B2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27906"/>
            <a:ext cx="1095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Odbor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d</a:t>
            </a:r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opravy a sil. hospodářství 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22593" y="1951707"/>
            <a:ext cx="9465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Dopravní obslužnost v rámci Dopravy Ústeckého kraje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Na Chomutovsku již na všech železničních linkách moderní nízkopodlažní vlaky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Na lince U1 nově přímé vlaky z Děčína do Kadaně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Probíhá železniční soutěž na roky 2026-2041 – nové vlaky</a:t>
            </a:r>
          </a:p>
          <a:p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 páteř Děčín-Kadaň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Noví dopravci na Chomutovsku – </a:t>
            </a:r>
            <a:r>
              <a:rPr lang="cs-CZ" sz="2400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Umbrella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a Autobusy KV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Nové autobusy, nově platba bankovní kartou ve vozech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Více spojů do PZ Triangle, Kadaň - Vejprty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 odbavení cestujících preferujeme a stále rozvíjíme mobilní aplikaci DÚKapka – nákup jízdenek z domova, celý kraj vč. MHD, např. v Chomutově a Jirkově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66" y="2134186"/>
            <a:ext cx="1668574" cy="29663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96" y="3009592"/>
            <a:ext cx="1540960" cy="27628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" y="4413844"/>
            <a:ext cx="663254" cy="66325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" y="2530721"/>
            <a:ext cx="709999" cy="70999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237" y="5915900"/>
            <a:ext cx="1651087" cy="8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strategie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0862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Operační program Spravedlivá Transformace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zaměřený na řešení negativních dopadů odklonu od uhlí v Karlovarském, Ústeckém a Moravskoslezském kraji </a:t>
            </a:r>
          </a:p>
          <a:p>
            <a:pPr lvl="0"/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Regionální stálá konference Ústeckého kraje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krajské komplexní seskupení partnerů (regionálních a místních) pro komunikaci a implementaci regionální politiky České republiky</a:t>
            </a:r>
          </a:p>
          <a:p>
            <a:pPr lvl="0"/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18 ekomiliard </a:t>
            </a:r>
            <a:endParaRPr lang="cs-CZ" sz="1200" b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určený na odstraňování ekologických škod vzniklých před privatizací hnědouhelných těžebních společností v Ústeckém a Karlovarském kraji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</a:t>
            </a:r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strategie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0862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Energetické centrum  </a:t>
            </a:r>
            <a:r>
              <a:rPr lang="cs-CZ" sz="1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nově zřízená příspěvková organizace Ústeckého kraje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Dotační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„ Podpora přípravy projektových záměrů v Ústeckém kraji 2023“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obcí do 5000 obyvatel na území Ústeckého kraje při přípravě odborné dokumentace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pro rok 2023 alokace 8 000 000,- Kč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příjem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žádostí: 3. 4. – 3. 5. 2023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Dotační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</a:t>
            </a: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„ Podpora začínajících podnikatelů v Ústeckém kraji“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pro rok 2023 alokace ve výši: 4 000 000,- Kč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příjem </a:t>
            </a:r>
            <a:r>
              <a:rPr lang="pl-PL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žádostí: 10. 4. – 15. 5. 2023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fyzická nebo právnická osoba, která získala podnikatelské oprávnění k předmětu podnikání v roce vyhlášení DP nebo v roce předchozím a oprávnění bylo získáno poprvé, trvalý pobyt/sídlo v Ústeckém kraji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strategie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1463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 rámci </a:t>
            </a:r>
            <a:r>
              <a:rPr lang="cs-CZ" u="sng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Operačního programu Spravedlivá transformace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budou prostřednictvím kraje poskytovány vouchery na „</a:t>
            </a:r>
            <a:r>
              <a:rPr lang="cs-CZ" u="sng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Zastřešující projekty</a:t>
            </a:r>
            <a:r>
              <a:rPr lang="cs-CZ" sz="2000" b="1" u="sng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„ Příprava projektů v Ústeckém kraji“</a:t>
            </a:r>
            <a:endParaRPr lang="cs-CZ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Jedním z oprávněných žadatelů jsou obce a města v Ústeckém kraji </a:t>
            </a: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Alokace: 200 000 000 Kč</a:t>
            </a: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Předpokládaný termín vyhlášení: 4. čtvrtletí 2023 – 1. čtvrtletní 2024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„ Podnikatelské vouchery“ </a:t>
            </a:r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Žadatel: 				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malé a střední podniky, fyzické osoby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nepodnikající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Alokace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: 				2 x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139,5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mil. Kč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(2. výzvy 2023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a 2025)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Předpokládaný termín 1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.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výzvy: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		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10/2023</a:t>
            </a: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Tři podporované aktivity: 		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voucher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pro rozvoj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podnikání (podnikatelé a osoby nepodnikající)</a:t>
            </a:r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					digitální  a inovační voucher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Výše dotace: 			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max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. 80% uznatelných nákladů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Minimální výše dotace činí: 		50 000,-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Maximální výše dotace činí:		50 000,- Kč - nepodnikající, 1 mil. Kč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–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inovační, 500 </a:t>
            </a:r>
            <a:r>
              <a:rPr lang="cs-CZ" sz="1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000,- 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Kč  - ostatní	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185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strategie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08620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Transformační centrum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e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nergetika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o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tevřená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odpora podnikání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u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rbanismus, obnova území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revitalizace bývalé školy v sídlišti</a:t>
            </a:r>
          </a:p>
          <a:p>
            <a:pPr lvl="0"/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Architektonickou soutěž vyhrál ateliér mh architects z Pra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42" y="2735479"/>
            <a:ext cx="4953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Ekonomická oblast 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3443" y="2193267"/>
            <a:ext cx="108620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Metodická pomoc obcím v oblasti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účetnictví a rozpočtu, setkání a semináře ve spolupráci s MF 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místních a správních poplatků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vymáhání daňových nedoplatků a porušení rozpočtové kázně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konzultace k zpracování výkazů, k vyplnění příkazových bloků</a:t>
            </a:r>
          </a:p>
          <a:p>
            <a:pPr lvl="0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dotací a vztahů k státnímu rozpočtu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pro obce z rozpočtu kraje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zprostředkování průtokových dotací ze státního rozpočtu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rozpis a zasílání příspěvku na výkon státní správy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souhrnné podklady pro finanční vypořádání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884849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majetku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5018" y="1866095"/>
            <a:ext cx="11118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kompetence </a:t>
            </a:r>
            <a:r>
              <a:rPr lang="cs-CZ" sz="2800" dirty="0">
                <a:solidFill>
                  <a:srgbClr val="010FFF"/>
                </a:solidFill>
                <a:latin typeface="Century Gothic" panose="020B0502020202020204" pitchFamily="34" charset="0"/>
              </a:rPr>
              <a:t>pro oblast majetku a investic zabezpečuje investiční odbor a odbor majetkový a jde výlučně o samostatnou působnost Ústeckého kraje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838200" y="304740"/>
            <a:ext cx="106694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5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Den s Ústeckým krajem</a:t>
            </a:r>
          </a:p>
          <a:p>
            <a:pPr algn="ctr"/>
            <a:endParaRPr lang="cs-CZ" sz="4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18. 4. 2023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10:00 – 12:00 </a:t>
            </a:r>
          </a:p>
          <a:p>
            <a:pPr algn="ctr"/>
            <a:endParaRPr lang="cs-CZ" sz="4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Městské divadlo Chomutov</a:t>
            </a:r>
            <a:endParaRPr lang="cs-CZ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759818"/>
            <a:ext cx="77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investic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9346" y="1590815"/>
            <a:ext cx="105464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ve fázi přípravy a realizace projektových prací včetně předpokládaných finančních nákladů: 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ESOZ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Chomutov, p. o. –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pláště budov dílen odborného výcviku Školní ulice 785/56 – 10 000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Gymnázium, Chomutov, Mostecká 3000 - vestavba do půdy – 13 100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Gymnázium, Kadaň - stavební úpravy vnitřních prostor objektu školy vč. úprav venkovních prostor – 30 240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DD a ŠJ, Mašťov – výměna oken na hlavní budově – 6 665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DOZP Kadaň - přístavba objektu pro klienty s poruchou autistického spektra ke stávajícímu objektu – 38 000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DSS Kadaň a Mašťov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p.o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. - sociálně terapeutické dílny a chráněné bydlení Kadaň </a:t>
            </a: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– 34 800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tis. </a:t>
            </a: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DPS Mašťov - Rozšíření přístavby </a:t>
            </a: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– 33 000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tis. </a:t>
            </a: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Okružní křižovatka II/568 - ul. Polní v Kadani – 42 000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III/25115 Ok Chomutov, ul. Lipská x Kostelní - přestavba křižovatky na okružní – 24 000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Rekonstrukce mostu ev. č. 1985-4 Klášterec nad Ohří – 96 800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Rekonstrukce mostu ev. č. 1988-1 Lužný – 95 000 tis.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790046"/>
            <a:ext cx="77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investic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1768965"/>
            <a:ext cx="105547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ve fázi 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přípravy a realizace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stavebních prací včetně 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finančních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nákladů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: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ESOZ Chomutov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- sanace základového zdiva, zateplení, dokončení výměny oken a dveří (OA Černovická) – 37 197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SŠ technická, gastronomická a automobilní, Chomutov - revitalizace areálu pro výuku zahradnických oborů (Jirkov 2. + 3.et.) – 16 700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SŠ technická, gastronomická a automobilní, Chomutov – rekonstrukce a zateplení tělocvičny Jirkov (Jezerská 272) – 9 000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DD a ŠJ, Mašťov – rekonstrukce sociálních zařízení a koupelen, na hlavní budově a úpravy koupelny na Domečku. (Zámecká 1) – 22 700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DSS Kadaň a Mašťov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p.o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. - zvětšení vstupních otvorů Mašťov – 7 000 tis. Kč 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Rekonstrukce mostu 0135-3 u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Kyjic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– 48 000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Rekonstrukce mostu 22422-1 Libědice – 14 520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sz="20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Chomutov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32171"/>
            <a:ext cx="10944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4000" dirty="0">
                <a:solidFill>
                  <a:srgbClr val="010FFF"/>
                </a:solidFill>
                <a:latin typeface="Century Gothic" panose="020B0502020202020204" pitchFamily="34" charset="0"/>
              </a:rPr>
              <a:t>regionálního rozvoje, zemědělství </a:t>
            </a:r>
            <a:r>
              <a:rPr lang="cs-CZ" sz="4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  a </a:t>
            </a:r>
            <a:r>
              <a:rPr lang="cs-CZ" sz="4000" dirty="0">
                <a:solidFill>
                  <a:srgbClr val="010FFF"/>
                </a:solidFill>
                <a:latin typeface="Century Gothic" panose="020B0502020202020204" pitchFamily="34" charset="0"/>
              </a:rPr>
              <a:t>rozvoje venkova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2254" y="2244041"/>
            <a:ext cx="50698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rozvoje hospodářsky a sociálně ohrožených území v rámci regionální politiky státu a 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kraje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v roce 2021 iniciovalo MMR aktivnější podporu hospodářsky a sociálně ohrožených území (HSOÚ) v souvislosti s Akčním plánem Strategie regionálního rozvoje ČR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podkladem pro nastavení národního dotačního programu MMR budou studie HSOÚ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060" y="1793791"/>
            <a:ext cx="6064036" cy="47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Chomutov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cestovního ruchu</a:t>
            </a:r>
            <a:endParaRPr lang="cs-CZ" sz="40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24373" y="1803723"/>
            <a:ext cx="5170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Destinační agentura Krušnohoří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24373" y="2490211"/>
            <a:ext cx="65476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Memorandum o spolupráci v oblasti cestovního ruchu - 6. 11. 2020 - Karlovarský kraj, Ústecký kraj, </a:t>
            </a:r>
            <a:r>
              <a:rPr lang="cs-CZ" sz="2400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Montanregion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Krušné hory – </a:t>
            </a:r>
            <a:r>
              <a:rPr lang="cs-CZ" sz="2400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Erzgebirge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, o.p.s.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zahájena příprava vzniku společné oblastní destinační agentury Krušnohoří, </a:t>
            </a:r>
            <a:r>
              <a:rPr lang="cs-CZ" sz="2400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z.s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dne 30. 8. 2022 byla slavnostně podepsána dohoda o založení spolku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2023 zahájení činnosti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014" y="1356140"/>
            <a:ext cx="372494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Úvodní slovo hejtmana Ústeckého kraje Ing. Jana Schillera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4633" y="3428998"/>
            <a:ext cx="10862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oblast legislativy, krizového řízení, informačních technologií, ICUK, vnějších a zahraničních </a:t>
            </a: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vztahů;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předseda </a:t>
            </a: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Bezpečnostní rady Ústeckého kraje a Krizového štábu Ústeckého kraje</a:t>
            </a: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.</a:t>
            </a:r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sociálních věcí, bezpečnosti a sociálně vyloučených lokalit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633" y="3428998"/>
            <a:ext cx="10862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Problematika sociálně vyloučených </a:t>
            </a: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lokalit;</a:t>
            </a:r>
          </a:p>
          <a:p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Informace </a:t>
            </a: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k přípravě zákona o podpoře </a:t>
            </a:r>
            <a:r>
              <a:rPr lang="cs-CZ" sz="3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bydlení.</a:t>
            </a:r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životního </a:t>
            </a:r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prostředí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3443" y="2050761"/>
            <a:ext cx="108620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Program pro rozvoj </a:t>
            </a:r>
            <a:r>
              <a:rPr lang="cs-CZ" sz="2400" b="1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eko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–</a:t>
            </a:r>
            <a:r>
              <a:rPr lang="cs-CZ" sz="2400" b="1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agro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oblastí v Ústeckém kraji na období let 2022 až 2025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Alokace pro rok 2023 činí 6 500 000 Kč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Schválení výzvy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. 2. 2023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Lhůty pro podání žádostí 23. 3. 2023 – 24. 4. </a:t>
            </a:r>
            <a:r>
              <a:rPr lang="cs-CZ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2023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Program na podporu vodního hospodářství v Ústeckém kraji na období 2018 –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Předpokládaná alokace pro rok 2023 činí cca 35 mil. Kč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Schválení výzvy 24. 4. 2023 (předpoklad)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Lhůty pro podání žádostí 25. 5. 2023 – 31. 7. 2023 (předpoklad)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životního </a:t>
            </a:r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prostředí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3443" y="2050761"/>
            <a:ext cx="108620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pro podporu odpadového hospodářství obcí v Ústeckém kraji na období 2017 - 2025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Předpokládaná alokace pro rok 2023 činí cca 30 mil. Kč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Schválení výzvy 24. 4. 2023 (předpoklad)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Lhůty pro podání žádostí 25. 5. 2023 – 31. 7. 2023 (předpoklad)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pro rozvoj ekologické výchovy, vzdělávání a osvěty (EVVO) na území Ústeckého kraje na období </a:t>
            </a:r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let 2022 až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Předpokládaná alokace pro rok 2023 činí cca 3,3 mil. Kč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Schválení výzvy 24. 4. 2023 (předpoklad)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Lhůty pro podání žádostí 25. 5. 2023 – 31. 7. 2023 (předpoklad)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</a:t>
            </a:r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Chomutov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kultury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a </a:t>
            </a:r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památkové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péče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4992" y="1902797"/>
            <a:ext cx="108620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Vyhlášené dotační programy – příjem žádostí byl ukončen dne  6. 2. </a:t>
            </a:r>
            <a:r>
              <a:rPr lang="cs-CZ" sz="2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2023:</a:t>
            </a:r>
            <a:endParaRPr lang="cs-CZ" sz="2200" b="1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záchranu a obnovu kulturních památek Ústeckého kraje </a:t>
            </a: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– 60 milionů </a:t>
            </a: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Kč,</a:t>
            </a:r>
            <a:endParaRPr lang="cs-CZ" sz="1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Program </a:t>
            </a: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na záchranu a obnovu drobných památek a architektury dotvářející kulturní krajinu Ústeckého kraje – 1 milion </a:t>
            </a: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Kč,</a:t>
            </a:r>
            <a:endParaRPr lang="cs-CZ" sz="1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Program </a:t>
            </a: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podpory regionální kulturní činnosti – 10 milionů </a:t>
            </a: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Kč,</a:t>
            </a:r>
            <a:endParaRPr lang="cs-CZ" sz="1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Program </a:t>
            </a: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podpory aktivit stálých profesionálních divadelních souborů a hudebních těles působících na území Ústeckého kraje – 10 milionů </a:t>
            </a:r>
            <a:r>
              <a:rPr lang="cs-CZ" sz="19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Kč.</a:t>
            </a:r>
            <a:endParaRPr lang="cs-CZ" sz="19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b="1" dirty="0" smtClean="0">
                <a:solidFill>
                  <a:srgbClr val="1B27FF"/>
                </a:solidFill>
                <a:latin typeface="Century Gothic" panose="020B0502020202020204" pitchFamily="34" charset="0"/>
              </a:rPr>
              <a:t>Zjednodušení dotačních programů - výzvy žadatelům v případě administrativních nedostatků, přílohy žádostí si odbor KP zajišťoval z veřejných zdrojů. I pro rok 2024 se budeme snažit proces ještě více žadatelům zjednodušit</a:t>
            </a:r>
          </a:p>
          <a:p>
            <a:pPr lvl="0"/>
            <a:endParaRPr lang="cs-CZ" sz="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Nové ocenění v oblasti památkové péče, </a:t>
            </a:r>
            <a:r>
              <a:rPr lang="cs-CZ" sz="20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cena hejtmana - </a:t>
            </a:r>
            <a:r>
              <a:rPr lang="cs-CZ" sz="2000" b="1" smtClean="0">
                <a:solidFill>
                  <a:srgbClr val="010FFF"/>
                </a:solidFill>
                <a:latin typeface="Century Gothic" panose="020B0502020202020204" pitchFamily="34" charset="0"/>
              </a:rPr>
              <a:t>Zlaté </a:t>
            </a:r>
            <a:r>
              <a:rPr lang="cs-CZ" sz="2000" b="1" smtClean="0">
                <a:solidFill>
                  <a:srgbClr val="010FFF"/>
                </a:solidFill>
                <a:latin typeface="Century Gothic" panose="020B0502020202020204" pitchFamily="34" charset="0"/>
              </a:rPr>
              <a:t>cimbuří:</a:t>
            </a:r>
            <a:endParaRPr lang="cs-CZ" sz="2000" b="1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o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bnova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kulturní 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památky,</a:t>
            </a: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příkladný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přínos v oblasti péče o kulturní 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dědictví.</a:t>
            </a: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Chomutov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kultury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a </a:t>
            </a:r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památkové </a:t>
            </a:r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péče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1806440"/>
            <a:ext cx="108620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Počty obdržených </a:t>
            </a:r>
            <a:r>
              <a:rPr lang="cs-CZ" sz="28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žádostí </a:t>
            </a:r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dle jednotlivých dotačních programů </a:t>
            </a: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záchranu a obnovu kulturních památek Ústeckého kraje (171 přijatých žádostí, finanční požadavek dle přijatých žádostí 167 985 707 Kč)</a:t>
            </a:r>
          </a:p>
          <a:p>
            <a:pPr lvl="0" algn="just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záchranu a obnovu drobných památek a architektury dotvářející kulturní krajinu Ústeckého kraje (18 přijatých žádostí, finanční požadavek dle přijatých žádostí </a:t>
            </a: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1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992 570 Kč)</a:t>
            </a:r>
          </a:p>
          <a:p>
            <a:pPr lvl="0" algn="just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podpory regionální kulturní činnosti (254 přijatých žádostí, finanční požadavek dle přijatých žádostí 43 173 283 Kč)</a:t>
            </a:r>
          </a:p>
          <a:p>
            <a:pPr lvl="0" algn="just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podpory aktivit stálých profesionálních divadelních souborů a hudebních těles působících na území Ústeckého kraje (4 přijaté žádosti, finanční požadavek dle přijatých žádostí 11 400 000 Kč)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Chomutov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  <a:endParaRPr lang="cs-CZ" sz="48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4992" y="1802433"/>
            <a:ext cx="108620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Odbor zdravotnictví </a:t>
            </a: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může obce informovat a spolupracovat s nimi v těchto </a:t>
            </a:r>
            <a:r>
              <a:rPr lang="pl-PL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oblastech:</a:t>
            </a: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zajištění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a organizace: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lékařské pohotovostní služby,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prohlídek těl zemřelých,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protialkoholní a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protitoxikomanické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záchytné stanice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výběrová řízení před uzavřením smlouvy o poskytování a úhradě zdravotních služeb;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nakládání se zdravotnickou dokumentací v případě zániku oprávnění k poskytování zdravotních služeb;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kontrola výkonu přenesené působnosti obcí (recepty s modrým pruhem – předepisování opiátů);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přestupkové řízení v oblasti zdravotnictví (protikuřácký zákon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18. dubna 2023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1989</Words>
  <Application>Microsoft Office PowerPoint</Application>
  <PresentationFormat>Širokoúhlá obrazovka</PresentationFormat>
  <Paragraphs>262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Courier New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Nový Jan</dc:creator>
  <cp:lastModifiedBy>Pánková Pavlína</cp:lastModifiedBy>
  <cp:revision>78</cp:revision>
  <cp:lastPrinted>2023-02-07T08:51:55Z</cp:lastPrinted>
  <dcterms:created xsi:type="dcterms:W3CDTF">2023-01-12T13:43:47Z</dcterms:created>
  <dcterms:modified xsi:type="dcterms:W3CDTF">2023-04-17T08:53:15Z</dcterms:modified>
</cp:coreProperties>
</file>