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heme/themeOverride7.xml" ContentType="application/vnd.openxmlformats-officedocument.themeOverr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Override5.xml" ContentType="application/vnd.openxmlformats-officedocument.themeOverr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8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Override6.xml" ContentType="application/vnd.openxmlformats-officedocument.themeOverr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21"/>
  </p:notesMasterIdLst>
  <p:handoutMasterIdLst>
    <p:handoutMasterId r:id="rId22"/>
  </p:handoutMasterIdLst>
  <p:sldIdLst>
    <p:sldId id="280" r:id="rId2"/>
    <p:sldId id="278" r:id="rId3"/>
    <p:sldId id="291" r:id="rId4"/>
    <p:sldId id="289" r:id="rId5"/>
    <p:sldId id="290" r:id="rId6"/>
    <p:sldId id="286" r:id="rId7"/>
    <p:sldId id="285" r:id="rId8"/>
    <p:sldId id="292" r:id="rId9"/>
    <p:sldId id="267" r:id="rId10"/>
    <p:sldId id="269" r:id="rId11"/>
    <p:sldId id="268" r:id="rId12"/>
    <p:sldId id="272" r:id="rId13"/>
    <p:sldId id="288" r:id="rId14"/>
    <p:sldId id="270" r:id="rId15"/>
    <p:sldId id="273" r:id="rId16"/>
    <p:sldId id="264" r:id="rId17"/>
    <p:sldId id="274" r:id="rId18"/>
    <p:sldId id="282" r:id="rId19"/>
    <p:sldId id="281" r:id="rId20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962" autoAdjust="0"/>
    <p:restoredTop sz="94660"/>
  </p:normalViewPr>
  <p:slideViewPr>
    <p:cSldViewPr>
      <p:cViewPr>
        <p:scale>
          <a:sx n="60" d="100"/>
          <a:sy n="60" d="100"/>
        </p:scale>
        <p:origin x="-402" y="-2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5185B0-5F01-465F-A839-60B8823AB6B8}" type="datetimeFigureOut">
              <a:rPr lang="cs-CZ" smtClean="0"/>
              <a:pPr/>
              <a:t>1.6.2012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374E94-71C0-488F-8F82-93A2070D0D6B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241FBD5-462B-4E02-B3A8-21E7C5F0B76E}" type="datetimeFigureOut">
              <a:rPr lang="cs-CZ"/>
              <a:pPr>
                <a:defRPr/>
              </a:pPr>
              <a:t>1.6.2012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75BFD55-FE76-40E7-97B9-57E6379EE14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2EA876B-E932-403D-9379-AEF49B0B31F5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cs-CZ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B9E8C74-E75C-4071-84B6-95A05AC8C031}" type="slidenum">
              <a:rPr lang="cs-CZ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cs-CZ">
              <a:latin typeface="Arial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B61908C-262F-4D58-9C3B-7BBBA65065E7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2950"/>
            <a:ext cx="4964113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z="15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cs-CZ" smtClean="0">
                <a:latin typeface="Arial" charset="0"/>
              </a:rPr>
              <a:t>Investice: 60 mld. Elekrárna + 22 mld. ČSA II + 4 mld. Vršany (do r. 2020).</a:t>
            </a:r>
          </a:p>
        </p:txBody>
      </p:sp>
      <p:sp>
        <p:nvSpPr>
          <p:cNvPr id="3277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1589215-A445-4599-963B-861092608342}" type="slidenum">
              <a:rPr lang="cs-CZ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cs-CZ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98808" y="764704"/>
            <a:ext cx="7772400" cy="1470025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98808" y="4581128"/>
            <a:ext cx="6400800" cy="1368152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 dirty="0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>
          <a:xfrm>
            <a:off x="684213" y="6308725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C977B44-06E5-4095-BE90-57EA12EF4A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Nadpis a diagram nebo organizační sché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jekt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/>
              <a:t>Snímek 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0828B7-9CE4-4201-B9E0-426FC89E045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ázek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98808" y="2247007"/>
            <a:ext cx="7772400" cy="1470025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347F3-B357-4D4E-8152-937AB8202C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69875" indent="-269875">
              <a:buClr>
                <a:schemeClr val="tx2"/>
              </a:buClr>
              <a:buFont typeface="Wingdings" pitchFamily="2" charset="2"/>
              <a:buChar char="§"/>
              <a:defRPr b="0"/>
            </a:lvl1pPr>
            <a:lvl2pPr marL="541338" indent="-271463">
              <a:defRPr sz="1800"/>
            </a:lvl2pPr>
            <a:lvl3pPr marL="801688" indent="-273050">
              <a:tabLst/>
              <a:defRPr/>
            </a:lvl3pPr>
            <a:lvl4pPr marL="989013" indent="-180975">
              <a:defRPr/>
            </a:lvl4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B3854-F67F-47C7-8721-374E484974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BE710-24D4-46CB-B3C6-254D2A54EF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D4939-523B-4A13-8AAD-5A067B7246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4A93C-CF4B-4948-BBC9-10B6742B24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AA2AE-03DA-4C30-AD4D-02B03F307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4FB66-AFB1-4836-A790-8BAE8C140BD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  <p:transition spd="med">
    <p:wedge/>
    <p:sndAc>
      <p:stSnd>
        <p:snd r:embed="rId1" name="hammer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rázek 6"/>
          <p:cNvPicPr>
            <a:picLocks noChangeAspect="1"/>
          </p:cNvPicPr>
          <p:nvPr/>
        </p:nvPicPr>
        <p:blipFill>
          <a:blip r:embed="rId12" cstate="print"/>
          <a:srcRect l="208" r="240" b="1279"/>
          <a:stretch>
            <a:fillRect/>
          </a:stretch>
        </p:blipFill>
        <p:spPr bwMode="auto">
          <a:xfrm>
            <a:off x="0" y="5033963"/>
            <a:ext cx="9144000" cy="183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styl.</a:t>
            </a:r>
          </a:p>
        </p:txBody>
      </p:sp>
      <p:sp>
        <p:nvSpPr>
          <p:cNvPr id="1028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468313" y="6308725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3B13F68-AAF7-4161-91FC-7035B72FFF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7" r:id="rId9"/>
    <p:sldLayoutId id="2147483698" r:id="rId10"/>
  </p:sldLayoutIdLst>
  <p:txStyles>
    <p:titleStyle>
      <a:lvl1pPr algn="l" rtl="0" fontAlgn="base">
        <a:spcBef>
          <a:spcPct val="0"/>
        </a:spcBef>
        <a:spcAft>
          <a:spcPct val="0"/>
        </a:spcAft>
        <a:defRPr sz="3000" b="1" kern="12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defRPr sz="20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265113" indent="-265113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538163" indent="-27305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719138" indent="-180975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r-ustecky.cz/" TargetMode="External"/><Relationship Id="rId2" Type="http://schemas.openxmlformats.org/officeDocument/2006/relationships/hyperlink" Target="mailto:vanhova.j@kr-ustecky.cz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700" smtClean="0">
                <a:latin typeface="Arial" charset="0"/>
                <a:cs typeface="Arial" charset="0"/>
              </a:rPr>
              <a:t>REGIONÁLNÍ ENERGETICKÉ FÓRUM - ÚSTÍ 2012</a:t>
            </a:r>
          </a:p>
        </p:txBody>
      </p:sp>
      <p:pic>
        <p:nvPicPr>
          <p:cNvPr id="6147" name="Picture 2" descr="K:\LA_PR\07_Aktualni_projekty\REF_2012\REF_pozvanka_podklady\logo_HOKO_Zastita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938" y="4643438"/>
            <a:ext cx="1512887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3" descr="K:\LA_PR\07_Aktualni_projekty\REF_2012\REF_pozvanka_podklady\02_hlavicka_tema_hosp_ko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063" y="3835400"/>
            <a:ext cx="1800225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4" descr="K:\LA_PR\07_Aktualni_projekty\REF_2012\REF_pozvanka_podklady\HSRM LOGO březen 20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250" y="4378325"/>
            <a:ext cx="136842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5" descr="K:\LA_PR\07_Aktualni_projekty\REF_2012\REF_pozvanka_podklady\logo HKCR_OHK Most 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6913" y="3933825"/>
            <a:ext cx="779462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5963" y="4483100"/>
            <a:ext cx="1368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obrázek 1"/>
          <p:cNvPicPr>
            <a:picLocks noChangeAspect="1" noChangeArrowheads="1"/>
          </p:cNvPicPr>
          <p:nvPr/>
        </p:nvPicPr>
        <p:blipFill>
          <a:blip r:embed="rId7" cstate="print"/>
          <a:srcRect l="826" t="12396" r="64462" b="73759"/>
          <a:stretch>
            <a:fillRect/>
          </a:stretch>
        </p:blipFill>
        <p:spPr bwMode="auto">
          <a:xfrm>
            <a:off x="1547813" y="2286000"/>
            <a:ext cx="200025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8" descr="logo_uk - text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9750" y="1844675"/>
            <a:ext cx="8636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2" descr="K:\LA_PR\02_Logo\_N4G\NET4GAS_logo_26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40425" y="1917700"/>
            <a:ext cx="935038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5" name="TextovéPole 23"/>
          <p:cNvSpPr txBox="1">
            <a:spLocks noChangeArrowheads="1"/>
          </p:cNvSpPr>
          <p:nvPr/>
        </p:nvSpPr>
        <p:spPr bwMode="auto">
          <a:xfrm>
            <a:off x="1006475" y="1412875"/>
            <a:ext cx="16938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b="1">
                <a:solidFill>
                  <a:schemeClr val="tx2"/>
                </a:solidFill>
                <a:latin typeface="Arial" charset="0"/>
              </a:rPr>
              <a:t>Organizátoři</a:t>
            </a:r>
          </a:p>
        </p:txBody>
      </p:sp>
      <p:sp>
        <p:nvSpPr>
          <p:cNvPr id="6156" name="TextovéPole 24"/>
          <p:cNvSpPr txBox="1">
            <a:spLocks noChangeArrowheads="1"/>
          </p:cNvSpPr>
          <p:nvPr/>
        </p:nvSpPr>
        <p:spPr bwMode="auto">
          <a:xfrm>
            <a:off x="5292725" y="1412875"/>
            <a:ext cx="23193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b="1">
                <a:solidFill>
                  <a:schemeClr val="tx2"/>
                </a:solidFill>
                <a:latin typeface="Arial" charset="0"/>
              </a:rPr>
              <a:t>Generální partner</a:t>
            </a:r>
          </a:p>
        </p:txBody>
      </p:sp>
      <p:sp>
        <p:nvSpPr>
          <p:cNvPr id="6157" name="TextovéPole 25"/>
          <p:cNvSpPr txBox="1">
            <a:spLocks noChangeArrowheads="1"/>
          </p:cNvSpPr>
          <p:nvPr/>
        </p:nvSpPr>
        <p:spPr bwMode="auto">
          <a:xfrm>
            <a:off x="827088" y="3429000"/>
            <a:ext cx="21066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b="1">
                <a:solidFill>
                  <a:schemeClr val="tx2"/>
                </a:solidFill>
                <a:latin typeface="Arial" charset="0"/>
              </a:rPr>
              <a:t>Odborní garanti</a:t>
            </a:r>
          </a:p>
        </p:txBody>
      </p:sp>
      <p:sp>
        <p:nvSpPr>
          <p:cNvPr id="6158" name="TextovéPole 26"/>
          <p:cNvSpPr txBox="1">
            <a:spLocks noChangeArrowheads="1"/>
          </p:cNvSpPr>
          <p:nvPr/>
        </p:nvSpPr>
        <p:spPr bwMode="auto">
          <a:xfrm>
            <a:off x="5364163" y="3475038"/>
            <a:ext cx="22336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b="1">
                <a:solidFill>
                  <a:schemeClr val="tx2"/>
                </a:solidFill>
                <a:latin typeface="Arial" charset="0"/>
              </a:rPr>
              <a:t>Mediální partneři</a:t>
            </a:r>
          </a:p>
        </p:txBody>
      </p:sp>
      <p:sp>
        <p:nvSpPr>
          <p:cNvPr id="6159" name="TextovéPole 27"/>
          <p:cNvSpPr txBox="1">
            <a:spLocks noChangeArrowheads="1"/>
          </p:cNvSpPr>
          <p:nvPr/>
        </p:nvSpPr>
        <p:spPr bwMode="auto">
          <a:xfrm>
            <a:off x="0" y="5805488"/>
            <a:ext cx="89296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600" b="1">
                <a:solidFill>
                  <a:schemeClr val="tx2"/>
                </a:solidFill>
                <a:latin typeface="Arial" charset="0"/>
              </a:rPr>
              <a:t>REF ÚSTÍ 2012 se koná pod odbornou záštitou Hospodářské komory ČR.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0825" y="1773238"/>
            <a:ext cx="8353425" cy="45243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u="sng" dirty="0">
                <a:latin typeface="+mn-lt"/>
                <a:cs typeface="+mn-cs"/>
              </a:rPr>
              <a:t>2) </a:t>
            </a:r>
            <a:r>
              <a:rPr lang="cs-CZ" u="sng" dirty="0">
                <a:latin typeface="Arial" pitchFamily="34" charset="0"/>
                <a:cs typeface="Arial" pitchFamily="34" charset="0"/>
              </a:rPr>
              <a:t>Vzniklé náklady státu </a:t>
            </a:r>
            <a:r>
              <a:rPr lang="cs-CZ" dirty="0">
                <a:latin typeface="Arial" pitchFamily="34" charset="0"/>
                <a:cs typeface="Arial" pitchFamily="34" charset="0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latin typeface="Arial" pitchFamily="34" charset="0"/>
              <a:cs typeface="Arial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Arial" pitchFamily="34" charset="0"/>
                <a:cs typeface="Arial" pitchFamily="34" charset="0"/>
              </a:rPr>
              <a:t>zdravotní pojištění za nezaměstnaného ………………… měsíčně     723,- Kč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Arial" pitchFamily="34" charset="0"/>
                <a:cs typeface="Arial" pitchFamily="34" charset="0"/>
              </a:rPr>
              <a:t>Vypl. </a:t>
            </a:r>
            <a:r>
              <a:rPr lang="cs-CZ" dirty="0" err="1">
                <a:latin typeface="Arial" pitchFamily="34" charset="0"/>
                <a:cs typeface="Arial" pitchFamily="34" charset="0"/>
              </a:rPr>
              <a:t>PvN</a:t>
            </a:r>
            <a:r>
              <a:rPr lang="cs-CZ" dirty="0">
                <a:latin typeface="Arial" pitchFamily="34" charset="0"/>
                <a:cs typeface="Arial" pitchFamily="34" charset="0"/>
              </a:rPr>
              <a:t> ( z platu 21 000,- Kč/</a:t>
            </a:r>
            <a:r>
              <a:rPr lang="cs-CZ" dirty="0" err="1">
                <a:latin typeface="Arial" pitchFamily="34" charset="0"/>
                <a:cs typeface="Arial" pitchFamily="34" charset="0"/>
              </a:rPr>
              <a:t>měs</a:t>
            </a:r>
            <a:r>
              <a:rPr lang="cs-CZ" dirty="0">
                <a:latin typeface="Arial" pitchFamily="34" charset="0"/>
                <a:cs typeface="Arial" pitchFamily="34" charset="0"/>
              </a:rPr>
              <a:t> ) 5 měsíců …………Celkem  57 750,- Kč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Arial" pitchFamily="34" charset="0"/>
                <a:cs typeface="Arial" pitchFamily="34" charset="0"/>
              </a:rPr>
              <a:t>Vypl. </a:t>
            </a:r>
            <a:r>
              <a:rPr lang="cs-CZ" dirty="0" err="1">
                <a:latin typeface="Arial" pitchFamily="34" charset="0"/>
                <a:cs typeface="Arial" pitchFamily="34" charset="0"/>
              </a:rPr>
              <a:t>PvN</a:t>
            </a:r>
            <a:r>
              <a:rPr lang="cs-CZ" dirty="0">
                <a:latin typeface="Arial" pitchFamily="34" charset="0"/>
                <a:cs typeface="Arial" pitchFamily="34" charset="0"/>
              </a:rPr>
              <a:t> ( z platu 16 000,- Kč/</a:t>
            </a:r>
            <a:r>
              <a:rPr lang="cs-CZ" dirty="0" err="1">
                <a:latin typeface="Arial" pitchFamily="34" charset="0"/>
                <a:cs typeface="Arial" pitchFamily="34" charset="0"/>
              </a:rPr>
              <a:t>měs</a:t>
            </a:r>
            <a:r>
              <a:rPr lang="cs-CZ" dirty="0">
                <a:latin typeface="Arial" pitchFamily="34" charset="0"/>
                <a:cs typeface="Arial" pitchFamily="34" charset="0"/>
              </a:rPr>
              <a:t> ) 5 měsíců …………Celkem  44 000,- Kč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cs-CZ" dirty="0">
                <a:latin typeface="+mn-lt"/>
              </a:rPr>
              <a:t>    </a:t>
            </a:r>
            <a:r>
              <a:rPr lang="cs-CZ" dirty="0">
                <a:latin typeface="Arial" pitchFamily="34" charset="0"/>
                <a:cs typeface="Arial" pitchFamily="34" charset="0"/>
              </a:rPr>
              <a:t>sociální dávky…(</a:t>
            </a:r>
            <a:r>
              <a:rPr lang="cs-CZ" dirty="0" err="1">
                <a:latin typeface="Arial" pitchFamily="34" charset="0"/>
                <a:cs typeface="Arial" pitchFamily="34" charset="0"/>
              </a:rPr>
              <a:t>živ.minimum</a:t>
            </a:r>
            <a:r>
              <a:rPr lang="cs-CZ" dirty="0">
                <a:latin typeface="Arial" pitchFamily="34" charset="0"/>
                <a:cs typeface="Arial" pitchFamily="34" charset="0"/>
              </a:rPr>
              <a:t> 3 410)………………..…… měsíčně  8 000,- Kč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>
                <a:latin typeface="Arial" pitchFamily="34" charset="0"/>
                <a:cs typeface="Arial" pitchFamily="34" charset="0"/>
              </a:rPr>
              <a:t>---------------------------------------------------------------------------------------------------------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latin typeface="Arial" pitchFamily="34" charset="0"/>
              <a:cs typeface="Arial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Arial" pitchFamily="34" charset="0"/>
                <a:cs typeface="Arial" pitchFamily="34" charset="0"/>
              </a:rPr>
              <a:t>Za předpokladu pobíraní podpory v nezaměstnanosti po dobu 5 měsíců a poté pobírání dávek životního minima budou náklady na jednoho uchazeče o zaměstnání činit za rok z platu a) 21 000,- Kč/</a:t>
            </a:r>
            <a:r>
              <a:rPr lang="cs-CZ" dirty="0" err="1">
                <a:latin typeface="Arial" pitchFamily="34" charset="0"/>
                <a:cs typeface="Arial" pitchFamily="34" charset="0"/>
              </a:rPr>
              <a:t>měs</a:t>
            </a:r>
            <a:r>
              <a:rPr lang="cs-CZ" dirty="0">
                <a:latin typeface="Arial" pitchFamily="34" charset="0"/>
                <a:cs typeface="Arial" pitchFamily="34" charset="0"/>
              </a:rPr>
              <a:t> 118 800,-  Kč.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>
                <a:latin typeface="Arial" pitchFamily="34" charset="0"/>
                <a:cs typeface="Arial" pitchFamily="34" charset="0"/>
              </a:rPr>
              <a:t>                                                      b) 16 000,- Kč/</a:t>
            </a:r>
            <a:r>
              <a:rPr lang="cs-CZ" dirty="0" err="1">
                <a:latin typeface="Arial" pitchFamily="34" charset="0"/>
                <a:cs typeface="Arial" pitchFamily="34" charset="0"/>
              </a:rPr>
              <a:t>měs</a:t>
            </a:r>
            <a:r>
              <a:rPr lang="cs-CZ" dirty="0">
                <a:latin typeface="Arial" pitchFamily="34" charset="0"/>
                <a:cs typeface="Arial" pitchFamily="34" charset="0"/>
              </a:rPr>
              <a:t> 105 061,-  Kč.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latin typeface="+mn-lt"/>
              <a:cs typeface="+mn-cs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50825" y="476250"/>
            <a:ext cx="8569325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Přímý ekonomický dopad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0" y="1196975"/>
            <a:ext cx="9144000" cy="437042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600" b="1" dirty="0" smtClean="0">
                <a:latin typeface="Arial" pitchFamily="34" charset="0"/>
                <a:cs typeface="Arial" pitchFamily="34" charset="0"/>
              </a:rPr>
              <a:t>Předpokládané propuštění 2 121 přímých zaměstnanců CCG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600" b="1" dirty="0" smtClean="0">
                <a:latin typeface="Arial" pitchFamily="34" charset="0"/>
                <a:cs typeface="Arial" pitchFamily="34" charset="0"/>
              </a:rPr>
              <a:t>Další pokles pracovních míst v regionu dle multiplikačního koeficientu 1,5 =&gt;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b="1" dirty="0" smtClean="0">
              <a:latin typeface="Arial" pitchFamily="34" charset="0"/>
              <a:cs typeface="Arial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600" b="1" dirty="0" smtClean="0">
                <a:latin typeface="Arial" pitchFamily="34" charset="0"/>
                <a:cs typeface="Arial" pitchFamily="34" charset="0"/>
              </a:rPr>
              <a:t>				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2121 x 1,5 = </a:t>
            </a:r>
            <a:r>
              <a:rPr lang="cs-CZ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3182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 pracovních míst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b="1" dirty="0" smtClean="0">
              <a:latin typeface="Arial" pitchFamily="34" charset="0"/>
              <a:cs typeface="Arial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600" b="1" dirty="0" smtClean="0">
                <a:latin typeface="Arial" pitchFamily="34" charset="0"/>
                <a:cs typeface="Arial" pitchFamily="34" charset="0"/>
              </a:rPr>
              <a:t>to znamená </a:t>
            </a:r>
            <a:r>
              <a:rPr lang="cs-CZ" sz="1600" b="1" dirty="0" smtClean="0">
                <a:latin typeface="Arial" pitchFamily="34" charset="0"/>
                <a:cs typeface="Arial" pitchFamily="34" charset="0"/>
              </a:rPr>
              <a:t>úbytek </a:t>
            </a:r>
            <a:r>
              <a:rPr lang="cs-CZ" sz="1600" b="1" dirty="0" smtClean="0">
                <a:latin typeface="Arial" pitchFamily="34" charset="0"/>
                <a:cs typeface="Arial" pitchFamily="34" charset="0"/>
              </a:rPr>
              <a:t>o 1061 zaměstnanců navázaných firem.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1600" b="1" dirty="0" smtClean="0">
              <a:latin typeface="Arial" pitchFamily="34" charset="0"/>
              <a:cs typeface="Arial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600" dirty="0" smtClean="0">
                <a:latin typeface="Arial" pitchFamily="34" charset="0"/>
                <a:cs typeface="Arial" pitchFamily="34" charset="0"/>
              </a:rPr>
              <a:t>Jeden </a:t>
            </a:r>
            <a:r>
              <a:rPr lang="cs-CZ" sz="1600" dirty="0">
                <a:latin typeface="Arial" pitchFamily="34" charset="0"/>
                <a:cs typeface="Arial" pitchFamily="34" charset="0"/>
              </a:rPr>
              <a:t>nezaměstnaný zaměstnanec z hornictví by stál stát ročně </a:t>
            </a:r>
            <a:r>
              <a:rPr lang="cs-CZ" sz="1600" u="sng" dirty="0">
                <a:latin typeface="Arial" pitchFamily="34" charset="0"/>
                <a:cs typeface="Arial" pitchFamily="34" charset="0"/>
              </a:rPr>
              <a:t>273 240,-  Kč</a:t>
            </a:r>
            <a:r>
              <a:rPr lang="cs-CZ" sz="1600" dirty="0">
                <a:latin typeface="Arial" pitchFamily="34" charset="0"/>
                <a:cs typeface="Arial" pitchFamily="34" charset="0"/>
              </a:rPr>
              <a:t>. </a:t>
            </a:r>
            <a:endParaRPr lang="cs-CZ" sz="1600" dirty="0" smtClean="0">
              <a:latin typeface="Arial" pitchFamily="34" charset="0"/>
              <a:cs typeface="Arial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600" dirty="0" smtClean="0">
                <a:latin typeface="Arial" pitchFamily="34" charset="0"/>
                <a:cs typeface="Arial" pitchFamily="34" charset="0"/>
              </a:rPr>
              <a:t>Tento </a:t>
            </a:r>
            <a:r>
              <a:rPr lang="cs-CZ" sz="1600" dirty="0">
                <a:latin typeface="Arial" pitchFamily="34" charset="0"/>
                <a:cs typeface="Arial" pitchFamily="34" charset="0"/>
              </a:rPr>
              <a:t>bývalý zaměstnanec 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by utratil či uspořil o </a:t>
            </a:r>
            <a:r>
              <a:rPr lang="cs-CZ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600" u="sng" dirty="0">
                <a:latin typeface="Arial" pitchFamily="34" charset="0"/>
                <a:cs typeface="Arial" pitchFamily="34" charset="0"/>
              </a:rPr>
              <a:t>79 560,- Kč 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méně</a:t>
            </a:r>
            <a:r>
              <a:rPr lang="cs-CZ" sz="1600" dirty="0">
                <a:latin typeface="Arial" pitchFamily="34" charset="0"/>
                <a:cs typeface="Arial" pitchFamily="34" charset="0"/>
              </a:rPr>
              <a:t>. </a:t>
            </a:r>
            <a:endParaRPr lang="cs-CZ" sz="1600" dirty="0" smtClean="0">
              <a:latin typeface="Arial" pitchFamily="34" charset="0"/>
              <a:cs typeface="Arial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600" dirty="0" smtClean="0">
                <a:latin typeface="Arial" pitchFamily="34" charset="0"/>
                <a:cs typeface="Arial" pitchFamily="34" charset="0"/>
              </a:rPr>
              <a:t>Jeden nezaměstnaný z návazných firem </a:t>
            </a:r>
            <a:r>
              <a:rPr lang="cs-CZ" sz="1600" dirty="0">
                <a:latin typeface="Arial" pitchFamily="34" charset="0"/>
                <a:cs typeface="Arial" pitchFamily="34" charset="0"/>
              </a:rPr>
              <a:t>by stál stát ročně </a:t>
            </a:r>
            <a:r>
              <a:rPr lang="cs-CZ" sz="1600" u="sng" dirty="0">
                <a:latin typeface="Arial" pitchFamily="34" charset="0"/>
                <a:cs typeface="Arial" pitchFamily="34" charset="0"/>
              </a:rPr>
              <a:t>219 721,-  Kč</a:t>
            </a:r>
            <a:r>
              <a:rPr lang="cs-CZ" sz="1600" dirty="0">
                <a:latin typeface="Arial" pitchFamily="34" charset="0"/>
                <a:cs typeface="Arial" pitchFamily="34" charset="0"/>
              </a:rPr>
              <a:t> </a:t>
            </a:r>
            <a:endParaRPr lang="cs-CZ" sz="1600" dirty="0" smtClean="0">
              <a:latin typeface="Arial" pitchFamily="34" charset="0"/>
              <a:cs typeface="Arial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600" dirty="0" smtClean="0">
                <a:latin typeface="Arial" pitchFamily="34" charset="0"/>
                <a:cs typeface="Arial" pitchFamily="34" charset="0"/>
              </a:rPr>
              <a:t>Tento bývalý zaměstnanec </a:t>
            </a:r>
            <a:r>
              <a:rPr lang="cs-CZ" sz="1600" dirty="0">
                <a:latin typeface="Arial" pitchFamily="34" charset="0"/>
                <a:cs typeface="Arial" pitchFamily="34" charset="0"/>
              </a:rPr>
              <a:t>by utratil o </a:t>
            </a:r>
            <a:r>
              <a:rPr lang="cs-CZ" sz="1600" u="sng" dirty="0">
                <a:latin typeface="Arial" pitchFamily="34" charset="0"/>
                <a:cs typeface="Arial" pitchFamily="34" charset="0"/>
              </a:rPr>
              <a:t>55 128 ,-  Kč</a:t>
            </a:r>
            <a:r>
              <a:rPr lang="cs-CZ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méně.</a:t>
            </a:r>
            <a:endParaRPr lang="cs-CZ" sz="1600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600" b="1" dirty="0">
              <a:latin typeface="Arial" pitchFamily="34" charset="0"/>
              <a:cs typeface="Arial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600" dirty="0" smtClean="0">
                <a:latin typeface="Arial" pitchFamily="34" charset="0"/>
                <a:cs typeface="Arial" pitchFamily="34" charset="0"/>
              </a:rPr>
              <a:t>Za </a:t>
            </a:r>
            <a:r>
              <a:rPr lang="cs-CZ" sz="1600" dirty="0">
                <a:latin typeface="Arial" pitchFamily="34" charset="0"/>
                <a:cs typeface="Arial" pitchFamily="34" charset="0"/>
              </a:rPr>
              <a:t>předpokladu, že by žádný z uvolněných pracovníků nenašel pracovní uplatnění, by tedy 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celkové ztráty činily </a:t>
            </a:r>
            <a:r>
              <a:rPr lang="cs-CZ" sz="1600" u="sng" dirty="0" smtClean="0">
                <a:latin typeface="Arial" pitchFamily="34" charset="0"/>
                <a:cs typeface="Arial" pitchFamily="34" charset="0"/>
              </a:rPr>
              <a:t>1 039 903 589 ,- Kč.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600" dirty="0">
              <a:latin typeface="Arial" pitchFamily="34" charset="0"/>
              <a:cs typeface="Arial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600" b="1" dirty="0">
                <a:latin typeface="Arial" pitchFamily="34" charset="0"/>
                <a:cs typeface="Arial" pitchFamily="34" charset="0"/>
              </a:rPr>
              <a:t>Reálný předpoklad je, že až 30% pracovníků najde zaměstnání mimo obor, a to i mimo okres svého bydliště. Přímý ekonomický dopad by tedy mohl činit  </a:t>
            </a:r>
            <a:r>
              <a:rPr lang="cs-CZ" sz="1600" b="1" dirty="0" smtClean="0">
                <a:latin typeface="Arial" pitchFamily="34" charset="0"/>
                <a:cs typeface="Arial" pitchFamily="34" charset="0"/>
              </a:rPr>
              <a:t>„pouze“ </a:t>
            </a:r>
            <a:r>
              <a:rPr lang="cs-CZ" sz="1600" b="1" dirty="0">
                <a:latin typeface="Arial" pitchFamily="34" charset="0"/>
                <a:cs typeface="Arial" pitchFamily="34" charset="0"/>
              </a:rPr>
              <a:t>727 932 512,- Kč ročně</a:t>
            </a:r>
            <a:r>
              <a:rPr lang="cs-CZ" sz="1600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4" name="Obdélník 3"/>
          <p:cNvSpPr/>
          <p:nvPr/>
        </p:nvSpPr>
        <p:spPr>
          <a:xfrm>
            <a:off x="179388" y="404813"/>
            <a:ext cx="8856662" cy="5222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Přímý ekonomický dopad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93663" y="1341438"/>
            <a:ext cx="9023350" cy="406265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600" dirty="0">
                <a:latin typeface="Arial" pitchFamily="34" charset="0"/>
                <a:cs typeface="Arial" pitchFamily="34" charset="0"/>
              </a:rPr>
              <a:t>Pokles kupní 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síly bývalých zaměstnanců by činil 227,5 mi. Kč za rok</a:t>
            </a:r>
            <a:endParaRPr lang="cs-CZ" sz="1600" b="1" i="1" u="sng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600" dirty="0">
              <a:latin typeface="Arial" pitchFamily="34" charset="0"/>
              <a:cs typeface="Arial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600" b="1" dirty="0">
                <a:latin typeface="Arial" pitchFamily="34" charset="0"/>
                <a:cs typeface="Arial" pitchFamily="34" charset="0"/>
              </a:rPr>
              <a:t>Nižší kupní síla = nižší zájem o služby a zboží = nižší zájem o výrobu zboží = nižší zájem o suroviny a zemědělské produkty, z čehož vyplývá další pokles daňové výtěžnosti pro stát.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600" dirty="0">
              <a:latin typeface="Arial" pitchFamily="34" charset="0"/>
              <a:cs typeface="Arial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600" dirty="0">
                <a:latin typeface="Arial" pitchFamily="34" charset="0"/>
                <a:cs typeface="Arial" pitchFamily="34" charset="0"/>
              </a:rPr>
              <a:t>Nižší zisky dotčených firem a tudíž hrozící další ztráta pracovních míst s náklady s tím spojenými.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1600" dirty="0">
              <a:latin typeface="Arial" pitchFamily="34" charset="0"/>
              <a:cs typeface="Arial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600" b="1" dirty="0">
                <a:latin typeface="Arial" pitchFamily="34" charset="0"/>
                <a:cs typeface="Arial" pitchFamily="34" charset="0"/>
              </a:rPr>
              <a:t>Ztráta z úhrady daně z přidané hodnoty za vytěžené uhlí cca 312 900 000,- Kč za rok.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600" dirty="0">
              <a:latin typeface="Arial" pitchFamily="34" charset="0"/>
              <a:cs typeface="Arial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600" dirty="0">
                <a:latin typeface="Arial" pitchFamily="34" charset="0"/>
                <a:cs typeface="Arial" pitchFamily="34" charset="0"/>
              </a:rPr>
              <a:t>Dále pak úhrady dle horního zákona  cca 37 000 000,- Kč za rok.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600" dirty="0">
              <a:latin typeface="Arial" pitchFamily="34" charset="0"/>
              <a:cs typeface="Arial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600" b="1" dirty="0">
                <a:latin typeface="Arial" pitchFamily="34" charset="0"/>
                <a:cs typeface="Arial" pitchFamily="34" charset="0"/>
              </a:rPr>
              <a:t>Spotřeba paliv a elektrické energie v řádech miliónů Kč.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1600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latin typeface="+mn-lt"/>
              <a:cs typeface="+mn-cs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0" y="476250"/>
            <a:ext cx="8964613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Nepřímý ekonomický dopad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7" descr="sniz_prac_mi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75" y="2730500"/>
            <a:ext cx="5864225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2195513" y="260350"/>
            <a:ext cx="62642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endParaRPr lang="cs-CZ" sz="3600">
              <a:solidFill>
                <a:srgbClr val="005E5C"/>
              </a:solidFill>
            </a:endParaRPr>
          </a:p>
        </p:txBody>
      </p:sp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8497888" y="5670550"/>
            <a:ext cx="611187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spcBef>
                <a:spcPct val="20000"/>
              </a:spcBef>
            </a:pPr>
            <a:fld id="{0C1D2760-835D-4E10-9E5E-B3B898EBEAFC}" type="slidenum">
              <a:rPr lang="cs-CZ">
                <a:solidFill>
                  <a:srgbClr val="FFFFFF"/>
                </a:solidFill>
              </a:rPr>
              <a:pPr algn="ctr">
                <a:lnSpc>
                  <a:spcPct val="120000"/>
                </a:lnSpc>
                <a:spcBef>
                  <a:spcPct val="20000"/>
                </a:spcBef>
              </a:pPr>
              <a:t>13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48133" name="Rectangle 39"/>
          <p:cNvSpPr>
            <a:spLocks noChangeArrowheads="1"/>
          </p:cNvSpPr>
          <p:nvPr/>
        </p:nvSpPr>
        <p:spPr bwMode="auto">
          <a:xfrm>
            <a:off x="250825" y="115888"/>
            <a:ext cx="87137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Nezaměstnanost na Mostecku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642938" y="836613"/>
            <a:ext cx="735806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708688"/>
            </a:prstShdw>
          </a:effectLst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cs-CZ" sz="2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Výhled snižování počtu pracovních míst:</a:t>
            </a:r>
          </a:p>
        </p:txBody>
      </p:sp>
      <p:sp>
        <p:nvSpPr>
          <p:cNvPr id="91148" name="Rectangle 12"/>
          <p:cNvSpPr>
            <a:spLocks noChangeArrowheads="1"/>
          </p:cNvSpPr>
          <p:nvPr/>
        </p:nvSpPr>
        <p:spPr bwMode="auto">
          <a:xfrm>
            <a:off x="684213" y="1308100"/>
            <a:ext cx="8280400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cs-CZ" dirty="0">
                <a:latin typeface="Arial" pitchFamily="34" charset="0"/>
                <a:cs typeface="Arial" pitchFamily="34" charset="0"/>
              </a:rPr>
              <a:t> Skupina Czech Coal má přes 4,4 tisíce zaměstnanců. </a:t>
            </a:r>
            <a:endParaRPr lang="cs-CZ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cs-CZ" dirty="0">
                <a:latin typeface="Arial" pitchFamily="34" charset="0"/>
                <a:cs typeface="Arial" pitchFamily="34" charset="0"/>
              </a:rPr>
              <a:t>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Dalším tisícům dává práci dlouhodobými zakázkami.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cs-CZ" dirty="0">
                <a:latin typeface="Arial" pitchFamily="34" charset="0"/>
                <a:cs typeface="Arial" pitchFamily="34" charset="0"/>
              </a:rPr>
              <a:t> Na Mostecku tito zaměstnanci tvoří přibližně 6-7 % zaměstnaných obyvatel. </a:t>
            </a:r>
            <a:endParaRPr lang="cs-CZ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cs-CZ" dirty="0">
                <a:latin typeface="Arial" pitchFamily="34" charset="0"/>
                <a:cs typeface="Arial" pitchFamily="34" charset="0"/>
              </a:rPr>
              <a:t>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Míra nezaměstnanosti zde přitom aktuálně činí téměř 16 %. </a:t>
            </a:r>
            <a:endParaRPr lang="cs-CZ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250825" y="260350"/>
            <a:ext cx="8713788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Dopad na nezaměstnanost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5400" y="1534784"/>
            <a:ext cx="9118600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171450" indent="-171450" algn="just">
              <a:buFont typeface="Arial" pitchFamily="34" charset="0"/>
              <a:buChar char="•"/>
              <a:defRPr/>
            </a:pPr>
            <a:r>
              <a:rPr lang="cs-CZ" sz="2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Ztráta </a:t>
            </a:r>
            <a:r>
              <a:rPr lang="cs-CZ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pracovních </a:t>
            </a:r>
            <a:r>
              <a:rPr lang="cs-CZ" sz="2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míst by znamenala zvýšení nezaměstnanosti v okrese Most o 4,8 %. </a:t>
            </a:r>
          </a:p>
          <a:p>
            <a:pPr algn="just">
              <a:defRPr/>
            </a:pPr>
            <a:endParaRPr lang="cs-CZ" sz="20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171450" indent="-171450" algn="just">
              <a:buFont typeface="Arial" pitchFamily="34" charset="0"/>
              <a:buChar char="•"/>
              <a:defRPr/>
            </a:pPr>
            <a:r>
              <a:rPr lang="cs-CZ" sz="20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Zvýšení míry nezaměstnanosti však nebude jediným nepříznivým dopadem. </a:t>
            </a:r>
          </a:p>
          <a:p>
            <a:pPr algn="just">
              <a:defRPr/>
            </a:pPr>
            <a:endParaRPr lang="cs-CZ" sz="20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171450" indent="-171450" algn="just">
              <a:buFont typeface="Arial" pitchFamily="34" charset="0"/>
              <a:buChar char="•"/>
              <a:defRPr/>
            </a:pPr>
            <a:r>
              <a:rPr lang="cs-CZ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Jedná </a:t>
            </a:r>
            <a:r>
              <a:rPr lang="cs-CZ" sz="2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se o osoby ve specifických profesích, jejichž obecná uplatnitelnost na trhu práce je nižší.</a:t>
            </a:r>
          </a:p>
          <a:p>
            <a:pPr algn="just">
              <a:defRPr/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marL="171450" indent="-171450" algn="just">
              <a:buFont typeface="Arial" pitchFamily="34" charset="0"/>
              <a:buChar char="•"/>
              <a:defRPr/>
            </a:pPr>
            <a:r>
              <a:rPr lang="cs-CZ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Zvýší se náklady </a:t>
            </a:r>
            <a:r>
              <a:rPr lang="cs-CZ" sz="2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na aktivní politiku zaměstnanosti, pokud se budou úřady </a:t>
            </a:r>
            <a:r>
              <a:rPr lang="cs-CZ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práce </a:t>
            </a:r>
            <a:r>
              <a:rPr lang="cs-CZ" sz="2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snažit zapojit tyto nové uchazeče do programů APZ.</a:t>
            </a:r>
          </a:p>
          <a:p>
            <a:pPr algn="just">
              <a:defRPr/>
            </a:pPr>
            <a:endParaRPr lang="cs-CZ" sz="20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171450" indent="-171450" algn="just">
              <a:buFont typeface="Arial" pitchFamily="34" charset="0"/>
              <a:buChar char="•"/>
              <a:defRPr/>
            </a:pPr>
            <a:r>
              <a:rPr lang="cs-CZ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Náklady </a:t>
            </a:r>
            <a:r>
              <a:rPr lang="cs-CZ" sz="2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na eliminaci důsledků takovéhoto propouštění v rámci aktivní politiky zaměstnanosti činily zhruba 190 920 000,- Kč.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-20638" y="1125538"/>
            <a:ext cx="9144001" cy="4278094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latin typeface="Arial" pitchFamily="34" charset="0"/>
              <a:cs typeface="Arial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b="1" dirty="0">
                <a:latin typeface="Arial" pitchFamily="34" charset="0"/>
                <a:cs typeface="Arial" pitchFamily="34" charset="0"/>
              </a:rPr>
              <a:t>Vyšší nezaměstnanost zpravidla také znamená vyšší výskyt sociálně-patologických jevů (narkomanie, prostituce, kriminalita).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Dochází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ke ztrátě motivace mladých lidí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se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dále vzdělávat a aktivně vyhledávat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zaměstnání. </a:t>
            </a: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Řešení  těchto jevů není </a:t>
            </a:r>
            <a:r>
              <a:rPr lang="cs-CZ" sz="2000" b="1" dirty="0">
                <a:latin typeface="Arial" pitchFamily="34" charset="0"/>
                <a:cs typeface="Arial" pitchFamily="34" charset="0"/>
              </a:rPr>
              <a:t>ani </a:t>
            </a: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jednoduché, </a:t>
            </a:r>
            <a:r>
              <a:rPr lang="cs-CZ" sz="2000" b="1" dirty="0">
                <a:latin typeface="Arial" pitchFamily="34" charset="0"/>
                <a:cs typeface="Arial" pitchFamily="34" charset="0"/>
              </a:rPr>
              <a:t>ani levné.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000" b="1" dirty="0">
              <a:latin typeface="Arial" pitchFamily="34" charset="0"/>
              <a:cs typeface="Arial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Vždy by bylo lépe těmto situacím předcházet, nežli je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následně nákladně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řešit.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b="1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>
                <a:latin typeface="Arial" pitchFamily="34" charset="0"/>
                <a:cs typeface="Arial" pitchFamily="34" charset="0"/>
              </a:rPr>
              <a:t> </a:t>
            </a:r>
          </a:p>
        </p:txBody>
      </p:sp>
      <p:sp>
        <p:nvSpPr>
          <p:cNvPr id="3" name="Obdélník 2"/>
          <p:cNvSpPr/>
          <p:nvPr/>
        </p:nvSpPr>
        <p:spPr>
          <a:xfrm>
            <a:off x="179388" y="188913"/>
            <a:ext cx="8785225" cy="5222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Dopad na nezaměstnanost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388" y="260350"/>
            <a:ext cx="8785225" cy="720725"/>
          </a:xfrm>
        </p:spPr>
        <p:txBody>
          <a:bodyPr/>
          <a:lstStyle/>
          <a:p>
            <a:pPr algn="ctr">
              <a:defRPr/>
            </a:pPr>
            <a:r>
              <a:rPr lang="cs-CZ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Shrnutí</a:t>
            </a:r>
            <a:endParaRPr lang="cs-CZ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8916" name="TextovéPole 9"/>
          <p:cNvSpPr txBox="1">
            <a:spLocks noChangeArrowheads="1"/>
          </p:cNvSpPr>
          <p:nvPr/>
        </p:nvSpPr>
        <p:spPr bwMode="auto">
          <a:xfrm>
            <a:off x="179388" y="1246188"/>
            <a:ext cx="8929687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600" b="1" dirty="0">
                <a:latin typeface="Arial" pitchFamily="34" charset="0"/>
                <a:cs typeface="Arial" pitchFamily="34" charset="0"/>
              </a:rPr>
              <a:t>1 100 mil. tun uhlí, z toho 750 mil. za limity na více než 100 let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600" b="1" dirty="0">
              <a:latin typeface="Arial" pitchFamily="34" charset="0"/>
              <a:cs typeface="Arial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600" dirty="0">
                <a:latin typeface="Arial" pitchFamily="34" charset="0"/>
                <a:cs typeface="Arial" pitchFamily="34" charset="0"/>
              </a:rPr>
              <a:t>5,8 tisíc zaměstnanců a 8 % pracovní síly na Mostecku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600" dirty="0">
              <a:latin typeface="Arial" pitchFamily="34" charset="0"/>
              <a:cs typeface="Arial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600" b="1" dirty="0">
                <a:latin typeface="Arial" pitchFamily="34" charset="0"/>
                <a:cs typeface="Arial" pitchFamily="34" charset="0"/>
              </a:rPr>
              <a:t>Investice 3,5 mld. Kč do rekultivací </a:t>
            </a:r>
            <a:r>
              <a:rPr lang="cs-CZ" sz="1600" dirty="0">
                <a:latin typeface="Arial" pitchFamily="34" charset="0"/>
                <a:cs typeface="Arial" pitchFamily="34" charset="0"/>
              </a:rPr>
              <a:t>(od 1994 do 2009)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600" dirty="0">
              <a:latin typeface="Arial" pitchFamily="34" charset="0"/>
              <a:cs typeface="Arial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600" dirty="0">
                <a:latin typeface="Arial" pitchFamily="34" charset="0"/>
                <a:cs typeface="Arial" pitchFamily="34" charset="0"/>
              </a:rPr>
              <a:t>Podpora obcím a institucím 400 mil. Kč (od 1998 do 2009)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600" b="1" dirty="0">
              <a:latin typeface="Arial" pitchFamily="34" charset="0"/>
              <a:cs typeface="Arial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600" b="1" dirty="0">
                <a:latin typeface="Arial" pitchFamily="34" charset="0"/>
                <a:cs typeface="Arial" pitchFamily="34" charset="0"/>
              </a:rPr>
              <a:t>Plánované investice až 86 mld. do rozvojových projektů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600" b="1" dirty="0">
              <a:latin typeface="Arial" pitchFamily="34" charset="0"/>
              <a:cs typeface="Arial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600" dirty="0">
                <a:latin typeface="Arial" pitchFamily="34" charset="0"/>
                <a:cs typeface="Arial" pitchFamily="34" charset="0"/>
              </a:rPr>
              <a:t>Kraj přijde o prostředky, které zde utratí zaměstnanci CCG. (Ročně jde na mzdy v CCG 2 mld. Kč. 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600" b="1" dirty="0">
                <a:latin typeface="Arial" pitchFamily="34" charset="0"/>
                <a:cs typeface="Arial" pitchFamily="34" charset="0"/>
              </a:rPr>
              <a:t>Obce přijdou o zákonné úhrady za těžbu. (Od 1994 do 2010 – 822,88 mil.)</a:t>
            </a:r>
            <a:endParaRPr lang="cs-CZ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600" dirty="0">
                <a:latin typeface="Arial" pitchFamily="34" charset="0"/>
                <a:cs typeface="Arial" pitchFamily="34" charset="0"/>
              </a:rPr>
              <a:t>Úřady ÚK vyberou na daních a dalších zákonných odvodech o miliardy korun méně. (Za rok 2010 vybráno 2,9 mld. Kč)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600" b="1" dirty="0">
                <a:latin typeface="Arial" pitchFamily="34" charset="0"/>
                <a:cs typeface="Arial" pitchFamily="34" charset="0"/>
              </a:rPr>
              <a:t>Regionální dodavatelé přijdou o zakázky.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508" name="Rectangle 3"/>
          <p:cNvSpPr>
            <a:spLocks noChangeArrowheads="1"/>
          </p:cNvSpPr>
          <p:nvPr/>
        </p:nvSpPr>
        <p:spPr bwMode="auto">
          <a:xfrm>
            <a:off x="8497888" y="5643563"/>
            <a:ext cx="611187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spcBef>
                <a:spcPct val="20000"/>
              </a:spcBef>
            </a:pPr>
            <a:fld id="{0568E869-F13C-45BA-99C4-C6526422C20C}" type="slidenum">
              <a:rPr lang="cs-CZ">
                <a:solidFill>
                  <a:schemeClr val="bg1"/>
                </a:solidFill>
              </a:rPr>
              <a:pPr algn="ctr">
                <a:lnSpc>
                  <a:spcPct val="120000"/>
                </a:lnSpc>
                <a:spcBef>
                  <a:spcPct val="20000"/>
                </a:spcBef>
              </a:pPr>
              <a:t>16</a:t>
            </a:fld>
            <a:endParaRPr lang="cs-CZ">
              <a:solidFill>
                <a:schemeClr val="bg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388" y="476250"/>
            <a:ext cx="8713787" cy="636588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cs-CZ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V případě pokračování </a:t>
            </a:r>
            <a:r>
              <a:rPr lang="cs-CZ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těžby hnědého uhlí</a:t>
            </a:r>
          </a:p>
        </p:txBody>
      </p:sp>
      <p:sp>
        <p:nvSpPr>
          <p:cNvPr id="22531" name="Obdélník 3"/>
          <p:cNvSpPr>
            <a:spLocks noChangeArrowheads="1"/>
          </p:cNvSpPr>
          <p:nvPr/>
        </p:nvSpPr>
        <p:spPr bwMode="auto">
          <a:xfrm>
            <a:off x="179388" y="2133600"/>
            <a:ext cx="8713787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cs-CZ" dirty="0">
                <a:latin typeface="Arial" charset="0"/>
              </a:rPr>
              <a:t>Zajištění dodávek pro zásobování </a:t>
            </a:r>
            <a:r>
              <a:rPr lang="cs-CZ" dirty="0" smtClean="0">
                <a:latin typeface="Arial" charset="0"/>
              </a:rPr>
              <a:t>teplem</a:t>
            </a:r>
            <a:r>
              <a:rPr lang="cs-CZ" dirty="0">
                <a:latin typeface="Arial" charset="0"/>
              </a:rPr>
              <a:t/>
            </a:r>
            <a:br>
              <a:rPr lang="cs-CZ" dirty="0">
                <a:latin typeface="Arial" charset="0"/>
              </a:rPr>
            </a:br>
            <a:endParaRPr lang="cs-CZ" dirty="0">
              <a:latin typeface="Arial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cs-CZ" b="1" dirty="0">
                <a:latin typeface="Arial" charset="0"/>
              </a:rPr>
              <a:t>Možnost získání dalších 470 mil. t strategických zásob HU po roce 2065</a:t>
            </a:r>
          </a:p>
          <a:p>
            <a:pPr marL="285750" indent="-285750">
              <a:buFont typeface="Arial" charset="0"/>
              <a:buChar char="•"/>
            </a:pPr>
            <a:endParaRPr lang="cs-CZ" b="1" dirty="0">
              <a:latin typeface="Arial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cs-CZ" dirty="0">
                <a:latin typeface="Arial" charset="0"/>
              </a:rPr>
              <a:t>Dokončení rekultivace a revitalizace krajiny ve vyšší kvalitě pro obyvatele.</a:t>
            </a:r>
          </a:p>
          <a:p>
            <a:pPr marL="285750" indent="-285750">
              <a:buFont typeface="Arial" charset="0"/>
              <a:buChar char="•"/>
            </a:pPr>
            <a:endParaRPr lang="cs-CZ" b="1" dirty="0">
              <a:latin typeface="Arial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cs-CZ" b="1" dirty="0">
                <a:latin typeface="Arial" charset="0"/>
              </a:rPr>
              <a:t>Udržení zaměstnanosti cca 8,5 tis. </a:t>
            </a:r>
            <a:r>
              <a:rPr lang="cs-CZ" b="1" dirty="0" smtClean="0">
                <a:latin typeface="Arial" charset="0"/>
              </a:rPr>
              <a:t>pracovních </a:t>
            </a:r>
            <a:r>
              <a:rPr lang="cs-CZ" b="1" dirty="0">
                <a:latin typeface="Arial" charset="0"/>
              </a:rPr>
              <a:t>příležitostí celkem.</a:t>
            </a:r>
          </a:p>
          <a:p>
            <a:pPr marL="285750" indent="-285750">
              <a:buFont typeface="Arial" charset="0"/>
              <a:buChar char="•"/>
            </a:pPr>
            <a:endParaRPr lang="cs-CZ" b="1" dirty="0">
              <a:latin typeface="Arial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cs-CZ" dirty="0">
                <a:latin typeface="Arial" charset="0"/>
              </a:rPr>
              <a:t>Investice do </a:t>
            </a:r>
            <a:r>
              <a:rPr lang="cs-CZ" dirty="0" smtClean="0">
                <a:latin typeface="Arial" charset="0"/>
              </a:rPr>
              <a:t>projektů obnovy a rozvoje obcí </a:t>
            </a:r>
            <a:r>
              <a:rPr lang="cs-CZ" dirty="0">
                <a:latin typeface="Arial" charset="0"/>
              </a:rPr>
              <a:t>ve výši cca 22 mld. Kč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/>
          <p:cNvSpPr>
            <a:spLocks noGrp="1"/>
          </p:cNvSpPr>
          <p:nvPr>
            <p:ph type="ctrTitle"/>
          </p:nvPr>
        </p:nvSpPr>
        <p:spPr>
          <a:xfrm>
            <a:off x="684213" y="2205038"/>
            <a:ext cx="7772400" cy="1470025"/>
          </a:xfrm>
        </p:spPr>
        <p:txBody>
          <a:bodyPr/>
          <a:lstStyle/>
          <a:p>
            <a:r>
              <a:rPr lang="cs-CZ" smtClean="0">
                <a:latin typeface="Arial" charset="0"/>
                <a:cs typeface="Arial" charset="0"/>
              </a:rPr>
              <a:t>Děkuji za pozornost</a:t>
            </a:r>
          </a:p>
        </p:txBody>
      </p:sp>
      <p:sp>
        <p:nvSpPr>
          <p:cNvPr id="23555" name="TextovéPole 2"/>
          <p:cNvSpPr txBox="1">
            <a:spLocks noChangeArrowheads="1"/>
          </p:cNvSpPr>
          <p:nvPr/>
        </p:nvSpPr>
        <p:spPr bwMode="auto">
          <a:xfrm>
            <a:off x="698500" y="4221163"/>
            <a:ext cx="280828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cs-CZ" sz="1500" b="1" dirty="0">
                <a:latin typeface="Arial" charset="0"/>
              </a:rPr>
              <a:t>Jana Vaňhová</a:t>
            </a:r>
          </a:p>
          <a:p>
            <a:r>
              <a:rPr lang="cs-CZ" sz="1500" dirty="0">
                <a:latin typeface="Arial" charset="0"/>
              </a:rPr>
              <a:t>hejtmanka Ústeckého kraje</a:t>
            </a:r>
          </a:p>
          <a:p>
            <a:r>
              <a:rPr lang="fr-FR" sz="1500" dirty="0">
                <a:latin typeface="Arial" charset="0"/>
              </a:rPr>
              <a:t>Email</a:t>
            </a:r>
            <a:r>
              <a:rPr lang="cs-CZ" sz="1500" dirty="0">
                <a:latin typeface="Arial" charset="0"/>
              </a:rPr>
              <a:t>: </a:t>
            </a:r>
            <a:r>
              <a:rPr lang="cs-CZ" sz="1500" dirty="0" err="1">
                <a:latin typeface="Arial" charset="0"/>
                <a:hlinkClick r:id="rId2"/>
              </a:rPr>
              <a:t>vanhova.j</a:t>
            </a:r>
            <a:r>
              <a:rPr lang="cs-CZ" sz="1500" dirty="0">
                <a:latin typeface="Arial" charset="0"/>
                <a:hlinkClick r:id="rId2"/>
              </a:rPr>
              <a:t>@</a:t>
            </a:r>
            <a:r>
              <a:rPr lang="cs-CZ" sz="1500" dirty="0" err="1">
                <a:latin typeface="Arial" charset="0"/>
                <a:hlinkClick r:id="rId2"/>
              </a:rPr>
              <a:t>kr</a:t>
            </a:r>
            <a:r>
              <a:rPr lang="cs-CZ" sz="1500" dirty="0">
                <a:latin typeface="Arial" charset="0"/>
                <a:hlinkClick r:id="rId2"/>
              </a:rPr>
              <a:t>-</a:t>
            </a:r>
            <a:r>
              <a:rPr lang="cs-CZ" sz="1500" dirty="0" err="1">
                <a:latin typeface="Arial" charset="0"/>
                <a:hlinkClick r:id="rId2"/>
              </a:rPr>
              <a:t>ustecky.cz</a:t>
            </a:r>
            <a:r>
              <a:rPr lang="cs-CZ" sz="1500" dirty="0">
                <a:latin typeface="Arial" charset="0"/>
              </a:rPr>
              <a:t> </a:t>
            </a:r>
            <a:endParaRPr lang="fr-FR" sz="1500" dirty="0">
              <a:latin typeface="Arial" charset="0"/>
            </a:endParaRPr>
          </a:p>
          <a:p>
            <a:r>
              <a:rPr lang="fr-FR" sz="1500" dirty="0">
                <a:latin typeface="Arial" charset="0"/>
                <a:hlinkClick r:id="rId3"/>
              </a:rPr>
              <a:t>www</a:t>
            </a:r>
            <a:r>
              <a:rPr lang="cs-CZ" sz="1500" dirty="0">
                <a:latin typeface="Arial" charset="0"/>
                <a:hlinkClick r:id="rId3"/>
              </a:rPr>
              <a:t>.</a:t>
            </a:r>
            <a:r>
              <a:rPr lang="cs-CZ" sz="1500" dirty="0" err="1">
                <a:latin typeface="Arial" charset="0"/>
                <a:hlinkClick r:id="rId3"/>
              </a:rPr>
              <a:t>kr</a:t>
            </a:r>
            <a:r>
              <a:rPr lang="cs-CZ" sz="1500" dirty="0">
                <a:latin typeface="Arial" charset="0"/>
                <a:hlinkClick r:id="rId3"/>
              </a:rPr>
              <a:t>-</a:t>
            </a:r>
            <a:r>
              <a:rPr lang="cs-CZ" sz="1500" dirty="0" err="1">
                <a:latin typeface="Arial" charset="0"/>
                <a:hlinkClick r:id="rId3"/>
              </a:rPr>
              <a:t>ustecky.cz</a:t>
            </a:r>
            <a:r>
              <a:rPr lang="cs-CZ" sz="1500" dirty="0">
                <a:latin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700" smtClean="0">
                <a:latin typeface="Arial" charset="0"/>
                <a:cs typeface="Arial" charset="0"/>
              </a:rPr>
              <a:t>REGIONÁLNÍ ENERGETICKÉ FÓRUM - ÚSTÍ 2012</a:t>
            </a:r>
          </a:p>
        </p:txBody>
      </p:sp>
      <p:pic>
        <p:nvPicPr>
          <p:cNvPr id="24579" name="Picture 2" descr="K:\LA_PR\07_Aktualni_projekty\REF_2012\REF_pozvanka_podklady\logo_HOKO_Zastita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938" y="4643438"/>
            <a:ext cx="1512887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3" descr="K:\LA_PR\07_Aktualni_projekty\REF_2012\REF_pozvanka_podklady\02_hlavicka_tema_hosp_ko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063" y="3835400"/>
            <a:ext cx="1800225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4" descr="K:\LA_PR\07_Aktualni_projekty\REF_2012\REF_pozvanka_podklady\HSRM LOGO březen 20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250" y="4378325"/>
            <a:ext cx="136842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5" descr="K:\LA_PR\07_Aktualni_projekty\REF_2012\REF_pozvanka_podklady\logo HKCR_OHK Most 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6913" y="3933825"/>
            <a:ext cx="779462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5963" y="4483100"/>
            <a:ext cx="1368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obrázek 1"/>
          <p:cNvPicPr>
            <a:picLocks noChangeAspect="1" noChangeArrowheads="1"/>
          </p:cNvPicPr>
          <p:nvPr/>
        </p:nvPicPr>
        <p:blipFill>
          <a:blip r:embed="rId7" cstate="print"/>
          <a:srcRect l="826" t="12396" r="64462" b="73759"/>
          <a:stretch>
            <a:fillRect/>
          </a:stretch>
        </p:blipFill>
        <p:spPr bwMode="auto">
          <a:xfrm>
            <a:off x="1547813" y="2286000"/>
            <a:ext cx="200025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8" descr="logo_uk - text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9750" y="1844675"/>
            <a:ext cx="8636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Picture 2" descr="K:\LA_PR\02_Logo\_N4G\NET4GAS_logo_26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40425" y="1917700"/>
            <a:ext cx="935038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7" name="TextovéPole 23"/>
          <p:cNvSpPr txBox="1">
            <a:spLocks noChangeArrowheads="1"/>
          </p:cNvSpPr>
          <p:nvPr/>
        </p:nvSpPr>
        <p:spPr bwMode="auto">
          <a:xfrm>
            <a:off x="1006475" y="1412875"/>
            <a:ext cx="16938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b="1">
                <a:solidFill>
                  <a:schemeClr val="tx2"/>
                </a:solidFill>
                <a:latin typeface="Arial" charset="0"/>
              </a:rPr>
              <a:t>Organizátoři</a:t>
            </a:r>
          </a:p>
        </p:txBody>
      </p:sp>
      <p:sp>
        <p:nvSpPr>
          <p:cNvPr id="24588" name="TextovéPole 24"/>
          <p:cNvSpPr txBox="1">
            <a:spLocks noChangeArrowheads="1"/>
          </p:cNvSpPr>
          <p:nvPr/>
        </p:nvSpPr>
        <p:spPr bwMode="auto">
          <a:xfrm>
            <a:off x="5292725" y="1412875"/>
            <a:ext cx="23193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b="1">
                <a:solidFill>
                  <a:schemeClr val="tx2"/>
                </a:solidFill>
                <a:latin typeface="Arial" charset="0"/>
              </a:rPr>
              <a:t>Generální partner</a:t>
            </a:r>
          </a:p>
        </p:txBody>
      </p:sp>
      <p:sp>
        <p:nvSpPr>
          <p:cNvPr id="24589" name="TextovéPole 25"/>
          <p:cNvSpPr txBox="1">
            <a:spLocks noChangeArrowheads="1"/>
          </p:cNvSpPr>
          <p:nvPr/>
        </p:nvSpPr>
        <p:spPr bwMode="auto">
          <a:xfrm>
            <a:off x="827088" y="3429000"/>
            <a:ext cx="21066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b="1">
                <a:solidFill>
                  <a:schemeClr val="tx2"/>
                </a:solidFill>
                <a:latin typeface="Arial" charset="0"/>
              </a:rPr>
              <a:t>Odborní garanti</a:t>
            </a:r>
          </a:p>
        </p:txBody>
      </p:sp>
      <p:sp>
        <p:nvSpPr>
          <p:cNvPr id="24590" name="TextovéPole 26"/>
          <p:cNvSpPr txBox="1">
            <a:spLocks noChangeArrowheads="1"/>
          </p:cNvSpPr>
          <p:nvPr/>
        </p:nvSpPr>
        <p:spPr bwMode="auto">
          <a:xfrm>
            <a:off x="5364163" y="3475038"/>
            <a:ext cx="22336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b="1">
                <a:solidFill>
                  <a:schemeClr val="tx2"/>
                </a:solidFill>
                <a:latin typeface="Arial" charset="0"/>
              </a:rPr>
              <a:t>Mediální partneři</a:t>
            </a:r>
          </a:p>
        </p:txBody>
      </p:sp>
      <p:sp>
        <p:nvSpPr>
          <p:cNvPr id="24591" name="TextovéPole 27"/>
          <p:cNvSpPr txBox="1">
            <a:spLocks noChangeArrowheads="1"/>
          </p:cNvSpPr>
          <p:nvPr/>
        </p:nvSpPr>
        <p:spPr bwMode="auto">
          <a:xfrm>
            <a:off x="0" y="5805488"/>
            <a:ext cx="89296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600" b="1">
                <a:solidFill>
                  <a:schemeClr val="tx2"/>
                </a:solidFill>
                <a:latin typeface="Arial" charset="0"/>
              </a:rPr>
              <a:t>REF ÚSTÍ 2012 se koná pod odbornou záštitou Hospodářské komory ČR.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ctrTitle"/>
          </p:nvPr>
        </p:nvSpPr>
        <p:spPr>
          <a:xfrm>
            <a:off x="0" y="2276475"/>
            <a:ext cx="9145588" cy="1903413"/>
          </a:xfrm>
        </p:spPr>
        <p:txBody>
          <a:bodyPr/>
          <a:lstStyle/>
          <a:p>
            <a:pPr algn="ctr">
              <a:defRPr/>
            </a:pPr>
            <a:r>
              <a:rPr lang="cs-CZ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Energetika a zaměstnanost v Ústeckém kraji</a:t>
            </a:r>
            <a:endParaRPr lang="cs-CZ" sz="3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981075"/>
            <a:ext cx="7700962" cy="30003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333375"/>
            <a:ext cx="8785225" cy="633413"/>
          </a:xfrm>
        </p:spPr>
        <p:txBody>
          <a:bodyPr/>
          <a:lstStyle/>
          <a:p>
            <a:pPr algn="ctr">
              <a:defRPr/>
            </a:pPr>
            <a:r>
              <a:rPr lang="cs-CZ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Ústecký</a:t>
            </a:r>
            <a:r>
              <a:rPr lang="cs-CZ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kraj</a:t>
            </a:r>
          </a:p>
        </p:txBody>
      </p:sp>
      <p:sp>
        <p:nvSpPr>
          <p:cNvPr id="8196" name="Line 18"/>
          <p:cNvSpPr>
            <a:spLocks noChangeShapeType="1"/>
          </p:cNvSpPr>
          <p:nvPr/>
        </p:nvSpPr>
        <p:spPr bwMode="auto">
          <a:xfrm>
            <a:off x="5508625" y="3357563"/>
            <a:ext cx="0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5159" name="Rectangle 39"/>
          <p:cNvSpPr>
            <a:spLocks noChangeArrowheads="1"/>
          </p:cNvSpPr>
          <p:nvPr/>
        </p:nvSpPr>
        <p:spPr bwMode="auto">
          <a:xfrm>
            <a:off x="0" y="3995738"/>
            <a:ext cx="8964613" cy="243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85750" indent="-285750" fontAlgn="auto">
              <a:spcBef>
                <a:spcPct val="5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600" dirty="0">
                <a:latin typeface="Arial" pitchFamily="34" charset="0"/>
                <a:cs typeface="Arial" pitchFamily="34" charset="0"/>
              </a:rPr>
              <a:t> rozloha: 5335 km2 (6,8 % rozlohy ČR)</a:t>
            </a:r>
          </a:p>
          <a:p>
            <a:pPr marL="285750" indent="-285750" fontAlgn="auto">
              <a:spcBef>
                <a:spcPct val="5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600" b="1" dirty="0">
                <a:latin typeface="Arial" pitchFamily="34" charset="0"/>
                <a:cs typeface="Arial" pitchFamily="34" charset="0"/>
              </a:rPr>
              <a:t> poloha: severozápad ČR</a:t>
            </a:r>
          </a:p>
          <a:p>
            <a:pPr marL="285750" indent="-285750" fontAlgn="auto">
              <a:spcBef>
                <a:spcPct val="5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600" dirty="0">
                <a:latin typeface="Arial" pitchFamily="34" charset="0"/>
                <a:cs typeface="Arial" pitchFamily="34" charset="0"/>
              </a:rPr>
              <a:t> sousedící regiony: Sasko, Liberecký, 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Středočeský</a:t>
            </a:r>
            <a:r>
              <a:rPr lang="cs-CZ" sz="1600" dirty="0">
                <a:latin typeface="Arial" pitchFamily="34" charset="0"/>
                <a:cs typeface="Arial" pitchFamily="34" charset="0"/>
              </a:rPr>
              <a:t>, Plzeňský a  Karlovarský kraj</a:t>
            </a:r>
          </a:p>
          <a:p>
            <a:pPr marL="285750" indent="-285750" fontAlgn="auto">
              <a:spcBef>
                <a:spcPct val="5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600" b="1" dirty="0">
                <a:latin typeface="Arial" pitchFamily="34" charset="0"/>
                <a:cs typeface="Arial" pitchFamily="34" charset="0"/>
              </a:rPr>
              <a:t> počet obyvatel (k 31.12.2011): 836 047</a:t>
            </a:r>
          </a:p>
          <a:p>
            <a:pPr marL="285750" indent="-285750" fontAlgn="auto">
              <a:spcBef>
                <a:spcPct val="5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600" dirty="0">
                <a:latin typeface="Arial" pitchFamily="34" charset="0"/>
                <a:cs typeface="Arial" pitchFamily="34" charset="0"/>
              </a:rPr>
              <a:t> hustota zalidnění: 156,5 obyv./km2</a:t>
            </a:r>
          </a:p>
          <a:p>
            <a:pPr marL="285750" indent="-285750" fontAlgn="auto">
              <a:spcBef>
                <a:spcPct val="5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600" b="1" dirty="0">
                <a:latin typeface="Arial" pitchFamily="34" charset="0"/>
                <a:cs typeface="Arial" pitchFamily="34" charset="0"/>
              </a:rPr>
              <a:t>počet obcí (měst): 354 (53)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ovéPole 7"/>
          <p:cNvSpPr txBox="1">
            <a:spLocks noChangeArrowheads="1"/>
          </p:cNvSpPr>
          <p:nvPr/>
        </p:nvSpPr>
        <p:spPr bwMode="auto">
          <a:xfrm>
            <a:off x="900113" y="404813"/>
            <a:ext cx="72009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Nezaměstnanost a zaměstnanost v </a:t>
            </a:r>
            <a:r>
              <a:rPr lang="cs-CZ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Ústeckém </a:t>
            </a:r>
            <a:r>
              <a:rPr lang="cs-CZ" sz="28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kraji</a:t>
            </a:r>
          </a:p>
        </p:txBody>
      </p:sp>
      <p:sp>
        <p:nvSpPr>
          <p:cNvPr id="8196" name="TextovéPole 9"/>
          <p:cNvSpPr txBox="1">
            <a:spLocks noChangeArrowheads="1"/>
          </p:cNvSpPr>
          <p:nvPr/>
        </p:nvSpPr>
        <p:spPr bwMode="auto">
          <a:xfrm>
            <a:off x="0" y="1841500"/>
            <a:ext cx="9036050" cy="461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800" dirty="0" smtClean="0">
                <a:latin typeface="Arial" pitchFamily="34" charset="0"/>
                <a:cs typeface="Arial" pitchFamily="34" charset="0"/>
              </a:rPr>
              <a:t>Pracovní </a:t>
            </a:r>
            <a:r>
              <a:rPr lang="cs-CZ" sz="1800" dirty="0">
                <a:latin typeface="Arial" pitchFamily="34" charset="0"/>
                <a:cs typeface="Arial" pitchFamily="34" charset="0"/>
              </a:rPr>
              <a:t>síla platná 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na konci roku 2011 </a:t>
            </a:r>
            <a:r>
              <a:rPr lang="cs-CZ" sz="1800" dirty="0">
                <a:latin typeface="Arial" pitchFamily="34" charset="0"/>
                <a:cs typeface="Arial" pitchFamily="34" charset="0"/>
              </a:rPr>
              <a:t>činí v Ústeckém kraji 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cca 50% obyvatel.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1800" dirty="0" smtClean="0">
              <a:latin typeface="Arial" pitchFamily="34" charset="0"/>
              <a:cs typeface="Arial" pitchFamily="34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800" dirty="0" smtClean="0">
                <a:latin typeface="Arial" pitchFamily="34" charset="0"/>
                <a:cs typeface="Arial" pitchFamily="34" charset="0"/>
              </a:rPr>
              <a:t>V </a:t>
            </a:r>
            <a:r>
              <a:rPr lang="cs-CZ" sz="1800" dirty="0">
                <a:latin typeface="Arial" pitchFamily="34" charset="0"/>
                <a:cs typeface="Arial" pitchFamily="34" charset="0"/>
              </a:rPr>
              <a:t>současné době 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se Ústecký kraj pohybuje </a:t>
            </a:r>
            <a:r>
              <a:rPr lang="cs-CZ" sz="1800" dirty="0">
                <a:latin typeface="Arial" pitchFamily="34" charset="0"/>
                <a:cs typeface="Arial" pitchFamily="34" charset="0"/>
              </a:rPr>
              <a:t>na hranici 13 %, což je o 4 - 5 % více než je celorepublikový průměr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1800" dirty="0" smtClean="0">
              <a:latin typeface="Arial" pitchFamily="34" charset="0"/>
              <a:cs typeface="Arial" pitchFamily="34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800" b="0" dirty="0">
                <a:latin typeface="Arial" pitchFamily="34" charset="0"/>
                <a:cs typeface="Arial" pitchFamily="34" charset="0"/>
              </a:rPr>
              <a:t>Dle posledních známých údajů pracovalo v Ústeckém kraji </a:t>
            </a:r>
            <a:r>
              <a:rPr lang="cs-CZ" sz="1800" b="0" dirty="0" smtClean="0">
                <a:latin typeface="Arial" pitchFamily="34" charset="0"/>
                <a:cs typeface="Arial" pitchFamily="34" charset="0"/>
              </a:rPr>
              <a:t>5 % všech </a:t>
            </a:r>
            <a:r>
              <a:rPr lang="cs-CZ" sz="1800" b="0" dirty="0">
                <a:latin typeface="Arial" pitchFamily="34" charset="0"/>
                <a:cs typeface="Arial" pitchFamily="34" charset="0"/>
              </a:rPr>
              <a:t>zaměstnaných </a:t>
            </a:r>
            <a:r>
              <a:rPr lang="cs-CZ" sz="1800" b="0" dirty="0" smtClean="0">
                <a:latin typeface="Arial" pitchFamily="34" charset="0"/>
                <a:cs typeface="Arial" pitchFamily="34" charset="0"/>
              </a:rPr>
              <a:t>v těžbě či energetice.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1800" b="0" dirty="0" smtClean="0">
              <a:latin typeface="Arial" pitchFamily="34" charset="0"/>
              <a:cs typeface="Arial" pitchFamily="34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800" dirty="0">
                <a:latin typeface="Arial" pitchFamily="34" charset="0"/>
                <a:cs typeface="Arial" pitchFamily="34" charset="0"/>
              </a:rPr>
              <a:t>V Ústeckém kraji se vyrobí zhruba 60 procent české 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elektřiny.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1800" dirty="0" smtClean="0">
              <a:latin typeface="Arial" pitchFamily="34" charset="0"/>
              <a:cs typeface="Arial" pitchFamily="34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800" b="0" dirty="0" smtClean="0">
                <a:latin typeface="Arial" pitchFamily="34" charset="0"/>
                <a:cs typeface="Arial" pitchFamily="34" charset="0"/>
              </a:rPr>
              <a:t>Počet </a:t>
            </a:r>
            <a:r>
              <a:rPr lang="cs-CZ" sz="1800" b="0" dirty="0">
                <a:latin typeface="Arial" pitchFamily="34" charset="0"/>
                <a:cs typeface="Arial" pitchFamily="34" charset="0"/>
              </a:rPr>
              <a:t>zaměstnanců celé Skupiny ČEZ tvoří 3 % všech zaměstnaných Ústeckého kraje.</a:t>
            </a:r>
            <a:endParaRPr lang="cs-CZ" sz="1800" b="0" dirty="0" smtClean="0">
              <a:latin typeface="Arial" pitchFamily="34" charset="0"/>
              <a:cs typeface="Arial" pitchFamily="34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>
              <a:cs typeface="+mn-cs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b="0" dirty="0" smtClean="0"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b="0" dirty="0">
              <a:cs typeface="+mn-cs"/>
            </a:endParaRPr>
          </a:p>
        </p:txBody>
      </p:sp>
    </p:spTree>
  </p:cSld>
  <p:clrMapOvr>
    <a:masterClrMapping/>
  </p:clrMapOvr>
  <p:transition spd="med">
    <p:wedge/>
    <p:sndAc>
      <p:stSnd>
        <p:snd r:embed="rId3" name="hammer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2484438" y="5445125"/>
            <a:ext cx="6121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/>
          </a:p>
        </p:txBody>
      </p:sp>
      <p:sp>
        <p:nvSpPr>
          <p:cNvPr id="347141" name="Rectangle 5"/>
          <p:cNvSpPr>
            <a:spLocks noGrp="1" noChangeArrowheads="1"/>
          </p:cNvSpPr>
          <p:nvPr>
            <p:ph type="title"/>
          </p:nvPr>
        </p:nvSpPr>
        <p:spPr>
          <a:xfrm>
            <a:off x="971550" y="549275"/>
            <a:ext cx="7848600" cy="633413"/>
          </a:xfrm>
        </p:spPr>
        <p:txBody>
          <a:bodyPr/>
          <a:lstStyle/>
          <a:p>
            <a:pPr algn="ctr">
              <a:defRPr/>
            </a:pPr>
            <a:r>
              <a:rPr lang="cs-CZ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Průmysl - stěžejní průmyslová odvětví a vybraní zástupci</a:t>
            </a:r>
          </a:p>
        </p:txBody>
      </p:sp>
      <p:sp>
        <p:nvSpPr>
          <p:cNvPr id="10244" name="Rectangle 6"/>
          <p:cNvSpPr>
            <a:spLocks noChangeArrowheads="1"/>
          </p:cNvSpPr>
          <p:nvPr/>
        </p:nvSpPr>
        <p:spPr bwMode="auto">
          <a:xfrm>
            <a:off x="173038" y="1557338"/>
            <a:ext cx="8863012" cy="412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FontTx/>
              <a:buChar char="•"/>
            </a:pPr>
            <a:r>
              <a:rPr lang="cs-CZ" sz="1600" b="1" dirty="0"/>
              <a:t> </a:t>
            </a:r>
            <a:r>
              <a:rPr lang="cs-CZ" sz="1600" b="1" dirty="0">
                <a:latin typeface="Arial" charset="0"/>
              </a:rPr>
              <a:t>těžebn</a:t>
            </a:r>
            <a:r>
              <a:rPr lang="cs-CZ" sz="1600" dirty="0">
                <a:latin typeface="Arial" charset="0"/>
              </a:rPr>
              <a:t>í - Mostecká Uhelná, a.s., Důl Kohinoor, Severočeské Doly a.s.</a:t>
            </a: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cs-CZ" sz="1600" b="1" dirty="0">
                <a:latin typeface="Arial" charset="0"/>
              </a:rPr>
              <a:t> chemický</a:t>
            </a:r>
            <a:r>
              <a:rPr lang="cs-CZ" sz="1600" dirty="0">
                <a:latin typeface="Arial" charset="0"/>
              </a:rPr>
              <a:t> - Chemopetrol a.s., Spolek pro chemickou a hutní výrobu a.s., </a:t>
            </a:r>
          </a:p>
          <a:p>
            <a:pPr algn="just">
              <a:lnSpc>
                <a:spcPct val="50000"/>
              </a:lnSpc>
              <a:spcBef>
                <a:spcPct val="50000"/>
              </a:spcBef>
            </a:pPr>
            <a:r>
              <a:rPr lang="cs-CZ" sz="1600" dirty="0">
                <a:latin typeface="Arial" charset="0"/>
              </a:rPr>
              <a:t>  </a:t>
            </a:r>
            <a:r>
              <a:rPr lang="cs-CZ" sz="1600" dirty="0" err="1">
                <a:latin typeface="Arial" charset="0"/>
              </a:rPr>
              <a:t>Lovochemie</a:t>
            </a:r>
            <a:endParaRPr lang="cs-CZ" sz="1600" dirty="0">
              <a:latin typeface="Arial" charset="0"/>
            </a:endParaRP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cs-CZ" sz="1600" dirty="0">
                <a:latin typeface="Arial" charset="0"/>
              </a:rPr>
              <a:t> </a:t>
            </a:r>
            <a:r>
              <a:rPr lang="cs-CZ" sz="1600" b="1" dirty="0">
                <a:latin typeface="Arial" charset="0"/>
              </a:rPr>
              <a:t>strojírenský</a:t>
            </a:r>
            <a:r>
              <a:rPr lang="cs-CZ" sz="1600" dirty="0">
                <a:latin typeface="Arial" charset="0"/>
              </a:rPr>
              <a:t> - Krušnohorské strojírny Komořany, a.s., </a:t>
            </a:r>
            <a:r>
              <a:rPr lang="cs-CZ" sz="1600" dirty="0" err="1">
                <a:latin typeface="Arial" charset="0"/>
              </a:rPr>
              <a:t>Lostr</a:t>
            </a:r>
            <a:r>
              <a:rPr lang="cs-CZ" sz="1600" dirty="0">
                <a:latin typeface="Arial" charset="0"/>
              </a:rPr>
              <a:t> s.r.o., </a:t>
            </a:r>
            <a:r>
              <a:rPr lang="cs-CZ" sz="1600" dirty="0" err="1">
                <a:latin typeface="Arial" charset="0"/>
              </a:rPr>
              <a:t>Aisan</a:t>
            </a:r>
            <a:r>
              <a:rPr lang="cs-CZ" sz="1600" dirty="0">
                <a:latin typeface="Arial" charset="0"/>
              </a:rPr>
              <a:t> </a:t>
            </a:r>
            <a:r>
              <a:rPr lang="cs-CZ" sz="1600" dirty="0" err="1">
                <a:latin typeface="Arial" charset="0"/>
              </a:rPr>
              <a:t>Bitron</a:t>
            </a:r>
            <a:r>
              <a:rPr lang="cs-CZ" sz="1600" dirty="0">
                <a:latin typeface="Arial" charset="0"/>
              </a:rPr>
              <a:t> </a:t>
            </a:r>
          </a:p>
          <a:p>
            <a:pPr algn="just">
              <a:lnSpc>
                <a:spcPct val="50000"/>
              </a:lnSpc>
              <a:spcBef>
                <a:spcPct val="50000"/>
              </a:spcBef>
            </a:pPr>
            <a:r>
              <a:rPr lang="cs-CZ" sz="1600" dirty="0">
                <a:latin typeface="Arial" charset="0"/>
              </a:rPr>
              <a:t>  </a:t>
            </a:r>
            <a:r>
              <a:rPr lang="cs-CZ" sz="1600" dirty="0" err="1">
                <a:latin typeface="Arial" charset="0"/>
              </a:rPr>
              <a:t>Czech</a:t>
            </a:r>
            <a:r>
              <a:rPr lang="cs-CZ" sz="1600" dirty="0">
                <a:latin typeface="Arial" charset="0"/>
              </a:rPr>
              <a:t>, </a:t>
            </a:r>
            <a:r>
              <a:rPr lang="cs-CZ" sz="1600" dirty="0" err="1">
                <a:latin typeface="Arial" charset="0"/>
              </a:rPr>
              <a:t>Conta</a:t>
            </a:r>
            <a:r>
              <a:rPr lang="cs-CZ" sz="1600" dirty="0">
                <a:latin typeface="Arial" charset="0"/>
              </a:rPr>
              <a:t> s.r.o., </a:t>
            </a:r>
            <a:r>
              <a:rPr lang="cs-CZ" sz="1600" dirty="0" err="1">
                <a:latin typeface="Arial" charset="0"/>
              </a:rPr>
              <a:t>Alcan</a:t>
            </a:r>
            <a:r>
              <a:rPr lang="cs-CZ" sz="1600" dirty="0">
                <a:latin typeface="Arial" charset="0"/>
              </a:rPr>
              <a:t> Děčín </a:t>
            </a:r>
            <a:r>
              <a:rPr lang="cs-CZ" sz="1600" dirty="0" err="1">
                <a:latin typeface="Arial" charset="0"/>
              </a:rPr>
              <a:t>Extrusions</a:t>
            </a:r>
            <a:r>
              <a:rPr lang="cs-CZ" sz="1600" dirty="0">
                <a:latin typeface="Arial" charset="0"/>
              </a:rPr>
              <a:t> s.r.o., TOS a.s., KS </a:t>
            </a:r>
            <a:r>
              <a:rPr lang="cs-CZ" sz="1600" dirty="0" err="1">
                <a:latin typeface="Arial" charset="0"/>
              </a:rPr>
              <a:t>Kolbenschmidt</a:t>
            </a:r>
            <a:endParaRPr lang="cs-CZ" sz="1600" dirty="0">
              <a:latin typeface="Arial" charset="0"/>
            </a:endParaRPr>
          </a:p>
          <a:p>
            <a:pPr algn="just">
              <a:lnSpc>
                <a:spcPct val="50000"/>
              </a:lnSpc>
              <a:spcBef>
                <a:spcPct val="50000"/>
              </a:spcBef>
            </a:pPr>
            <a:r>
              <a:rPr lang="cs-CZ" sz="1600" dirty="0">
                <a:latin typeface="Arial" charset="0"/>
              </a:rPr>
              <a:t>  </a:t>
            </a:r>
            <a:r>
              <a:rPr lang="cs-CZ" sz="1600" dirty="0" err="1">
                <a:latin typeface="Arial" charset="0"/>
              </a:rPr>
              <a:t>Czech</a:t>
            </a:r>
            <a:r>
              <a:rPr lang="cs-CZ" sz="1600" dirty="0">
                <a:latin typeface="Arial" charset="0"/>
              </a:rPr>
              <a:t> </a:t>
            </a:r>
            <a:r>
              <a:rPr lang="cs-CZ" sz="1600" dirty="0" err="1">
                <a:latin typeface="Arial" charset="0"/>
              </a:rPr>
              <a:t>Republic</a:t>
            </a:r>
            <a:r>
              <a:rPr lang="cs-CZ" sz="1600" dirty="0">
                <a:latin typeface="Arial" charset="0"/>
              </a:rPr>
              <a:t>, a.s., </a:t>
            </a:r>
            <a:r>
              <a:rPr lang="cs-CZ" sz="1600" dirty="0" err="1">
                <a:latin typeface="Arial" charset="0"/>
              </a:rPr>
              <a:t>Black</a:t>
            </a:r>
            <a:r>
              <a:rPr lang="cs-CZ" sz="1600" dirty="0">
                <a:latin typeface="Arial" charset="0"/>
              </a:rPr>
              <a:t>&amp;</a:t>
            </a:r>
            <a:r>
              <a:rPr lang="cs-CZ" sz="1600" dirty="0" err="1">
                <a:latin typeface="Arial" charset="0"/>
              </a:rPr>
              <a:t>Decker</a:t>
            </a:r>
            <a:r>
              <a:rPr lang="cs-CZ" sz="1600" dirty="0">
                <a:latin typeface="Arial" charset="0"/>
              </a:rPr>
              <a:t> (</a:t>
            </a:r>
            <a:r>
              <a:rPr lang="cs-CZ" sz="1600" dirty="0" err="1">
                <a:latin typeface="Arial" charset="0"/>
              </a:rPr>
              <a:t>Czech</a:t>
            </a:r>
            <a:r>
              <a:rPr lang="cs-CZ" sz="1600" dirty="0">
                <a:latin typeface="Arial" charset="0"/>
              </a:rPr>
              <a:t>) s.r.o.</a:t>
            </a: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cs-CZ" sz="1600" b="1" dirty="0">
                <a:latin typeface="Arial" charset="0"/>
              </a:rPr>
              <a:t> automobilový</a:t>
            </a:r>
            <a:r>
              <a:rPr lang="cs-CZ" sz="1600" dirty="0">
                <a:latin typeface="Arial" charset="0"/>
              </a:rPr>
              <a:t> - AGC </a:t>
            </a:r>
            <a:r>
              <a:rPr lang="cs-CZ" sz="1600" dirty="0" err="1">
                <a:latin typeface="Arial" charset="0"/>
              </a:rPr>
              <a:t>Automotive</a:t>
            </a:r>
            <a:r>
              <a:rPr lang="cs-CZ" sz="1600" dirty="0">
                <a:latin typeface="Arial" charset="0"/>
              </a:rPr>
              <a:t> </a:t>
            </a:r>
            <a:r>
              <a:rPr lang="cs-CZ" sz="1600" dirty="0" err="1">
                <a:latin typeface="Arial" charset="0"/>
              </a:rPr>
              <a:t>Czech</a:t>
            </a:r>
            <a:r>
              <a:rPr lang="cs-CZ" sz="1600" dirty="0">
                <a:latin typeface="Arial" charset="0"/>
              </a:rPr>
              <a:t> a.s., </a:t>
            </a:r>
            <a:r>
              <a:rPr lang="cs-CZ" sz="1600" dirty="0" err="1">
                <a:latin typeface="Arial" charset="0"/>
              </a:rPr>
              <a:t>Grammer</a:t>
            </a:r>
            <a:r>
              <a:rPr lang="cs-CZ" sz="1600" dirty="0">
                <a:latin typeface="Arial" charset="0"/>
              </a:rPr>
              <a:t> CZ, s.r.o., </a:t>
            </a:r>
            <a:r>
              <a:rPr lang="cs-CZ" sz="1600" dirty="0" err="1">
                <a:latin typeface="Arial" charset="0"/>
              </a:rPr>
              <a:t>Koito</a:t>
            </a:r>
            <a:r>
              <a:rPr lang="cs-CZ" sz="1600" dirty="0">
                <a:latin typeface="Arial" charset="0"/>
              </a:rPr>
              <a:t> </a:t>
            </a:r>
            <a:r>
              <a:rPr lang="cs-CZ" sz="1600" dirty="0" err="1">
                <a:latin typeface="Arial" charset="0"/>
              </a:rPr>
              <a:t>Czech</a:t>
            </a:r>
            <a:endParaRPr lang="cs-CZ" sz="1600" dirty="0">
              <a:latin typeface="Arial" charset="0"/>
            </a:endParaRPr>
          </a:p>
          <a:p>
            <a:pPr algn="just">
              <a:lnSpc>
                <a:spcPct val="50000"/>
              </a:lnSpc>
              <a:spcBef>
                <a:spcPct val="50000"/>
              </a:spcBef>
            </a:pPr>
            <a:r>
              <a:rPr lang="cs-CZ" sz="1600" dirty="0">
                <a:latin typeface="Arial" charset="0"/>
              </a:rPr>
              <a:t>  s.r.o., TRCZ, </a:t>
            </a:r>
            <a:r>
              <a:rPr lang="cs-CZ" sz="1600" dirty="0" err="1">
                <a:latin typeface="Arial" charset="0"/>
              </a:rPr>
              <a:t>Johnson</a:t>
            </a:r>
            <a:r>
              <a:rPr lang="cs-CZ" sz="1600" dirty="0">
                <a:latin typeface="Arial" charset="0"/>
              </a:rPr>
              <a:t> </a:t>
            </a:r>
            <a:r>
              <a:rPr lang="cs-CZ" sz="1600" dirty="0" err="1">
                <a:latin typeface="Arial" charset="0"/>
              </a:rPr>
              <a:t>Controls</a:t>
            </a:r>
            <a:r>
              <a:rPr lang="cs-CZ" sz="1600" dirty="0">
                <a:latin typeface="Arial" charset="0"/>
              </a:rPr>
              <a:t>, </a:t>
            </a:r>
            <a:r>
              <a:rPr lang="cs-CZ" sz="1600" dirty="0" err="1">
                <a:latin typeface="Arial" charset="0"/>
              </a:rPr>
              <a:t>Benteler</a:t>
            </a:r>
            <a:r>
              <a:rPr lang="cs-CZ" sz="1600" dirty="0">
                <a:latin typeface="Arial" charset="0"/>
              </a:rPr>
              <a:t> </a:t>
            </a:r>
            <a:r>
              <a:rPr lang="cs-CZ" sz="1600" dirty="0" err="1">
                <a:latin typeface="Arial" charset="0"/>
              </a:rPr>
              <a:t>Automotive</a:t>
            </a:r>
            <a:r>
              <a:rPr lang="cs-CZ" sz="1600" dirty="0">
                <a:latin typeface="Arial" charset="0"/>
              </a:rPr>
              <a:t> Rumburk, a.s.</a:t>
            </a: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cs-CZ" sz="1600" b="1" dirty="0">
                <a:latin typeface="Arial" charset="0"/>
              </a:rPr>
              <a:t> sklářský</a:t>
            </a:r>
            <a:r>
              <a:rPr lang="cs-CZ" sz="1600" dirty="0">
                <a:latin typeface="Arial" charset="0"/>
              </a:rPr>
              <a:t> -  </a:t>
            </a:r>
            <a:r>
              <a:rPr lang="cs-CZ" sz="1600" dirty="0" err="1">
                <a:latin typeface="Arial" charset="0"/>
              </a:rPr>
              <a:t>Glaverbel</a:t>
            </a:r>
            <a:r>
              <a:rPr lang="cs-CZ" sz="1600" dirty="0">
                <a:latin typeface="Arial" charset="0"/>
              </a:rPr>
              <a:t> </a:t>
            </a:r>
            <a:r>
              <a:rPr lang="cs-CZ" sz="1600" dirty="0" err="1">
                <a:latin typeface="Arial" charset="0"/>
              </a:rPr>
              <a:t>Czech</a:t>
            </a:r>
            <a:r>
              <a:rPr lang="cs-CZ" sz="1600" dirty="0">
                <a:latin typeface="Arial" charset="0"/>
              </a:rPr>
              <a:t> a.s., Český porcelán a.s.</a:t>
            </a: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cs-CZ" sz="1600" b="1" dirty="0">
                <a:latin typeface="Arial" charset="0"/>
              </a:rPr>
              <a:t> textilní</a:t>
            </a:r>
            <a:r>
              <a:rPr lang="cs-CZ" sz="1600" dirty="0">
                <a:latin typeface="Arial" charset="0"/>
              </a:rPr>
              <a:t> - </a:t>
            </a:r>
            <a:r>
              <a:rPr lang="cs-CZ" sz="1600" dirty="0" err="1">
                <a:latin typeface="Arial" charset="0"/>
              </a:rPr>
              <a:t>Schoeller</a:t>
            </a:r>
            <a:r>
              <a:rPr lang="cs-CZ" sz="1600" dirty="0">
                <a:latin typeface="Arial" charset="0"/>
              </a:rPr>
              <a:t>, k.s., HP </a:t>
            </a:r>
            <a:r>
              <a:rPr lang="cs-CZ" sz="1600" dirty="0" err="1">
                <a:latin typeface="Arial" charset="0"/>
              </a:rPr>
              <a:t>Pelzer</a:t>
            </a:r>
            <a:r>
              <a:rPr lang="cs-CZ" sz="1600" dirty="0">
                <a:latin typeface="Arial" charset="0"/>
              </a:rPr>
              <a:t> k.s., </a:t>
            </a:r>
            <a:r>
              <a:rPr lang="cs-CZ" sz="1600" dirty="0" err="1">
                <a:latin typeface="Arial" charset="0"/>
              </a:rPr>
              <a:t>Velveta</a:t>
            </a:r>
            <a:r>
              <a:rPr lang="cs-CZ" sz="1600" dirty="0">
                <a:latin typeface="Arial" charset="0"/>
              </a:rPr>
              <a:t> a.s.</a:t>
            </a: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cs-CZ" sz="1600" b="1" dirty="0">
                <a:latin typeface="Arial" charset="0"/>
              </a:rPr>
              <a:t> elektrotechnický</a:t>
            </a:r>
            <a:r>
              <a:rPr lang="cs-CZ" sz="1600" dirty="0">
                <a:latin typeface="Arial" charset="0"/>
              </a:rPr>
              <a:t> – </a:t>
            </a:r>
            <a:r>
              <a:rPr lang="cs-CZ" sz="1600" dirty="0" err="1">
                <a:latin typeface="Arial" charset="0"/>
              </a:rPr>
              <a:t>Elektroporcelán</a:t>
            </a:r>
            <a:r>
              <a:rPr lang="cs-CZ" sz="1600" dirty="0">
                <a:latin typeface="Arial" charset="0"/>
              </a:rPr>
              <a:t> a.s., IPS </a:t>
            </a:r>
            <a:r>
              <a:rPr lang="cs-CZ" sz="1600" dirty="0" err="1">
                <a:latin typeface="Arial" charset="0"/>
              </a:rPr>
              <a:t>Alpha</a:t>
            </a:r>
            <a:r>
              <a:rPr lang="cs-CZ" sz="1600" dirty="0">
                <a:latin typeface="Arial" charset="0"/>
              </a:rPr>
              <a:t> Technology Europe s.r.o., </a:t>
            </a:r>
          </a:p>
          <a:p>
            <a:pPr algn="just">
              <a:lnSpc>
                <a:spcPct val="50000"/>
              </a:lnSpc>
              <a:spcBef>
                <a:spcPct val="50000"/>
              </a:spcBef>
            </a:pPr>
            <a:r>
              <a:rPr lang="cs-CZ" sz="1600" dirty="0">
                <a:latin typeface="Arial" charset="0"/>
              </a:rPr>
              <a:t>  </a:t>
            </a:r>
            <a:r>
              <a:rPr lang="cs-CZ" sz="1600" dirty="0" err="1">
                <a:latin typeface="Arial" charset="0"/>
              </a:rPr>
              <a:t>Cherry</a:t>
            </a:r>
            <a:r>
              <a:rPr lang="cs-CZ" sz="1600" dirty="0">
                <a:latin typeface="Arial" charset="0"/>
              </a:rPr>
              <a:t>, spol. s r.o., Kabelovna Děčín – Podmokly a.s.</a:t>
            </a: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cs-CZ" sz="1600" b="1" dirty="0">
                <a:latin typeface="Arial" charset="0"/>
              </a:rPr>
              <a:t> potravinářský </a:t>
            </a:r>
            <a:r>
              <a:rPr lang="cs-CZ" sz="1600" dirty="0">
                <a:latin typeface="Arial" charset="0"/>
              </a:rPr>
              <a:t>- STZ a.s., Procházka spol. s r.o., </a:t>
            </a:r>
            <a:r>
              <a:rPr lang="cs-CZ" sz="1600" dirty="0" err="1">
                <a:latin typeface="Arial" charset="0"/>
              </a:rPr>
              <a:t>Vitana</a:t>
            </a:r>
            <a:r>
              <a:rPr lang="cs-CZ" sz="1600" dirty="0">
                <a:latin typeface="Arial" charset="0"/>
              </a:rPr>
              <a:t>, a.s., </a:t>
            </a:r>
            <a:r>
              <a:rPr lang="cs-CZ" sz="1600" dirty="0" err="1">
                <a:latin typeface="Arial" charset="0"/>
              </a:rPr>
              <a:t>Drinks</a:t>
            </a:r>
            <a:r>
              <a:rPr lang="cs-CZ" sz="1600" dirty="0">
                <a:latin typeface="Arial" charset="0"/>
              </a:rPr>
              <a:t> Union, a.s.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Přehled tepláren a elektráren v ČR </a:t>
            </a:r>
            <a:br>
              <a:rPr lang="cs-CZ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cs-CZ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využívajících uhlí</a:t>
            </a:r>
          </a:p>
        </p:txBody>
      </p:sp>
      <p:pic>
        <p:nvPicPr>
          <p:cNvPr id="11267" name="Picture 8" descr="mapa teplarny elektrarny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47813" y="1412875"/>
            <a:ext cx="7221537" cy="3836988"/>
          </a:xfrm>
          <a:noFill/>
        </p:spPr>
      </p:pic>
      <p:sp>
        <p:nvSpPr>
          <p:cNvPr id="11268" name="Obdélník 4"/>
          <p:cNvSpPr>
            <a:spLocks noChangeArrowheads="1"/>
          </p:cNvSpPr>
          <p:nvPr/>
        </p:nvSpPr>
        <p:spPr bwMode="auto">
          <a:xfrm>
            <a:off x="179388" y="5445125"/>
            <a:ext cx="83534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 dirty="0"/>
              <a:t>V roce 2010 odebraly teplárny 10,5 milionu tun hnědého uhlí</a:t>
            </a:r>
          </a:p>
          <a:p>
            <a:r>
              <a:rPr lang="cs-CZ" b="1" dirty="0">
                <a:solidFill>
                  <a:srgbClr val="FF9900"/>
                </a:solidFill>
              </a:rPr>
              <a:t>V roce 2010 odebraly elektrárny 25,8 milionu tun hnědého uhlí</a:t>
            </a:r>
            <a:endParaRPr lang="cs-CZ" sz="9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Těžba v severočeské hnědouhelné pánvi</a:t>
            </a:r>
          </a:p>
        </p:txBody>
      </p:sp>
      <p:pic>
        <p:nvPicPr>
          <p:cNvPr id="12291" name="Picture 6" descr="mapa_dolu_v_SH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1412875"/>
            <a:ext cx="7646987" cy="47117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950" y="404813"/>
            <a:ext cx="8928100" cy="1143000"/>
          </a:xfrm>
        </p:spPr>
        <p:txBody>
          <a:bodyPr/>
          <a:lstStyle/>
          <a:p>
            <a:pPr algn="ctr">
              <a:defRPr/>
            </a:pPr>
            <a:r>
              <a:rPr lang="cs-CZ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 by způsobilo nepokračování </a:t>
            </a:r>
            <a:r>
              <a:rPr lang="cs-CZ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těžby hnědého uhlí v pánevních </a:t>
            </a:r>
            <a:r>
              <a:rPr lang="cs-CZ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oblastech</a:t>
            </a:r>
            <a:endParaRPr lang="cs-CZ" sz="2400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388" y="1412875"/>
            <a:ext cx="8785225" cy="5256213"/>
          </a:xfrm>
        </p:spPr>
        <p:txBody>
          <a:bodyPr/>
          <a:lstStyle/>
          <a:p>
            <a:pPr marL="0" indent="0" algn="ctr">
              <a:defRPr/>
            </a:pPr>
            <a:endParaRPr lang="cs-CZ" sz="1600" u="sng" dirty="0" smtClean="0"/>
          </a:p>
          <a:p>
            <a:pPr marL="0" indent="0" algn="ctr">
              <a:defRPr/>
            </a:pPr>
            <a:r>
              <a:rPr lang="cs-CZ" sz="1600" u="sng" dirty="0" smtClean="0"/>
              <a:t>Dopad pro region v kraji </a:t>
            </a:r>
          </a:p>
          <a:p>
            <a:pPr marL="0" indent="0" algn="ctr">
              <a:defRPr/>
            </a:pPr>
            <a:endParaRPr lang="cs-CZ" sz="1200" u="sng" dirty="0" smtClean="0"/>
          </a:p>
          <a:p>
            <a:pPr marL="1081087" lvl="1" indent="0">
              <a:buFont typeface="Wingdings" pitchFamily="2" charset="2"/>
              <a:buNone/>
              <a:defRPr/>
            </a:pPr>
            <a:r>
              <a:rPr lang="cs-CZ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1) Sociální a ekonomické dopady</a:t>
            </a:r>
          </a:p>
          <a:p>
            <a:pPr marL="1257300" lvl="1" indent="-179388">
              <a:buFont typeface="Arial" charset="0"/>
              <a:buChar char="•"/>
              <a:defRPr/>
            </a:pPr>
            <a:r>
              <a:rPr lang="cs-CZ" sz="1400" dirty="0" smtClean="0">
                <a:solidFill>
                  <a:srgbClr val="000000"/>
                </a:solidFill>
              </a:rPr>
              <a:t>Růst </a:t>
            </a:r>
            <a:r>
              <a:rPr lang="cs-CZ" sz="1400" dirty="0">
                <a:solidFill>
                  <a:srgbClr val="000000"/>
                </a:solidFill>
              </a:rPr>
              <a:t>nezaměstnanosti.</a:t>
            </a:r>
          </a:p>
          <a:p>
            <a:pPr marL="1257300" lvl="1" indent="-179388">
              <a:buFont typeface="Arial" charset="0"/>
              <a:buChar char="•"/>
              <a:defRPr/>
            </a:pPr>
            <a:r>
              <a:rPr lang="cs-CZ" sz="1400" dirty="0">
                <a:solidFill>
                  <a:srgbClr val="000000"/>
                </a:solidFill>
              </a:rPr>
              <a:t>Další zatížení sociálního </a:t>
            </a:r>
            <a:r>
              <a:rPr lang="cs-CZ" sz="1400" dirty="0" smtClean="0">
                <a:solidFill>
                  <a:srgbClr val="000000"/>
                </a:solidFill>
              </a:rPr>
              <a:t>systému.</a:t>
            </a:r>
            <a:endParaRPr lang="cs-CZ" sz="1400" dirty="0">
              <a:solidFill>
                <a:srgbClr val="000000"/>
              </a:solidFill>
            </a:endParaRPr>
          </a:p>
          <a:p>
            <a:pPr marL="1257300" lvl="1" indent="-179388">
              <a:buFont typeface="Arial" charset="0"/>
              <a:buChar char="•"/>
              <a:defRPr/>
            </a:pPr>
            <a:r>
              <a:rPr lang="cs-CZ" sz="1400" dirty="0" smtClean="0">
                <a:solidFill>
                  <a:srgbClr val="000000"/>
                </a:solidFill>
              </a:rPr>
              <a:t>Zásadní </a:t>
            </a:r>
            <a:r>
              <a:rPr lang="cs-CZ" sz="1400" dirty="0">
                <a:solidFill>
                  <a:srgbClr val="000000"/>
                </a:solidFill>
              </a:rPr>
              <a:t>omezení přístupu k ložisku (znovuotevření lomu a pokračování těžby nebude ekonomicky únosné</a:t>
            </a:r>
            <a:r>
              <a:rPr lang="cs-CZ" sz="1400" dirty="0" smtClean="0">
                <a:solidFill>
                  <a:srgbClr val="000000"/>
                </a:solidFill>
              </a:rPr>
              <a:t>).</a:t>
            </a:r>
          </a:p>
          <a:p>
            <a:pPr marL="1257300" lvl="1" indent="-179388">
              <a:buFont typeface="Arial" charset="0"/>
              <a:buChar char="•"/>
              <a:defRPr/>
            </a:pPr>
            <a:endParaRPr lang="cs-CZ" sz="1400" dirty="0">
              <a:solidFill>
                <a:srgbClr val="000000"/>
              </a:solidFill>
            </a:endParaRPr>
          </a:p>
          <a:p>
            <a:pPr marL="1081087" lvl="1" indent="0">
              <a:buFont typeface="Wingdings" pitchFamily="2" charset="2"/>
              <a:buNone/>
              <a:defRPr/>
            </a:pPr>
            <a:r>
              <a:rPr lang="cs-CZ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2) Dopady </a:t>
            </a:r>
            <a:r>
              <a:rPr lang="cs-CZ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 teplárenství a ceny energií</a:t>
            </a:r>
            <a:endParaRPr lang="cs-CZ" sz="1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257300" lvl="1" indent="-179388">
              <a:buFont typeface="Arial" charset="0"/>
              <a:buChar char="•"/>
              <a:defRPr/>
            </a:pPr>
            <a:r>
              <a:rPr lang="cs-CZ" sz="1400" dirty="0">
                <a:solidFill>
                  <a:srgbClr val="000000"/>
                </a:solidFill>
              </a:rPr>
              <a:t>Prudký útlum těžby teplárenského hnědého uhlí od 1. 1. 2013 (na trhu bude chybět 6 milionů tun ročně oproti poptávce*).</a:t>
            </a:r>
          </a:p>
          <a:p>
            <a:pPr marL="1257300" lvl="1" indent="-179388">
              <a:buFont typeface="Arial" charset="0"/>
              <a:buChar char="•"/>
              <a:defRPr/>
            </a:pPr>
            <a:r>
              <a:rPr lang="cs-CZ" sz="1400" dirty="0">
                <a:solidFill>
                  <a:srgbClr val="000000"/>
                </a:solidFill>
              </a:rPr>
              <a:t>Náhrada uhlí jiným palivem – zdražení tepla pro domácnosti i průmysl.</a:t>
            </a:r>
          </a:p>
          <a:p>
            <a:pPr marL="1257300" lvl="1" indent="-179388">
              <a:buFont typeface="Arial" charset="0"/>
              <a:buChar char="•"/>
              <a:defRPr/>
            </a:pPr>
            <a:r>
              <a:rPr lang="cs-CZ" sz="1400" dirty="0">
                <a:solidFill>
                  <a:srgbClr val="000000"/>
                </a:solidFill>
              </a:rPr>
              <a:t>Hrozící rozpad soustav centrální výroby a rozvodů tepla</a:t>
            </a:r>
            <a:r>
              <a:rPr lang="cs-CZ" sz="1400" dirty="0" smtClean="0">
                <a:solidFill>
                  <a:srgbClr val="000000"/>
                </a:solidFill>
              </a:rPr>
              <a:t>.</a:t>
            </a:r>
          </a:p>
          <a:p>
            <a:pPr marL="1257300" lvl="1" indent="-179388">
              <a:buFont typeface="Arial" charset="0"/>
              <a:buChar char="•"/>
              <a:defRPr/>
            </a:pPr>
            <a:endParaRPr lang="cs-CZ" sz="1400" dirty="0">
              <a:solidFill>
                <a:srgbClr val="FF0000"/>
              </a:solidFill>
            </a:endParaRPr>
          </a:p>
          <a:p>
            <a:pPr marL="1081087" lvl="1" indent="0">
              <a:buFont typeface="Wingdings" pitchFamily="2" charset="2"/>
              <a:buNone/>
              <a:defRPr/>
            </a:pPr>
            <a:r>
              <a:rPr lang="cs-CZ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3) Dopady </a:t>
            </a:r>
            <a:r>
              <a:rPr lang="cs-CZ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 energetickou bezpečnost ČR</a:t>
            </a:r>
          </a:p>
          <a:p>
            <a:pPr marL="1257300" lvl="2" indent="-179388">
              <a:buFont typeface="Arial" charset="0"/>
              <a:buChar char="•"/>
              <a:defRPr/>
            </a:pPr>
            <a:r>
              <a:rPr lang="cs-CZ" sz="1400" dirty="0">
                <a:solidFill>
                  <a:srgbClr val="000000"/>
                </a:solidFill>
              </a:rPr>
              <a:t>Růst závislosti na dovozu energetických surovin.</a:t>
            </a:r>
          </a:p>
          <a:p>
            <a:pPr marL="1257300" lvl="2" indent="-179388">
              <a:buFont typeface="Arial" charset="0"/>
              <a:buChar char="•"/>
              <a:defRPr/>
            </a:pPr>
            <a:r>
              <a:rPr lang="cs-CZ" sz="1400" dirty="0">
                <a:solidFill>
                  <a:srgbClr val="000000"/>
                </a:solidFill>
              </a:rPr>
              <a:t>Dopad dovozu energie a surovin do obchodní bilance ČR.</a:t>
            </a:r>
          </a:p>
          <a:p>
            <a:pPr marL="0" indent="0"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692275" y="549275"/>
            <a:ext cx="5832475" cy="5222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Přímý ekonomický dopad</a:t>
            </a:r>
          </a:p>
        </p:txBody>
      </p:sp>
      <p:sp>
        <p:nvSpPr>
          <p:cNvPr id="14339" name="Obdélník 2"/>
          <p:cNvSpPr>
            <a:spLocks noChangeArrowheads="1"/>
          </p:cNvSpPr>
          <p:nvPr/>
        </p:nvSpPr>
        <p:spPr bwMode="auto">
          <a:xfrm>
            <a:off x="-9525" y="1268413"/>
            <a:ext cx="9153525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600" dirty="0">
                <a:latin typeface="Arial" charset="0"/>
              </a:rPr>
              <a:t>    </a:t>
            </a:r>
            <a:r>
              <a:rPr lang="cs-CZ" dirty="0" smtClean="0">
                <a:latin typeface="Arial" charset="0"/>
              </a:rPr>
              <a:t>  </a:t>
            </a:r>
            <a:endParaRPr lang="cs-CZ" dirty="0">
              <a:latin typeface="Arial" charset="0"/>
            </a:endParaRPr>
          </a:p>
          <a:p>
            <a:r>
              <a:rPr lang="cs-CZ" dirty="0">
                <a:latin typeface="Arial" charset="0"/>
              </a:rPr>
              <a:t>      </a:t>
            </a:r>
            <a:r>
              <a:rPr lang="cs-CZ" u="sng" dirty="0">
                <a:latin typeface="Arial" charset="0"/>
              </a:rPr>
              <a:t>1) Ztráty státu z důvodu neodvedení daní:</a:t>
            </a:r>
          </a:p>
          <a:p>
            <a:r>
              <a:rPr lang="cs-CZ" dirty="0">
                <a:latin typeface="Arial" charset="0"/>
              </a:rPr>
              <a:t>                </a:t>
            </a:r>
            <a:r>
              <a:rPr lang="cs-CZ" sz="1600" dirty="0">
                <a:latin typeface="Arial" charset="0"/>
              </a:rPr>
              <a:t>21 000,- Kč/</a:t>
            </a:r>
            <a:r>
              <a:rPr lang="cs-CZ" sz="1600" dirty="0" err="1">
                <a:latin typeface="Arial" charset="0"/>
              </a:rPr>
              <a:t>měs</a:t>
            </a:r>
            <a:r>
              <a:rPr lang="cs-CZ" sz="1600" dirty="0">
                <a:latin typeface="Arial" charset="0"/>
              </a:rPr>
              <a:t>.                                                             16 000,- Kč/</a:t>
            </a:r>
            <a:r>
              <a:rPr lang="cs-CZ" sz="1600" dirty="0" err="1">
                <a:latin typeface="Arial" charset="0"/>
              </a:rPr>
              <a:t>měs</a:t>
            </a:r>
            <a:endParaRPr lang="cs-CZ" sz="1600" dirty="0">
              <a:latin typeface="Arial" charset="0"/>
            </a:endParaRPr>
          </a:p>
          <a:p>
            <a:endParaRPr lang="cs-CZ" sz="1600" dirty="0">
              <a:latin typeface="Arial" charset="0"/>
            </a:endParaRPr>
          </a:p>
          <a:p>
            <a:endParaRPr lang="cs-CZ" dirty="0">
              <a:latin typeface="Arial" charset="0"/>
            </a:endParaRPr>
          </a:p>
          <a:p>
            <a:endParaRPr lang="cs-CZ" dirty="0">
              <a:latin typeface="Arial" charset="0"/>
            </a:endParaRPr>
          </a:p>
          <a:p>
            <a:endParaRPr lang="cs-CZ" dirty="0">
              <a:latin typeface="Arial" charset="0"/>
            </a:endParaRPr>
          </a:p>
          <a:p>
            <a:endParaRPr lang="cs-CZ" dirty="0">
              <a:latin typeface="Arial" charset="0"/>
            </a:endParaRPr>
          </a:p>
          <a:p>
            <a:endParaRPr lang="cs-CZ" dirty="0">
              <a:latin typeface="Arial" charset="0"/>
            </a:endParaRPr>
          </a:p>
          <a:p>
            <a:endParaRPr lang="cs-CZ" dirty="0">
              <a:latin typeface="Arial" charset="0"/>
            </a:endParaRPr>
          </a:p>
          <a:p>
            <a:endParaRPr lang="cs-CZ" sz="1600" dirty="0" smtClean="0">
              <a:latin typeface="Arial" charset="0"/>
            </a:endParaRPr>
          </a:p>
          <a:p>
            <a:r>
              <a:rPr lang="cs-CZ" sz="1600" dirty="0" smtClean="0">
                <a:latin typeface="Arial" charset="0"/>
              </a:rPr>
              <a:t>	Spotřební </a:t>
            </a:r>
            <a:r>
              <a:rPr lang="cs-CZ" sz="1600" dirty="0">
                <a:latin typeface="Arial" charset="0"/>
              </a:rPr>
              <a:t>daň díky poklesu kupní síly odhad……………    měsíčně cca 1 200,- Kč</a:t>
            </a:r>
          </a:p>
          <a:p>
            <a:endParaRPr lang="cs-CZ" sz="1600" dirty="0">
              <a:latin typeface="Arial" charset="0"/>
            </a:endParaRPr>
          </a:p>
          <a:p>
            <a:r>
              <a:rPr lang="cs-CZ" sz="1600" dirty="0" smtClean="0">
                <a:latin typeface="Arial" charset="0"/>
              </a:rPr>
              <a:t>	Za </a:t>
            </a:r>
            <a:r>
              <a:rPr lang="cs-CZ" sz="1600" dirty="0">
                <a:latin typeface="Arial" charset="0"/>
              </a:rPr>
              <a:t>rok by tedy tato ztráta mohla činit  u mzdy </a:t>
            </a:r>
            <a:endParaRPr lang="cs-CZ" sz="1600" dirty="0" smtClean="0">
              <a:latin typeface="Arial" charset="0"/>
            </a:endParaRPr>
          </a:p>
          <a:p>
            <a:r>
              <a:rPr lang="cs-CZ" sz="1600" dirty="0" smtClean="0">
                <a:latin typeface="Arial" charset="0"/>
              </a:rPr>
              <a:t>					a</a:t>
            </a:r>
            <a:r>
              <a:rPr lang="cs-CZ" sz="1600" dirty="0">
                <a:latin typeface="Arial" charset="0"/>
              </a:rPr>
              <a:t>) 21 000 ,- Kč/</a:t>
            </a:r>
            <a:r>
              <a:rPr lang="cs-CZ" sz="1600" dirty="0" err="1">
                <a:latin typeface="Arial" charset="0"/>
              </a:rPr>
              <a:t>měs</a:t>
            </a:r>
            <a:r>
              <a:rPr lang="cs-CZ" sz="1600" dirty="0">
                <a:latin typeface="Arial" charset="0"/>
              </a:rPr>
              <a:t>              154 440,-Kč.</a:t>
            </a:r>
          </a:p>
          <a:p>
            <a:r>
              <a:rPr lang="cs-CZ" sz="1600" dirty="0">
                <a:latin typeface="Arial" charset="0"/>
              </a:rPr>
              <a:t>                                                                      </a:t>
            </a:r>
            <a:r>
              <a:rPr lang="cs-CZ" sz="1600" dirty="0" smtClean="0">
                <a:latin typeface="Arial" charset="0"/>
              </a:rPr>
              <a:t>	b</a:t>
            </a:r>
            <a:r>
              <a:rPr lang="cs-CZ" sz="1600" dirty="0">
                <a:latin typeface="Arial" charset="0"/>
              </a:rPr>
              <a:t>) 16 000 ,- Kč/</a:t>
            </a:r>
            <a:r>
              <a:rPr lang="cs-CZ" sz="1600" dirty="0" err="1">
                <a:latin typeface="Arial" charset="0"/>
              </a:rPr>
              <a:t>měs</a:t>
            </a:r>
            <a:r>
              <a:rPr lang="cs-CZ" sz="1600" dirty="0">
                <a:latin typeface="Arial" charset="0"/>
              </a:rPr>
              <a:t>              114  660,-Kč.</a:t>
            </a:r>
          </a:p>
          <a:p>
            <a:endParaRPr lang="cs-CZ" sz="1600" dirty="0">
              <a:latin typeface="Arial" charset="0"/>
            </a:endParaRPr>
          </a:p>
          <a:p>
            <a:endParaRPr lang="cs-CZ" sz="1600" dirty="0">
              <a:latin typeface="Arial" charset="0"/>
            </a:endParaRPr>
          </a:p>
          <a:p>
            <a:endParaRPr lang="cs-CZ" sz="1600" dirty="0"/>
          </a:p>
        </p:txBody>
      </p:sp>
      <p:sp>
        <p:nvSpPr>
          <p:cNvPr id="14340" name="Obdélník 3"/>
          <p:cNvSpPr>
            <a:spLocks noChangeArrowheads="1"/>
          </p:cNvSpPr>
          <p:nvPr/>
        </p:nvSpPr>
        <p:spPr bwMode="auto">
          <a:xfrm>
            <a:off x="280988" y="3084513"/>
            <a:ext cx="86534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 </a:t>
            </a:r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539552" y="2420888"/>
          <a:ext cx="3384376" cy="1543050"/>
        </p:xfrm>
        <a:graphic>
          <a:graphicData uri="http://schemas.openxmlformats.org/drawingml/2006/table">
            <a:tbl>
              <a:tblPr/>
              <a:tblGrid>
                <a:gridCol w="2304256"/>
                <a:gridCol w="1080120"/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cs-CZ" sz="1400" b="1" dirty="0">
                          <a:effectLst/>
                        </a:rPr>
                        <a:t>Pojistné:</a:t>
                      </a:r>
                    </a:p>
                  </a:txBody>
                  <a:tcPr marL="95250" marR="95250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1" dirty="0">
                          <a:effectLst/>
                        </a:rPr>
                        <a:t>2 310 Kč</a:t>
                      </a:r>
                    </a:p>
                  </a:txBody>
                  <a:tcPr marL="95250" marR="95250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cs-CZ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Daň </a:t>
                      </a:r>
                      <a:r>
                        <a:rPr lang="cs-CZ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sražená zaměstnavateli:</a:t>
                      </a:r>
                      <a:endParaRPr lang="cs-CZ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0" marR="95250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7 200 Kč</a:t>
                      </a:r>
                      <a:endParaRPr lang="cs-CZ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0" marR="95250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cs-CZ" sz="1400" b="1" dirty="0">
                          <a:effectLst/>
                        </a:rPr>
                        <a:t>Sražená záloha na daň:</a:t>
                      </a:r>
                    </a:p>
                  </a:txBody>
                  <a:tcPr marL="95250" marR="95250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1" dirty="0">
                          <a:effectLst/>
                        </a:rPr>
                        <a:t>2 160 Kč</a:t>
                      </a:r>
                    </a:p>
                  </a:txBody>
                  <a:tcPr marL="95250" marR="95250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cs-CZ" sz="1400" b="1" dirty="0" smtClean="0">
                          <a:effectLst/>
                        </a:rPr>
                        <a:t>Daňový bonus:</a:t>
                      </a:r>
                      <a:endParaRPr lang="cs-CZ" sz="1400" b="1" dirty="0">
                        <a:effectLst/>
                      </a:endParaRPr>
                    </a:p>
                  </a:txBody>
                  <a:tcPr marL="95250" marR="95250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1" dirty="0">
                          <a:effectLst/>
                        </a:rPr>
                        <a:t>0 Kč</a:t>
                      </a:r>
                    </a:p>
                  </a:txBody>
                  <a:tcPr marL="95250" marR="95250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cs-CZ" sz="1400" b="1" dirty="0">
                          <a:effectLst/>
                        </a:rPr>
                        <a:t>Čistý příjem:</a:t>
                      </a:r>
                    </a:p>
                  </a:txBody>
                  <a:tcPr marL="95250" marR="95250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F6A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1" dirty="0">
                          <a:effectLst/>
                        </a:rPr>
                        <a:t>16 530 Kč</a:t>
                      </a:r>
                    </a:p>
                  </a:txBody>
                  <a:tcPr marL="95250" marR="95250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F6A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5004048" y="2420888"/>
          <a:ext cx="3322712" cy="1543050"/>
        </p:xfrm>
        <a:graphic>
          <a:graphicData uri="http://schemas.openxmlformats.org/drawingml/2006/table">
            <a:tbl>
              <a:tblPr/>
              <a:tblGrid>
                <a:gridCol w="2321868"/>
                <a:gridCol w="1000844"/>
              </a:tblGrid>
              <a:tr h="228863">
                <a:tc>
                  <a:txBody>
                    <a:bodyPr/>
                    <a:lstStyle/>
                    <a:p>
                      <a:pPr algn="l"/>
                      <a:r>
                        <a:rPr lang="cs-CZ" sz="1400" b="1" dirty="0">
                          <a:effectLst/>
                        </a:rPr>
                        <a:t>Pojistné:</a:t>
                      </a:r>
                    </a:p>
                  </a:txBody>
                  <a:tcPr marL="95250" marR="95250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1">
                          <a:effectLst/>
                        </a:rPr>
                        <a:t>1 760 Kč</a:t>
                      </a:r>
                    </a:p>
                  </a:txBody>
                  <a:tcPr marL="95250" marR="95250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</a:tr>
              <a:tr h="228863">
                <a:tc>
                  <a:txBody>
                    <a:bodyPr/>
                    <a:lstStyle/>
                    <a:p>
                      <a:pPr algn="l"/>
                      <a:r>
                        <a:rPr lang="cs-CZ" sz="1400" b="1" dirty="0" smtClean="0">
                          <a:effectLst/>
                        </a:rPr>
                        <a:t>Daň sražená</a:t>
                      </a:r>
                      <a:r>
                        <a:rPr lang="cs-CZ" sz="1400" b="1" baseline="0" dirty="0" smtClean="0">
                          <a:effectLst/>
                        </a:rPr>
                        <a:t> </a:t>
                      </a:r>
                      <a:r>
                        <a:rPr lang="cs-CZ" sz="1400" b="1" dirty="0" smtClean="0">
                          <a:effectLst/>
                        </a:rPr>
                        <a:t>zaměstnavateli:</a:t>
                      </a:r>
                      <a:endParaRPr lang="cs-CZ" sz="1400" b="1" dirty="0">
                        <a:effectLst/>
                      </a:endParaRPr>
                    </a:p>
                  </a:txBody>
                  <a:tcPr marL="95250" marR="95250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1" dirty="0" smtClean="0">
                          <a:effectLst/>
                        </a:rPr>
                        <a:t>5 440 </a:t>
                      </a:r>
                      <a:r>
                        <a:rPr lang="cs-CZ" sz="1400" b="1" dirty="0">
                          <a:effectLst/>
                        </a:rPr>
                        <a:t>Kč</a:t>
                      </a:r>
                    </a:p>
                  </a:txBody>
                  <a:tcPr marL="95250" marR="95250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</a:tr>
              <a:tr h="228863">
                <a:tc>
                  <a:txBody>
                    <a:bodyPr/>
                    <a:lstStyle/>
                    <a:p>
                      <a:pPr algn="l"/>
                      <a:r>
                        <a:rPr lang="cs-CZ" sz="1400" b="1" dirty="0">
                          <a:effectLst/>
                        </a:rPr>
                        <a:t>Sražená záloha na daň:</a:t>
                      </a:r>
                    </a:p>
                  </a:txBody>
                  <a:tcPr marL="95250" marR="95250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1" dirty="0">
                          <a:effectLst/>
                        </a:rPr>
                        <a:t>1 155 Kč</a:t>
                      </a:r>
                    </a:p>
                  </a:txBody>
                  <a:tcPr marL="95250" marR="95250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</a:tr>
              <a:tr h="228863">
                <a:tc>
                  <a:txBody>
                    <a:bodyPr/>
                    <a:lstStyle/>
                    <a:p>
                      <a:pPr algn="l"/>
                      <a:r>
                        <a:rPr lang="cs-CZ" sz="1400" b="1" dirty="0">
                          <a:effectLst/>
                        </a:rPr>
                        <a:t>Daňový bonus:</a:t>
                      </a:r>
                    </a:p>
                  </a:txBody>
                  <a:tcPr marL="95250" marR="95250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1" dirty="0">
                          <a:effectLst/>
                        </a:rPr>
                        <a:t>0 Kč</a:t>
                      </a:r>
                    </a:p>
                  </a:txBody>
                  <a:tcPr marL="95250" marR="95250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</a:tr>
              <a:tr h="228863">
                <a:tc>
                  <a:txBody>
                    <a:bodyPr/>
                    <a:lstStyle/>
                    <a:p>
                      <a:pPr algn="l"/>
                      <a:r>
                        <a:rPr lang="cs-CZ" sz="1400" b="1">
                          <a:effectLst/>
                        </a:rPr>
                        <a:t>Čistý příjem:</a:t>
                      </a:r>
                    </a:p>
                  </a:txBody>
                  <a:tcPr marL="95250" marR="95250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F6A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1" dirty="0">
                          <a:effectLst/>
                        </a:rPr>
                        <a:t>13 085 Kč</a:t>
                      </a:r>
                    </a:p>
                  </a:txBody>
                  <a:tcPr marL="95250" marR="95250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F6AC"/>
                    </a:solidFill>
                  </a:tcPr>
                </a:tc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F_prezentace_sablona">
  <a:themeElements>
    <a:clrScheme name="ref">
      <a:dk1>
        <a:sysClr val="windowText" lastClr="000000"/>
      </a:dk1>
      <a:lt1>
        <a:sysClr val="window" lastClr="FFFFFF"/>
      </a:lt1>
      <a:dk2>
        <a:srgbClr val="055B9B"/>
      </a:dk2>
      <a:lt2>
        <a:srgbClr val="F0F0F0"/>
      </a:lt2>
      <a:accent1>
        <a:srgbClr val="1E8A43"/>
      </a:accent1>
      <a:accent2>
        <a:srgbClr val="E8C622"/>
      </a:accent2>
      <a:accent3>
        <a:srgbClr val="57DB83"/>
      </a:accent3>
      <a:accent4>
        <a:srgbClr val="022B4A"/>
      </a:accent4>
      <a:accent5>
        <a:srgbClr val="58B5FA"/>
      </a:accent5>
      <a:accent6>
        <a:srgbClr val="937D0F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ref">
    <a:dk1>
      <a:sysClr val="windowText" lastClr="000000"/>
    </a:dk1>
    <a:lt1>
      <a:sysClr val="window" lastClr="FFFFFF"/>
    </a:lt1>
    <a:dk2>
      <a:srgbClr val="055B9B"/>
    </a:dk2>
    <a:lt2>
      <a:srgbClr val="F0F0F0"/>
    </a:lt2>
    <a:accent1>
      <a:srgbClr val="1E8A43"/>
    </a:accent1>
    <a:accent2>
      <a:srgbClr val="E8C622"/>
    </a:accent2>
    <a:accent3>
      <a:srgbClr val="57DB83"/>
    </a:accent3>
    <a:accent4>
      <a:srgbClr val="022B4A"/>
    </a:accent4>
    <a:accent5>
      <a:srgbClr val="58B5FA"/>
    </a:accent5>
    <a:accent6>
      <a:srgbClr val="937D0F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ref">
    <a:dk1>
      <a:sysClr val="windowText" lastClr="000000"/>
    </a:dk1>
    <a:lt1>
      <a:sysClr val="window" lastClr="FFFFFF"/>
    </a:lt1>
    <a:dk2>
      <a:srgbClr val="055B9B"/>
    </a:dk2>
    <a:lt2>
      <a:srgbClr val="F0F0F0"/>
    </a:lt2>
    <a:accent1>
      <a:srgbClr val="1E8A43"/>
    </a:accent1>
    <a:accent2>
      <a:srgbClr val="E8C622"/>
    </a:accent2>
    <a:accent3>
      <a:srgbClr val="57DB83"/>
    </a:accent3>
    <a:accent4>
      <a:srgbClr val="022B4A"/>
    </a:accent4>
    <a:accent5>
      <a:srgbClr val="58B5FA"/>
    </a:accent5>
    <a:accent6>
      <a:srgbClr val="937D0F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ref">
    <a:dk1>
      <a:sysClr val="windowText" lastClr="000000"/>
    </a:dk1>
    <a:lt1>
      <a:sysClr val="window" lastClr="FFFFFF"/>
    </a:lt1>
    <a:dk2>
      <a:srgbClr val="055B9B"/>
    </a:dk2>
    <a:lt2>
      <a:srgbClr val="F0F0F0"/>
    </a:lt2>
    <a:accent1>
      <a:srgbClr val="1E8A43"/>
    </a:accent1>
    <a:accent2>
      <a:srgbClr val="E8C622"/>
    </a:accent2>
    <a:accent3>
      <a:srgbClr val="57DB83"/>
    </a:accent3>
    <a:accent4>
      <a:srgbClr val="022B4A"/>
    </a:accent4>
    <a:accent5>
      <a:srgbClr val="58B5FA"/>
    </a:accent5>
    <a:accent6>
      <a:srgbClr val="937D0F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ref">
    <a:dk1>
      <a:sysClr val="windowText" lastClr="000000"/>
    </a:dk1>
    <a:lt1>
      <a:sysClr val="window" lastClr="FFFFFF"/>
    </a:lt1>
    <a:dk2>
      <a:srgbClr val="055B9B"/>
    </a:dk2>
    <a:lt2>
      <a:srgbClr val="F0F0F0"/>
    </a:lt2>
    <a:accent1>
      <a:srgbClr val="1E8A43"/>
    </a:accent1>
    <a:accent2>
      <a:srgbClr val="E8C622"/>
    </a:accent2>
    <a:accent3>
      <a:srgbClr val="57DB83"/>
    </a:accent3>
    <a:accent4>
      <a:srgbClr val="022B4A"/>
    </a:accent4>
    <a:accent5>
      <a:srgbClr val="58B5FA"/>
    </a:accent5>
    <a:accent6>
      <a:srgbClr val="937D0F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ref">
    <a:dk1>
      <a:sysClr val="windowText" lastClr="000000"/>
    </a:dk1>
    <a:lt1>
      <a:sysClr val="window" lastClr="FFFFFF"/>
    </a:lt1>
    <a:dk2>
      <a:srgbClr val="055B9B"/>
    </a:dk2>
    <a:lt2>
      <a:srgbClr val="F0F0F0"/>
    </a:lt2>
    <a:accent1>
      <a:srgbClr val="1E8A43"/>
    </a:accent1>
    <a:accent2>
      <a:srgbClr val="E8C622"/>
    </a:accent2>
    <a:accent3>
      <a:srgbClr val="57DB83"/>
    </a:accent3>
    <a:accent4>
      <a:srgbClr val="022B4A"/>
    </a:accent4>
    <a:accent5>
      <a:srgbClr val="58B5FA"/>
    </a:accent5>
    <a:accent6>
      <a:srgbClr val="937D0F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ref">
    <a:dk1>
      <a:sysClr val="windowText" lastClr="000000"/>
    </a:dk1>
    <a:lt1>
      <a:sysClr val="window" lastClr="FFFFFF"/>
    </a:lt1>
    <a:dk2>
      <a:srgbClr val="055B9B"/>
    </a:dk2>
    <a:lt2>
      <a:srgbClr val="F0F0F0"/>
    </a:lt2>
    <a:accent1>
      <a:srgbClr val="1E8A43"/>
    </a:accent1>
    <a:accent2>
      <a:srgbClr val="E8C622"/>
    </a:accent2>
    <a:accent3>
      <a:srgbClr val="57DB83"/>
    </a:accent3>
    <a:accent4>
      <a:srgbClr val="022B4A"/>
    </a:accent4>
    <a:accent5>
      <a:srgbClr val="58B5FA"/>
    </a:accent5>
    <a:accent6>
      <a:srgbClr val="937D0F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ref">
    <a:dk1>
      <a:sysClr val="windowText" lastClr="000000"/>
    </a:dk1>
    <a:lt1>
      <a:sysClr val="window" lastClr="FFFFFF"/>
    </a:lt1>
    <a:dk2>
      <a:srgbClr val="055B9B"/>
    </a:dk2>
    <a:lt2>
      <a:srgbClr val="F0F0F0"/>
    </a:lt2>
    <a:accent1>
      <a:srgbClr val="1E8A43"/>
    </a:accent1>
    <a:accent2>
      <a:srgbClr val="E8C622"/>
    </a:accent2>
    <a:accent3>
      <a:srgbClr val="57DB83"/>
    </a:accent3>
    <a:accent4>
      <a:srgbClr val="022B4A"/>
    </a:accent4>
    <a:accent5>
      <a:srgbClr val="58B5FA"/>
    </a:accent5>
    <a:accent6>
      <a:srgbClr val="937D0F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ref">
    <a:dk1>
      <a:sysClr val="windowText" lastClr="000000"/>
    </a:dk1>
    <a:lt1>
      <a:sysClr val="window" lastClr="FFFFFF"/>
    </a:lt1>
    <a:dk2>
      <a:srgbClr val="055B9B"/>
    </a:dk2>
    <a:lt2>
      <a:srgbClr val="F0F0F0"/>
    </a:lt2>
    <a:accent1>
      <a:srgbClr val="1E8A43"/>
    </a:accent1>
    <a:accent2>
      <a:srgbClr val="E8C622"/>
    </a:accent2>
    <a:accent3>
      <a:srgbClr val="57DB83"/>
    </a:accent3>
    <a:accent4>
      <a:srgbClr val="022B4A"/>
    </a:accent4>
    <a:accent5>
      <a:srgbClr val="58B5FA"/>
    </a:accent5>
    <a:accent6>
      <a:srgbClr val="937D0F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842</TotalTime>
  <Words>1069</Words>
  <Application>Microsoft Office PowerPoint</Application>
  <PresentationFormat>Předvádění na obrazovce (4:3)</PresentationFormat>
  <Paragraphs>213</Paragraphs>
  <Slides>19</Slides>
  <Notes>6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REF_prezentace_sablona</vt:lpstr>
      <vt:lpstr>REGIONÁLNÍ ENERGETICKÉ FÓRUM - ÚSTÍ 2012</vt:lpstr>
      <vt:lpstr>Energetika a zaměstnanost v Ústeckém kraji</vt:lpstr>
      <vt:lpstr>Ústecký kraj</vt:lpstr>
      <vt:lpstr>Snímek 4</vt:lpstr>
      <vt:lpstr>Průmysl - stěžejní průmyslová odvětví a vybraní zástupci</vt:lpstr>
      <vt:lpstr>Přehled tepláren a elektráren v ČR  využívajících uhlí</vt:lpstr>
      <vt:lpstr>Těžba v severočeské hnědouhelné pánvi</vt:lpstr>
      <vt:lpstr>Co by způsobilo nepokračování těžby hnědého uhlí v pánevních oblastech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Shrnutí</vt:lpstr>
      <vt:lpstr>V případě pokračování těžby hnědého uhlí</vt:lpstr>
      <vt:lpstr>Děkuji za pozornost</vt:lpstr>
      <vt:lpstr>REGIONÁLNÍ ENERGETICKÉ FÓRUM - ÚSTÍ 2012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Nezaměstnanost</dc:title>
  <dc:creator>reditel</dc:creator>
  <cp:lastModifiedBy>hanackova.m</cp:lastModifiedBy>
  <cp:revision>87</cp:revision>
  <dcterms:created xsi:type="dcterms:W3CDTF">2012-05-16T16:50:19Z</dcterms:created>
  <dcterms:modified xsi:type="dcterms:W3CDTF">2012-06-01T13:02:58Z</dcterms:modified>
</cp:coreProperties>
</file>