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76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D67"/>
    <a:srgbClr val="89A1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5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CC0235-6ADB-4709-A384-7434EACAC745}" type="datetimeFigureOut">
              <a:rPr lang="cs-CZ"/>
              <a:pPr>
                <a:defRPr/>
              </a:pPr>
              <a:t>29.6.2015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873FB3-B4A9-470F-BA76-CA59E82533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4092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2DB4D8-0277-4F83-B567-F7CF464957F8}" type="datetimeFigureOut">
              <a:rPr lang="cs-CZ"/>
              <a:pPr>
                <a:defRPr/>
              </a:pPr>
              <a:t>29.6.2015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D3BE0-20CC-4A77-9456-D034F323A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871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6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A9CA-7E59-4F23-A1D7-D9E053F4B2A2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C979-3F3A-452C-89FB-2CAA27478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04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C44D-66ED-4487-92C7-2F4B7BE6C894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78C5-4BDA-4168-B4F7-ECBF422CD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919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3"/>
            <a:ext cx="2057400" cy="419736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3"/>
            <a:ext cx="4833959" cy="419736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CB54-2433-4D66-866C-DC12526D6ACF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3339-36FB-4BF4-A014-205FA3B09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70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A997-5362-4B97-8248-101711F17284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A306-AB54-463A-A4FD-90500F66D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8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5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5" y="2906714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E95FF-B6C8-40FB-A66E-72380AA93168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FD23-26B6-4E0D-98D8-689A4100C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60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5" y="3214687"/>
            <a:ext cx="3500463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1" y="3214687"/>
            <a:ext cx="3471859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217D-42EA-4D51-8F2C-C2A438A6C56A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C1E6-0695-472A-ABCC-C86297386D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64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5" y="3214686"/>
            <a:ext cx="350046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5" y="4000504"/>
            <a:ext cx="3500463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1" y="3214686"/>
            <a:ext cx="347185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1" y="4000504"/>
            <a:ext cx="3471859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FE7C-35B8-4B59-AF68-B5ED52F1CC00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C461-0A54-4C5C-9C47-F54E93DD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601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3F04-7BCE-4E47-BCD6-F7B455CC2681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1868-F7CF-4AEB-BCD6-40F3F1C927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562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23B9-1710-424B-BBDB-32EA5751B23F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057E-0D86-4B25-BBF5-2CD1E5233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85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7" y="1928803"/>
            <a:ext cx="4043363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5"/>
            <a:ext cx="2850487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338E-749E-40A8-8655-3C658B9717D3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F27A-12E7-4DEC-BD0A-93DCABCF6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888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1"/>
            <a:ext cx="713676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928802"/>
            <a:ext cx="7136767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9"/>
            <a:ext cx="71367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6A9D-D616-40EE-A91B-E96754834950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69F8-2B03-4556-A9A4-EE0F5E025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84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6" y="1928813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6" y="3214689"/>
            <a:ext cx="711517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2" y="6356351"/>
            <a:ext cx="3490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CE50C5-C312-4F45-80EB-58FFD64E4003}" type="datetime1">
              <a:rPr lang="cs-CZ"/>
              <a:pPr>
                <a:defRPr/>
              </a:pPr>
              <a:t>29.6.2015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9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214938" y="6356351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F58E58-4505-41E2-9EC2-8FC1A5344E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7" descr="uk_logo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2101"/>
            <a:ext cx="3475039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68552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Kontroly ÚPČ – r. 2015</a:t>
            </a:r>
          </a:p>
          <a:p>
            <a:pPr marL="0" indent="0">
              <a:buNone/>
            </a:pPr>
            <a:r>
              <a:rPr lang="cs-CZ" dirty="0" smtClean="0"/>
              <a:t>03/2015 	- MěÚ Lovosice</a:t>
            </a:r>
          </a:p>
          <a:p>
            <a:pPr marL="0" indent="0">
              <a:buNone/>
            </a:pPr>
            <a:r>
              <a:rPr lang="cs-CZ" dirty="0" smtClean="0"/>
              <a:t>04/2015	- MěÚ Litoměřice</a:t>
            </a:r>
          </a:p>
          <a:p>
            <a:pPr marL="0" indent="0">
              <a:buNone/>
            </a:pPr>
            <a:r>
              <a:rPr lang="cs-CZ" dirty="0" smtClean="0"/>
              <a:t>05/2015	- MěÚ Podbořany</a:t>
            </a:r>
          </a:p>
          <a:p>
            <a:pPr marL="0" indent="0">
              <a:buNone/>
            </a:pPr>
            <a:r>
              <a:rPr lang="cs-CZ" dirty="0" smtClean="0"/>
              <a:t>06/2015	- MěÚ Jílové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10/2015 	- MěÚ Varnsdorf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11/2015	- Magistrát města Děčín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12/2015	- Magistrát města Chomutov</a:t>
            </a:r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57192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Kontrolujeme</a:t>
            </a:r>
          </a:p>
          <a:p>
            <a:pPr marL="0" indent="0">
              <a:buNone/>
            </a:pPr>
            <a:r>
              <a:rPr lang="cs-CZ" dirty="0" smtClean="0"/>
              <a:t>- Splnění </a:t>
            </a:r>
            <a:r>
              <a:rPr lang="cs-CZ" dirty="0" err="1" smtClean="0"/>
              <a:t>kval</a:t>
            </a:r>
            <a:r>
              <a:rPr lang="cs-CZ" dirty="0" smtClean="0"/>
              <a:t>. požadavků (….nejenom ZOZ)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Způsob projednání 3. akt. ÚAP ORP + předání SÚ  ve správním obvodu ORP + zveřejnění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Zpracování zpráv o uplatňování ÚP+ zveřejnění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Zpracování právního stavu po vydání změny ÚP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Zveřejnění údajů o vydaném ÚP a údaje, kde je možné nahlížet do doklad.části (web) + </a:t>
            </a:r>
            <a:r>
              <a:rPr lang="cs-CZ" dirty="0" err="1" smtClean="0"/>
              <a:t>ozn.DO</a:t>
            </a:r>
            <a:endParaRPr lang="cs-CZ" dirty="0" smtClean="0"/>
          </a:p>
          <a:p>
            <a:pPr marL="0" indent="0">
              <a:buFontTx/>
              <a:buChar char="-"/>
            </a:pPr>
            <a:r>
              <a:rPr lang="cs-CZ" dirty="0" smtClean="0"/>
              <a:t> ÚPI + vydaná stanoviska §6, odst.1, písm. e) a f) SZ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Záznam o účinnosti na ÚPD</a:t>
            </a:r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Kontrolní zjištění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Neoznámení </a:t>
            </a:r>
            <a:r>
              <a:rPr lang="cs-CZ" dirty="0" smtClean="0"/>
              <a:t>vydání ÚP </a:t>
            </a:r>
            <a:r>
              <a:rPr lang="cs-CZ" b="1" dirty="0" smtClean="0"/>
              <a:t>jednotlivě DO </a:t>
            </a:r>
            <a:r>
              <a:rPr lang="cs-CZ" dirty="0" smtClean="0"/>
              <a:t>- § 165/3 SZ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Oznámení DO jednotlivě </a:t>
            </a:r>
            <a:r>
              <a:rPr lang="cs-CZ" b="1" dirty="0" smtClean="0"/>
              <a:t>s časovou prodlevou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cs-CZ" b="1" dirty="0" smtClean="0"/>
              <a:t>uplynutí 4 </a:t>
            </a:r>
            <a:r>
              <a:rPr lang="cs-CZ" b="1" dirty="0" err="1" smtClean="0"/>
              <a:t>leté</a:t>
            </a:r>
            <a:r>
              <a:rPr lang="cs-CZ" b="1" dirty="0" smtClean="0"/>
              <a:t> lhůty </a:t>
            </a:r>
            <a:r>
              <a:rPr lang="cs-CZ" dirty="0" smtClean="0"/>
              <a:t>pro zpracování </a:t>
            </a:r>
            <a:r>
              <a:rPr lang="cs-CZ" b="1" dirty="0" smtClean="0"/>
              <a:t>zprávy o uplatňování ÚP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§ 55/1 SZ</a:t>
            </a:r>
          </a:p>
          <a:p>
            <a:pPr marL="0" indent="0">
              <a:buFontTx/>
              <a:buChar char="-"/>
            </a:pPr>
            <a:r>
              <a:rPr lang="cs-CZ" b="1" dirty="0" smtClean="0"/>
              <a:t> nezveřejnění schválené „zprávy“ </a:t>
            </a:r>
            <a:r>
              <a:rPr lang="cs-CZ" dirty="0" smtClean="0"/>
              <a:t>- web §165/3 SZ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</a:t>
            </a:r>
            <a:r>
              <a:rPr lang="cs-CZ" b="1" dirty="0" smtClean="0"/>
              <a:t>Neoznámení jednotlivě DO</a:t>
            </a:r>
            <a:r>
              <a:rPr lang="cs-CZ" dirty="0" smtClean="0"/>
              <a:t>, kde je možné nahlížet do ÚS (podklad pro rozhodování) - §166/3 SZ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.....</a:t>
            </a:r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57192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Doporučení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Příprava vyžádaných podkladů – písemně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Kontrola internetových stránek - § 165 odst. 3 SZ</a:t>
            </a:r>
          </a:p>
          <a:p>
            <a:pPr marL="0" lvl="0" indent="0">
              <a:buNone/>
            </a:pPr>
            <a:r>
              <a:rPr lang="cs-CZ" dirty="0" smtClean="0"/>
              <a:t>…..“</a:t>
            </a:r>
            <a:r>
              <a:rPr lang="cs-CZ" i="1" dirty="0" smtClean="0"/>
              <a:t>Pořizovatel zveřejní způsobem umožňujícím dálkový přístup </a:t>
            </a:r>
            <a:r>
              <a:rPr lang="cs-CZ" b="1" i="1" dirty="0" smtClean="0"/>
              <a:t>údaje o vydaném ÚP </a:t>
            </a:r>
            <a:r>
              <a:rPr lang="cs-CZ" i="1" dirty="0" smtClean="0"/>
              <a:t>a údaje o místech, kde je možné </a:t>
            </a:r>
            <a:r>
              <a:rPr lang="cs-CZ" b="1" i="1" dirty="0" smtClean="0"/>
              <a:t>do této ÚPD </a:t>
            </a:r>
            <a:r>
              <a:rPr lang="cs-CZ" b="1" i="1" dirty="0" smtClean="0">
                <a:solidFill>
                  <a:srgbClr val="FF0000"/>
                </a:solidFill>
              </a:rPr>
              <a:t>a do její dokladové dokumentace</a:t>
            </a:r>
            <a:r>
              <a:rPr lang="cs-CZ" b="1" i="1" dirty="0" smtClean="0"/>
              <a:t> </a:t>
            </a:r>
            <a:r>
              <a:rPr lang="cs-CZ" i="1" dirty="0" smtClean="0"/>
              <a:t>nahlížet „</a:t>
            </a:r>
          </a:p>
          <a:p>
            <a:pPr marL="0" indent="0">
              <a:buNone/>
            </a:pPr>
            <a:r>
              <a:rPr lang="cs-CZ" dirty="0" smtClean="0"/>
              <a:t> ….originál spisu uložen na obci, ORP kopie (CD)</a:t>
            </a:r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Doporučení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Zpracovat si souhrnný přehled obcí ORP  se schválenou ÚPD a schválenými „zprávami“ ………….</a:t>
            </a:r>
            <a:r>
              <a:rPr lang="cs-CZ" b="1" dirty="0" smtClean="0"/>
              <a:t>s harmonogramem zpracování zpráv pro obce ORP, kde dosud zpracována nebyla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Při uplynutí 4 - </a:t>
            </a:r>
            <a:r>
              <a:rPr lang="cs-CZ" dirty="0" err="1" smtClean="0"/>
              <a:t>leté</a:t>
            </a:r>
            <a:r>
              <a:rPr lang="cs-CZ" dirty="0" smtClean="0"/>
              <a:t> lhůty (§ 55/1 SZ) tak pořizovatel neučiní úvahu mj. ani ve vztahu k </a:t>
            </a:r>
            <a:r>
              <a:rPr lang="cs-CZ" dirty="0" err="1" smtClean="0"/>
              <a:t>ust</a:t>
            </a:r>
            <a:r>
              <a:rPr lang="cs-CZ" dirty="0" smtClean="0"/>
              <a:t>. § 188/1 SZ –</a:t>
            </a:r>
          </a:p>
          <a:p>
            <a:pPr marL="0" indent="0">
              <a:buNone/>
            </a:pPr>
            <a:r>
              <a:rPr lang="cs-CZ" dirty="0" smtClean="0"/>
              <a:t>ÚPN-SÚ, ÚPN-Z, ÚPO a RP </a:t>
            </a:r>
            <a:r>
              <a:rPr lang="cs-CZ" dirty="0" err="1" smtClean="0"/>
              <a:t>schv</a:t>
            </a:r>
            <a:r>
              <a:rPr lang="cs-CZ" dirty="0" smtClean="0"/>
              <a:t>. před 1. 1.2007 lze do 31.12.2020 upravit, v rozsahu provedené úpravy projednat a vydat, </a:t>
            </a:r>
            <a:r>
              <a:rPr lang="cs-CZ" u="sng" dirty="0" smtClean="0"/>
              <a:t>jinak pozbývají platnosti</a:t>
            </a:r>
            <a:r>
              <a:rPr lang="cs-CZ" dirty="0" smtClean="0"/>
              <a:t>.            </a:t>
            </a:r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00808"/>
            <a:ext cx="7956376" cy="496855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endParaRPr lang="cs-CZ" sz="4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  <p:sp>
        <p:nvSpPr>
          <p:cNvPr id="5" name="Obdélník 4"/>
          <p:cNvSpPr/>
          <p:nvPr/>
        </p:nvSpPr>
        <p:spPr>
          <a:xfrm>
            <a:off x="3069655" y="1916832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4000" b="1" dirty="0" smtClean="0"/>
              <a:t>Doporučení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2924944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Vést si seznam vydávaných ÚPI (platnost 1 rok) 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179512" y="3717032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Urychlit oznamování </a:t>
            </a:r>
            <a:r>
              <a:rPr lang="cs-CZ" sz="3200" dirty="0" smtClean="0"/>
              <a:t>o vydání </a:t>
            </a:r>
            <a:r>
              <a:rPr lang="cs-CZ" sz="3200" dirty="0" smtClean="0"/>
              <a:t>ÚP jednotlivě DO</a:t>
            </a:r>
            <a:endParaRPr lang="cs-CZ" sz="3200" dirty="0" smtClean="0"/>
          </a:p>
          <a:p>
            <a:endParaRPr lang="cs-CZ" sz="2800" dirty="0" smtClean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79512" y="4581128"/>
            <a:ext cx="87922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Příprava vyžádaných podkladů </a:t>
            </a:r>
            <a:r>
              <a:rPr lang="cs-CZ" sz="3200" dirty="0" smtClean="0"/>
              <a:t> - </a:t>
            </a:r>
            <a:r>
              <a:rPr lang="cs-CZ" sz="3200" dirty="0" smtClean="0"/>
              <a:t>předem </a:t>
            </a:r>
            <a:r>
              <a:rPr lang="cs-CZ" sz="3200" dirty="0" smtClean="0"/>
              <a:t>							   - písemně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Územní plánování a legislativní rámec pro ochranu vod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413026-E627-431F-9F11-72982EA0E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D262E7-64C5-455B-BFD9-4E48B04FE5A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693876-E272-420F-B010-135F6861E924}">
  <ds:schemaRefs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2d632ede-d24e-494b-b407-b19ccbe77e6c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7007606D-7B56-4F6E-BB37-62FF48F3D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Územní plánování a legislativní rámec pro ochranu vod</Template>
  <TotalTime>2845</TotalTime>
  <Words>362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Územní plánování a legislativní rámec pro ochranu vod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úřad Ústeckého kraje</dc:title>
  <dc:creator>Juračková Diana</dc:creator>
  <cp:lastModifiedBy>novotna.j</cp:lastModifiedBy>
  <cp:revision>169</cp:revision>
  <cp:lastPrinted>2015-06-03T06:23:05Z</cp:lastPrinted>
  <dcterms:created xsi:type="dcterms:W3CDTF">2014-10-07T09:50:43Z</dcterms:created>
  <dcterms:modified xsi:type="dcterms:W3CDTF">2015-06-29T16:56:53Z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64300.0000000000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