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487" r:id="rId3"/>
    <p:sldId id="510" r:id="rId4"/>
    <p:sldId id="498" r:id="rId5"/>
    <p:sldId id="488" r:id="rId6"/>
    <p:sldId id="490" r:id="rId7"/>
    <p:sldId id="493" r:id="rId8"/>
    <p:sldId id="501" r:id="rId9"/>
    <p:sldId id="515" r:id="rId10"/>
    <p:sldId id="503" r:id="rId11"/>
    <p:sldId id="516" r:id="rId12"/>
    <p:sldId id="504" r:id="rId13"/>
  </p:sldIdLst>
  <p:sldSz cx="9144000" cy="6858000" type="screen4x3"/>
  <p:notesSz cx="6797675" cy="99282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366"/>
    <a:srgbClr val="009846"/>
    <a:srgbClr val="4589C7"/>
    <a:srgbClr val="6D8F0F"/>
    <a:srgbClr val="004396"/>
    <a:srgbClr val="1D3561"/>
    <a:srgbClr val="90BB14"/>
    <a:srgbClr val="99CC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161" autoAdjust="0"/>
    <p:restoredTop sz="97692" autoAdjust="0"/>
  </p:normalViewPr>
  <p:slideViewPr>
    <p:cSldViewPr>
      <p:cViewPr>
        <p:scale>
          <a:sx n="91" d="100"/>
          <a:sy n="91" d="100"/>
        </p:scale>
        <p:origin x="-294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064" y="-102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52" tIns="45226" rIns="90452" bIns="45226" numCol="1" anchor="t" anchorCtr="0" compatLnSpc="1">
            <a:prstTxWarp prst="textNoShape">
              <a:avLst/>
            </a:prstTxWarp>
          </a:bodyPr>
          <a:lstStyle>
            <a:lvl1pPr defTabSz="904875" eaLnBrk="0" hangingPunct="0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52" tIns="45226" rIns="90452" bIns="45226" numCol="1" anchor="t" anchorCtr="0" compatLnSpc="1">
            <a:prstTxWarp prst="textNoShape">
              <a:avLst/>
            </a:prstTxWarp>
          </a:bodyPr>
          <a:lstStyle>
            <a:lvl1pPr algn="r" defTabSz="904875" eaLnBrk="0" hangingPunct="0">
              <a:defRPr sz="1200"/>
            </a:lvl1pPr>
          </a:lstStyle>
          <a:p>
            <a:pPr>
              <a:defRPr/>
            </a:pPr>
            <a:fld id="{66D9C308-BE74-4F4E-87A7-95B20C91737A}" type="datetimeFigureOut">
              <a:rPr lang="en-GB"/>
              <a:pPr>
                <a:defRPr/>
              </a:pPr>
              <a:t>10/02/2014</a:t>
            </a:fld>
            <a:endParaRPr lang="en-GB"/>
          </a:p>
        </p:txBody>
      </p:sp>
      <p:sp>
        <p:nvSpPr>
          <p:cNvPr id="829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52" tIns="45226" rIns="90452" bIns="45226" numCol="1" anchor="b" anchorCtr="0" compatLnSpc="1">
            <a:prstTxWarp prst="textNoShape">
              <a:avLst/>
            </a:prstTxWarp>
          </a:bodyPr>
          <a:lstStyle>
            <a:lvl1pPr defTabSz="904875" eaLnBrk="0" hangingPunct="0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29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52" tIns="45226" rIns="90452" bIns="45226" numCol="1" anchor="b" anchorCtr="0" compatLnSpc="1">
            <a:prstTxWarp prst="textNoShape">
              <a:avLst/>
            </a:prstTxWarp>
          </a:bodyPr>
          <a:lstStyle>
            <a:lvl1pPr algn="r" defTabSz="904875" eaLnBrk="0" hangingPunct="0">
              <a:defRPr sz="1200"/>
            </a:lvl1pPr>
          </a:lstStyle>
          <a:p>
            <a:pPr>
              <a:defRPr/>
            </a:pPr>
            <a:fld id="{0D1607F2-20E6-4E0B-B46A-C0E2A736845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965775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52" tIns="45226" rIns="90452" bIns="45226" numCol="1" anchor="t" anchorCtr="0" compatLnSpc="1">
            <a:prstTxWarp prst="textNoShape">
              <a:avLst/>
            </a:prstTxWarp>
          </a:bodyPr>
          <a:lstStyle>
            <a:lvl1pPr defTabSz="904875" eaLnBrk="0" hangingPunct="0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52" tIns="45226" rIns="90452" bIns="45226" numCol="1" anchor="t" anchorCtr="0" compatLnSpc="1">
            <a:prstTxWarp prst="textNoShape">
              <a:avLst/>
            </a:prstTxWarp>
          </a:bodyPr>
          <a:lstStyle>
            <a:lvl1pPr algn="r" defTabSz="904875" eaLnBrk="0" hangingPunct="0">
              <a:defRPr sz="1200"/>
            </a:lvl1pPr>
          </a:lstStyle>
          <a:p>
            <a:pPr>
              <a:defRPr/>
            </a:pPr>
            <a:fld id="{E1C8EBB0-5E30-4E51-835E-8E39C29822BB}" type="datetimeFigureOut">
              <a:rPr lang="en-GB"/>
              <a:pPr>
                <a:defRPr/>
              </a:pPr>
              <a:t>10/02/2014</a:t>
            </a:fld>
            <a:endParaRPr lang="en-GB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52" tIns="45226" rIns="90452" bIns="452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Klepnutím lze upravit styly předlohy textu.</a:t>
            </a:r>
          </a:p>
          <a:p>
            <a:pPr lvl="1"/>
            <a:r>
              <a:rPr lang="en-GB" noProof="0" smtClean="0"/>
              <a:t>Druhá úroveň</a:t>
            </a:r>
          </a:p>
          <a:p>
            <a:pPr lvl="2"/>
            <a:r>
              <a:rPr lang="en-GB" noProof="0" smtClean="0"/>
              <a:t>Třetí úroveň</a:t>
            </a:r>
          </a:p>
          <a:p>
            <a:pPr lvl="3"/>
            <a:r>
              <a:rPr lang="en-GB" noProof="0" smtClean="0"/>
              <a:t>Čtvrtá úroveň</a:t>
            </a:r>
          </a:p>
          <a:p>
            <a:pPr lvl="4"/>
            <a:r>
              <a:rPr lang="en-GB" noProof="0" smtClean="0"/>
              <a:t>Pátá úroveň</a:t>
            </a:r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52" tIns="45226" rIns="90452" bIns="45226" numCol="1" anchor="b" anchorCtr="0" compatLnSpc="1">
            <a:prstTxWarp prst="textNoShape">
              <a:avLst/>
            </a:prstTxWarp>
          </a:bodyPr>
          <a:lstStyle>
            <a:lvl1pPr defTabSz="904875" eaLnBrk="0" hangingPunct="0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70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52" tIns="45226" rIns="90452" bIns="45226" numCol="1" anchor="b" anchorCtr="0" compatLnSpc="1">
            <a:prstTxWarp prst="textNoShape">
              <a:avLst/>
            </a:prstTxWarp>
          </a:bodyPr>
          <a:lstStyle>
            <a:lvl1pPr algn="r" defTabSz="904875" eaLnBrk="0" hangingPunct="0">
              <a:defRPr sz="1200"/>
            </a:lvl1pPr>
          </a:lstStyle>
          <a:p>
            <a:pPr>
              <a:defRPr/>
            </a:pPr>
            <a:fld id="{13056641-6BA2-46DF-AD51-670038B6CE6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681877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Přímá spojovací čára 3"/>
          <p:cNvCxnSpPr/>
          <p:nvPr userDrawn="1"/>
        </p:nvCxnSpPr>
        <p:spPr>
          <a:xfrm rot="5400000">
            <a:off x="6215857" y="6357144"/>
            <a:ext cx="571500" cy="1587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ovací čára 4"/>
          <p:cNvCxnSpPr/>
          <p:nvPr userDrawn="1"/>
        </p:nvCxnSpPr>
        <p:spPr>
          <a:xfrm rot="5400000">
            <a:off x="6215857" y="6357144"/>
            <a:ext cx="571500" cy="1587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Přímá spojovací čára 6"/>
          <p:cNvCxnSpPr/>
          <p:nvPr userDrawn="1"/>
        </p:nvCxnSpPr>
        <p:spPr>
          <a:xfrm rot="5400000">
            <a:off x="6215857" y="6357144"/>
            <a:ext cx="571500" cy="1587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ovéPole 7"/>
          <p:cNvSpPr txBox="1"/>
          <p:nvPr userDrawn="1"/>
        </p:nvSpPr>
        <p:spPr>
          <a:xfrm>
            <a:off x="2000250" y="6072188"/>
            <a:ext cx="4286250" cy="581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1600" b="1" dirty="0">
                <a:solidFill>
                  <a:schemeClr val="bg1"/>
                </a:solidFill>
                <a:latin typeface="Arial Narrow" pitchFamily="34" charset="0"/>
              </a:rPr>
              <a:t>Festival vzdělávání LABYRINT</a:t>
            </a:r>
          </a:p>
          <a:p>
            <a:pPr>
              <a:defRPr/>
            </a:pPr>
            <a:r>
              <a:rPr lang="cs-CZ" sz="1600" b="1" dirty="0">
                <a:solidFill>
                  <a:schemeClr val="bg1"/>
                </a:solidFill>
                <a:latin typeface="Arial Narrow" pitchFamily="34" charset="0"/>
              </a:rPr>
              <a:t>18.- 19. 9. 2008, Janáčkova konzervatoř, Ostrava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4FE57-018C-4DAC-B114-3C4F369926E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 userDrawn="1"/>
        </p:nvSpPr>
        <p:spPr>
          <a:xfrm>
            <a:off x="2000250" y="6091238"/>
            <a:ext cx="7143750" cy="766762"/>
          </a:xfrm>
          <a:prstGeom prst="rect">
            <a:avLst/>
          </a:prstGeom>
          <a:solidFill>
            <a:srgbClr val="90BB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4" name="TextovéPole 16"/>
          <p:cNvSpPr txBox="1">
            <a:spLocks noChangeArrowheads="1"/>
          </p:cNvSpPr>
          <p:nvPr userDrawn="1"/>
        </p:nvSpPr>
        <p:spPr bwMode="auto">
          <a:xfrm>
            <a:off x="6715125" y="6215063"/>
            <a:ext cx="22145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Rozdíl </a:t>
            </a:r>
            <a:r>
              <a:rPr lang="cs-CZ" sz="2000" b="1" i="1" dirty="0">
                <a:solidFill>
                  <a:srgbClr val="1D3561"/>
                </a:solidFill>
                <a:latin typeface="Times New Roman" pitchFamily="18" charset="0"/>
                <a:cs typeface="Times New Roman" pitchFamily="18" charset="0"/>
              </a:rPr>
              <a:t>je v lidech</a:t>
            </a:r>
          </a:p>
        </p:txBody>
      </p:sp>
      <p:cxnSp>
        <p:nvCxnSpPr>
          <p:cNvPr id="5" name="Přímá spojovací čára 4"/>
          <p:cNvCxnSpPr/>
          <p:nvPr userDrawn="1"/>
        </p:nvCxnSpPr>
        <p:spPr>
          <a:xfrm rot="5400000">
            <a:off x="6215857" y="6357144"/>
            <a:ext cx="571500" cy="1587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/>
          <p:nvPr userDrawn="1"/>
        </p:nvSpPr>
        <p:spPr>
          <a:xfrm>
            <a:off x="2000250" y="6072188"/>
            <a:ext cx="4286250" cy="581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1600" b="1" dirty="0">
                <a:solidFill>
                  <a:schemeClr val="bg1"/>
                </a:solidFill>
                <a:latin typeface="Arial Narrow" pitchFamily="34" charset="0"/>
              </a:rPr>
              <a:t>Festival vzdělávání LABYRINT</a:t>
            </a:r>
          </a:p>
          <a:p>
            <a:pPr>
              <a:defRPr/>
            </a:pPr>
            <a:r>
              <a:rPr lang="cs-CZ" sz="1600" b="1" dirty="0">
                <a:solidFill>
                  <a:schemeClr val="bg1"/>
                </a:solidFill>
                <a:latin typeface="Arial Narrow" pitchFamily="34" charset="0"/>
              </a:rPr>
              <a:t>18.- 19. 9. 2008, Janáčkova konzervatoř, Ostrava</a:t>
            </a:r>
          </a:p>
        </p:txBody>
      </p:sp>
      <p:pic>
        <p:nvPicPr>
          <p:cNvPr id="7" name="Obrázek 11" descr="RPIC_logo_CZ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863" y="6092825"/>
            <a:ext cx="16525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8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8F8CD7-E441-4B2C-8474-C4A420C5BC03}" type="datetimeFigureOut">
              <a:rPr lang="cs-CZ"/>
              <a:pPr>
                <a:defRPr/>
              </a:pPr>
              <a:t>10.2.2014</a:t>
            </a:fld>
            <a:endParaRPr lang="cs-CZ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26FA5-7E76-4328-B194-D23CF696D54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 userDrawn="1"/>
        </p:nvSpPr>
        <p:spPr>
          <a:xfrm>
            <a:off x="2000250" y="6091238"/>
            <a:ext cx="7143750" cy="766762"/>
          </a:xfrm>
          <a:prstGeom prst="rect">
            <a:avLst/>
          </a:prstGeom>
          <a:solidFill>
            <a:srgbClr val="90BB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6" name="TextovéPole 16"/>
          <p:cNvSpPr txBox="1">
            <a:spLocks noChangeArrowheads="1"/>
          </p:cNvSpPr>
          <p:nvPr userDrawn="1"/>
        </p:nvSpPr>
        <p:spPr bwMode="auto">
          <a:xfrm>
            <a:off x="6715125" y="6215063"/>
            <a:ext cx="22145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Rozdíl </a:t>
            </a:r>
            <a:r>
              <a:rPr lang="cs-CZ" sz="2000" b="1" i="1" dirty="0">
                <a:solidFill>
                  <a:srgbClr val="1D3561"/>
                </a:solidFill>
                <a:latin typeface="Times New Roman" pitchFamily="18" charset="0"/>
                <a:cs typeface="Times New Roman" pitchFamily="18" charset="0"/>
              </a:rPr>
              <a:t>je v lidech</a:t>
            </a:r>
          </a:p>
        </p:txBody>
      </p:sp>
      <p:cxnSp>
        <p:nvCxnSpPr>
          <p:cNvPr id="7" name="Přímá spojovací čára 6"/>
          <p:cNvCxnSpPr/>
          <p:nvPr userDrawn="1"/>
        </p:nvCxnSpPr>
        <p:spPr>
          <a:xfrm rot="5400000">
            <a:off x="6215857" y="6357144"/>
            <a:ext cx="571500" cy="1587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ovéPole 7"/>
          <p:cNvSpPr txBox="1"/>
          <p:nvPr userDrawn="1"/>
        </p:nvSpPr>
        <p:spPr>
          <a:xfrm>
            <a:off x="2000250" y="6072188"/>
            <a:ext cx="4286250" cy="581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1600" b="1" dirty="0">
                <a:solidFill>
                  <a:schemeClr val="bg1"/>
                </a:solidFill>
                <a:latin typeface="Arial Narrow" pitchFamily="34" charset="0"/>
              </a:rPr>
              <a:t>Festival vzdělávání LABYRINT</a:t>
            </a:r>
          </a:p>
          <a:p>
            <a:pPr>
              <a:defRPr/>
            </a:pPr>
            <a:r>
              <a:rPr lang="cs-CZ" sz="1600" b="1" dirty="0">
                <a:solidFill>
                  <a:schemeClr val="bg1"/>
                </a:solidFill>
                <a:latin typeface="Arial Narrow" pitchFamily="34" charset="0"/>
              </a:rPr>
              <a:t>18.- 19. 9. 2008, Janáčkova konzervatoř, Ostrava</a:t>
            </a:r>
          </a:p>
        </p:txBody>
      </p:sp>
      <p:pic>
        <p:nvPicPr>
          <p:cNvPr id="9" name="Obrázek 11" descr="RPIC_logo_CZ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863" y="6092825"/>
            <a:ext cx="16525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1279B-00E5-412A-9619-07D2DB5996BA}" type="datetimeFigureOut">
              <a:rPr lang="cs-CZ"/>
              <a:pPr>
                <a:defRPr/>
              </a:pPr>
              <a:t>10.2.2014</a:t>
            </a:fld>
            <a:endParaRPr lang="cs-CZ"/>
          </a:p>
        </p:txBody>
      </p:sp>
      <p:sp>
        <p:nvSpPr>
          <p:cNvPr id="11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BBF44-4181-468E-9B4A-AF5FF5C0E80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 userDrawn="1"/>
        </p:nvSpPr>
        <p:spPr>
          <a:xfrm>
            <a:off x="2000250" y="6091238"/>
            <a:ext cx="7143750" cy="766762"/>
          </a:xfrm>
          <a:prstGeom prst="rect">
            <a:avLst/>
          </a:prstGeom>
          <a:solidFill>
            <a:srgbClr val="90BB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6" name="TextovéPole 16"/>
          <p:cNvSpPr txBox="1">
            <a:spLocks noChangeArrowheads="1"/>
          </p:cNvSpPr>
          <p:nvPr userDrawn="1"/>
        </p:nvSpPr>
        <p:spPr bwMode="auto">
          <a:xfrm>
            <a:off x="6715125" y="6215063"/>
            <a:ext cx="22145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Rozdíl </a:t>
            </a:r>
            <a:r>
              <a:rPr lang="cs-CZ" sz="2000" b="1" i="1" dirty="0">
                <a:solidFill>
                  <a:srgbClr val="1D3561"/>
                </a:solidFill>
                <a:latin typeface="Times New Roman" pitchFamily="18" charset="0"/>
                <a:cs typeface="Times New Roman" pitchFamily="18" charset="0"/>
              </a:rPr>
              <a:t>je v lidech</a:t>
            </a:r>
          </a:p>
        </p:txBody>
      </p:sp>
      <p:cxnSp>
        <p:nvCxnSpPr>
          <p:cNvPr id="7" name="Přímá spojovací čára 6"/>
          <p:cNvCxnSpPr/>
          <p:nvPr userDrawn="1"/>
        </p:nvCxnSpPr>
        <p:spPr>
          <a:xfrm rot="5400000">
            <a:off x="6215857" y="6357144"/>
            <a:ext cx="571500" cy="1587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ovéPole 7"/>
          <p:cNvSpPr txBox="1"/>
          <p:nvPr userDrawn="1"/>
        </p:nvSpPr>
        <p:spPr>
          <a:xfrm>
            <a:off x="2000250" y="6072188"/>
            <a:ext cx="4286250" cy="581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1600" b="1" dirty="0">
                <a:solidFill>
                  <a:schemeClr val="bg1"/>
                </a:solidFill>
                <a:latin typeface="Arial Narrow" pitchFamily="34" charset="0"/>
              </a:rPr>
              <a:t>Festival vzdělávání LABYRINT</a:t>
            </a:r>
          </a:p>
          <a:p>
            <a:pPr>
              <a:defRPr/>
            </a:pPr>
            <a:r>
              <a:rPr lang="cs-CZ" sz="1600" b="1" dirty="0">
                <a:solidFill>
                  <a:schemeClr val="bg1"/>
                </a:solidFill>
                <a:latin typeface="Arial Narrow" pitchFamily="34" charset="0"/>
              </a:rPr>
              <a:t>18.- 19. 9. 2008, Janáčkova konzervatoř, Ostrava</a:t>
            </a:r>
          </a:p>
        </p:txBody>
      </p:sp>
      <p:pic>
        <p:nvPicPr>
          <p:cNvPr id="9" name="Obrázek 11" descr="RPIC_logo_CZ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863" y="6092825"/>
            <a:ext cx="16525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22170A-F734-4EC4-A078-8C999057200F}" type="datetimeFigureOut">
              <a:rPr lang="cs-CZ"/>
              <a:pPr>
                <a:defRPr/>
              </a:pPr>
              <a:t>10.2.2014</a:t>
            </a:fld>
            <a:endParaRPr lang="cs-CZ"/>
          </a:p>
        </p:txBody>
      </p:sp>
      <p:sp>
        <p:nvSpPr>
          <p:cNvPr id="11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F847C-4691-4C27-9E63-7404BEBF83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 userDrawn="1"/>
        </p:nvSpPr>
        <p:spPr>
          <a:xfrm>
            <a:off x="2000250" y="6091238"/>
            <a:ext cx="7143750" cy="766762"/>
          </a:xfrm>
          <a:prstGeom prst="rect">
            <a:avLst/>
          </a:prstGeom>
          <a:solidFill>
            <a:srgbClr val="90BB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5" name="TextovéPole 16"/>
          <p:cNvSpPr txBox="1">
            <a:spLocks noChangeArrowheads="1"/>
          </p:cNvSpPr>
          <p:nvPr userDrawn="1"/>
        </p:nvSpPr>
        <p:spPr bwMode="auto">
          <a:xfrm>
            <a:off x="6715125" y="6215063"/>
            <a:ext cx="22145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Rozdíl </a:t>
            </a:r>
            <a:r>
              <a:rPr lang="cs-CZ" sz="2000" b="1" i="1" dirty="0">
                <a:solidFill>
                  <a:srgbClr val="1D3561"/>
                </a:solidFill>
                <a:latin typeface="Times New Roman" pitchFamily="18" charset="0"/>
                <a:cs typeface="Times New Roman" pitchFamily="18" charset="0"/>
              </a:rPr>
              <a:t>je v lidech</a:t>
            </a:r>
          </a:p>
        </p:txBody>
      </p:sp>
      <p:cxnSp>
        <p:nvCxnSpPr>
          <p:cNvPr id="6" name="Přímá spojovací čára 5"/>
          <p:cNvCxnSpPr/>
          <p:nvPr userDrawn="1"/>
        </p:nvCxnSpPr>
        <p:spPr>
          <a:xfrm rot="5400000">
            <a:off x="6215857" y="6357144"/>
            <a:ext cx="571500" cy="1587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 userDrawn="1"/>
        </p:nvSpPr>
        <p:spPr>
          <a:xfrm>
            <a:off x="2000250" y="6072188"/>
            <a:ext cx="4286250" cy="581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1600" b="1" dirty="0">
                <a:solidFill>
                  <a:schemeClr val="bg1"/>
                </a:solidFill>
                <a:latin typeface="Arial Narrow" pitchFamily="34" charset="0"/>
              </a:rPr>
              <a:t>Festival vzdělávání LABYRINT</a:t>
            </a:r>
          </a:p>
          <a:p>
            <a:pPr>
              <a:defRPr/>
            </a:pPr>
            <a:r>
              <a:rPr lang="cs-CZ" sz="1600" b="1" dirty="0">
                <a:solidFill>
                  <a:schemeClr val="bg1"/>
                </a:solidFill>
                <a:latin typeface="Arial Narrow" pitchFamily="34" charset="0"/>
              </a:rPr>
              <a:t>18.- 19. 9. 2008, Janáčkova konzervatoř, Ostrava</a:t>
            </a:r>
          </a:p>
        </p:txBody>
      </p:sp>
      <p:pic>
        <p:nvPicPr>
          <p:cNvPr id="8" name="Obrázek 11" descr="RPIC_logo_CZ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863" y="6092825"/>
            <a:ext cx="16525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9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C0FF74-2BB3-411A-9529-173FE9EA3236}" type="datetimeFigureOut">
              <a:rPr lang="cs-CZ"/>
              <a:pPr>
                <a:defRPr/>
              </a:pPr>
              <a:t>10.2.2014</a:t>
            </a:fld>
            <a:endParaRPr lang="cs-CZ"/>
          </a:p>
        </p:txBody>
      </p:sp>
      <p:sp>
        <p:nvSpPr>
          <p:cNvPr id="10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067C3-ACC2-4D81-BDAF-9768733129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 userDrawn="1"/>
        </p:nvSpPr>
        <p:spPr>
          <a:xfrm>
            <a:off x="2000250" y="6091238"/>
            <a:ext cx="7143750" cy="766762"/>
          </a:xfrm>
          <a:prstGeom prst="rect">
            <a:avLst/>
          </a:prstGeom>
          <a:solidFill>
            <a:srgbClr val="90BB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5" name="TextovéPole 16"/>
          <p:cNvSpPr txBox="1">
            <a:spLocks noChangeArrowheads="1"/>
          </p:cNvSpPr>
          <p:nvPr userDrawn="1"/>
        </p:nvSpPr>
        <p:spPr bwMode="auto">
          <a:xfrm>
            <a:off x="6715125" y="6215063"/>
            <a:ext cx="22145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Rozdíl </a:t>
            </a:r>
            <a:r>
              <a:rPr lang="cs-CZ" sz="2000" b="1" i="1" dirty="0">
                <a:solidFill>
                  <a:srgbClr val="1D3561"/>
                </a:solidFill>
                <a:latin typeface="Times New Roman" pitchFamily="18" charset="0"/>
                <a:cs typeface="Times New Roman" pitchFamily="18" charset="0"/>
              </a:rPr>
              <a:t>je v lidech</a:t>
            </a:r>
          </a:p>
        </p:txBody>
      </p:sp>
      <p:cxnSp>
        <p:nvCxnSpPr>
          <p:cNvPr id="6" name="Přímá spojovací čára 5"/>
          <p:cNvCxnSpPr/>
          <p:nvPr userDrawn="1"/>
        </p:nvCxnSpPr>
        <p:spPr>
          <a:xfrm rot="5400000">
            <a:off x="6215857" y="6357144"/>
            <a:ext cx="571500" cy="1587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 userDrawn="1"/>
        </p:nvSpPr>
        <p:spPr>
          <a:xfrm>
            <a:off x="2000250" y="6072188"/>
            <a:ext cx="4286250" cy="581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1600" b="1" dirty="0">
                <a:solidFill>
                  <a:schemeClr val="bg1"/>
                </a:solidFill>
                <a:latin typeface="Arial Narrow" pitchFamily="34" charset="0"/>
              </a:rPr>
              <a:t>Festival vzdělávání LABYRINT</a:t>
            </a:r>
          </a:p>
          <a:p>
            <a:pPr>
              <a:defRPr/>
            </a:pPr>
            <a:r>
              <a:rPr lang="cs-CZ" sz="1600" b="1" dirty="0">
                <a:solidFill>
                  <a:schemeClr val="bg1"/>
                </a:solidFill>
                <a:latin typeface="Arial Narrow" pitchFamily="34" charset="0"/>
              </a:rPr>
              <a:t>18.- 19. 9. 2008, Janáčkova konzervatoř, Ostrava</a:t>
            </a:r>
          </a:p>
        </p:txBody>
      </p:sp>
      <p:pic>
        <p:nvPicPr>
          <p:cNvPr id="8" name="Obrázek 11" descr="RPIC_logo_CZ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863" y="6092825"/>
            <a:ext cx="16525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9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7B461F-BAE6-4676-AD61-B1B097056246}" type="datetimeFigureOut">
              <a:rPr lang="cs-CZ"/>
              <a:pPr>
                <a:defRPr/>
              </a:pPr>
              <a:t>10.2.2014</a:t>
            </a:fld>
            <a:endParaRPr lang="cs-CZ"/>
          </a:p>
        </p:txBody>
      </p:sp>
      <p:sp>
        <p:nvSpPr>
          <p:cNvPr id="10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2B21B-A7F3-4D42-A4C7-0CE2366E3FB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Přímá spojovací čára 7"/>
          <p:cNvCxnSpPr/>
          <p:nvPr/>
        </p:nvCxnSpPr>
        <p:spPr>
          <a:xfrm rot="5400000">
            <a:off x="6215857" y="6357144"/>
            <a:ext cx="571500" cy="1587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056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wm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11" descr="podtext.wmf"/>
          <p:cNvPicPr>
            <a:picLocks noChangeAspect="1"/>
          </p:cNvPicPr>
          <p:nvPr userDrawn="1"/>
        </p:nvPicPr>
        <p:blipFill>
          <a:blip r:embed="rId10" cstate="print"/>
          <a:srcRect l="15401" t="2100" r="31136" b="3801"/>
          <a:stretch>
            <a:fillRect/>
          </a:stretch>
        </p:blipFill>
        <p:spPr bwMode="auto">
          <a:xfrm>
            <a:off x="4643438" y="404813"/>
            <a:ext cx="4500562" cy="645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8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119226C-C8CD-49CB-82FA-9BF92C378FF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cxnSp>
        <p:nvCxnSpPr>
          <p:cNvPr id="9" name="Přímá spojovací čára 8"/>
          <p:cNvCxnSpPr/>
          <p:nvPr/>
        </p:nvCxnSpPr>
        <p:spPr>
          <a:xfrm rot="5400000">
            <a:off x="6215857" y="6357144"/>
            <a:ext cx="571500" cy="1587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5" r:id="rId1"/>
    <p:sldLayoutId id="2147484186" r:id="rId2"/>
    <p:sldLayoutId id="2147484187" r:id="rId3"/>
    <p:sldLayoutId id="2147484188" r:id="rId4"/>
    <p:sldLayoutId id="2147484189" r:id="rId5"/>
    <p:sldLayoutId id="2147484190" r:id="rId6"/>
    <p:sldLayoutId id="2147484191" r:id="rId7"/>
    <p:sldLayoutId id="2147484192" r:id="rId8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mailto:proskova.d@kr-ustecky.cz" TargetMode="External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Relationship Id="rId4" Type="http://schemas.openxmlformats.org/officeDocument/2006/relationships/image" Target="file:///P:\Partnerships\OECD-Forum\joint%20documents\Forum\PR\PR_tools\maps%20of%20europe%20and%20world\Weltkarte4.gi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3.wmf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3.wmf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Obrázek 4" descr="UK B1.wm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4" y="260349"/>
            <a:ext cx="2232943" cy="2548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Obrázek 1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3808" y="600623"/>
            <a:ext cx="1587617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8" name="Obrázek 2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3438" y="260350"/>
            <a:ext cx="1266825" cy="126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9" name="Obrázek 3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56325" y="649288"/>
            <a:ext cx="2559050" cy="70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pakt UK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5517232"/>
            <a:ext cx="1629097" cy="773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66982" y="2780928"/>
            <a:ext cx="7772400" cy="1470025"/>
          </a:xfrm>
        </p:spPr>
        <p:txBody>
          <a:bodyPr/>
          <a:lstStyle/>
          <a:p>
            <a:r>
              <a:rPr lang="cs-CZ" sz="3200" b="1" u="sng" dirty="0" smtClean="0"/>
              <a:t>Pakt zaměstnanosti </a:t>
            </a:r>
            <a:br>
              <a:rPr lang="cs-CZ" sz="3200" b="1" u="sng" dirty="0" smtClean="0"/>
            </a:br>
            <a:r>
              <a:rPr lang="cs-CZ" sz="3200" b="1" u="sng" dirty="0" smtClean="0"/>
              <a:t>Ústeckého kraje</a:t>
            </a:r>
            <a:endParaRPr lang="cs-CZ" sz="3200" b="1" u="sng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5013176"/>
            <a:ext cx="6400800" cy="625624"/>
          </a:xfrm>
        </p:spPr>
        <p:txBody>
          <a:bodyPr/>
          <a:lstStyle/>
          <a:p>
            <a:r>
              <a:rPr lang="cs-CZ" dirty="0" smtClean="0"/>
              <a:t>10. </a:t>
            </a:r>
            <a:r>
              <a:rPr lang="cs-CZ" smtClean="0"/>
              <a:t>2. 2014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Obrázek 4" descr="UK B1.wm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2775" y="71438"/>
            <a:ext cx="792163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5" name="Obrázek 1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12975" y="187325"/>
            <a:ext cx="1577975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6" name="Obrázek 2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32363" y="139700"/>
            <a:ext cx="735012" cy="73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Obrázek 3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16688" y="139700"/>
            <a:ext cx="1976437" cy="54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ovéPole 5"/>
          <p:cNvSpPr txBox="1"/>
          <p:nvPr/>
        </p:nvSpPr>
        <p:spPr>
          <a:xfrm>
            <a:off x="234950" y="976313"/>
            <a:ext cx="7813675" cy="4985980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endParaRPr lang="cs-CZ" sz="1400" b="1" i="1" dirty="0"/>
          </a:p>
          <a:p>
            <a:pPr>
              <a:defRPr/>
            </a:pPr>
            <a:r>
              <a:rPr lang="cs-CZ" sz="2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co jsme se </a:t>
            </a:r>
            <a:r>
              <a:rPr lang="cs-CZ" sz="24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soutředili</a:t>
            </a:r>
            <a:r>
              <a:rPr lang="cs-CZ" sz="2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 minulém období</a:t>
            </a:r>
            <a:endParaRPr lang="cs-CZ" sz="24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cs-CZ" sz="1400" b="1" i="1" dirty="0"/>
          </a:p>
          <a:p>
            <a:pPr>
              <a:defRPr/>
            </a:pPr>
            <a:endParaRPr lang="cs-CZ" sz="1400" b="1" i="1" dirty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cs-CZ" sz="1400" dirty="0" smtClean="0"/>
              <a:t>Vytvořili jsme strukturu řízení paktu včetně nezbytné podkladové evidence ( statut orgánů, jednací řád, ustanovení pracovních skupin apod.)</a:t>
            </a:r>
          </a:p>
          <a:p>
            <a:pPr algn="just">
              <a:defRPr/>
            </a:pPr>
            <a:endParaRPr lang="cs-CZ" sz="1400" dirty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cs-CZ" sz="1400" dirty="0" smtClean="0"/>
              <a:t>Velkou pozornost jsme věnovali naplňování </a:t>
            </a:r>
            <a:r>
              <a:rPr lang="cs-CZ" sz="1400" dirty="0"/>
              <a:t>U</a:t>
            </a:r>
            <a:r>
              <a:rPr lang="cs-CZ" sz="1400" dirty="0" smtClean="0"/>
              <a:t>snesení vlády 732 z 25.9.2013 a v poslední době také Usnesení vlády č.52 z 15.1.2014 – více samostatná prezentace </a:t>
            </a:r>
          </a:p>
          <a:p>
            <a:pPr algn="just">
              <a:defRPr/>
            </a:pPr>
            <a:endParaRPr lang="cs-CZ" sz="1400" dirty="0" smtClean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cs-CZ" sz="1400" dirty="0" smtClean="0"/>
              <a:t>Zpracovali jsme a opakovaně jsme  na jednotlivých regionálních ministerstvech projednávali balíček projektových záměrů pro Ústecký kraj – výsledek samostatná prezentace</a:t>
            </a:r>
          </a:p>
          <a:p>
            <a:pPr algn="just">
              <a:defRPr/>
            </a:pPr>
            <a:endParaRPr lang="cs-CZ" sz="1400" dirty="0" smtClean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cs-CZ" sz="1400" dirty="0" smtClean="0"/>
              <a:t>Připomínkovali jsme a výrazně jsme se zapojili do koordinace přípravy procesu  implementace nástroje „ Iniciativa pro mladé a Záruky pro mladé“ a dohodli společný koordinovaný přístup Paktu zaměstnanosti a ÚP v Ústí nad Labem  spolu s našimi partnery z kraje Karlovarského  – více samostatná prezentace Ing. Kunce – ved.PS 1</a:t>
            </a:r>
          </a:p>
          <a:p>
            <a:pPr algn="just">
              <a:defRPr/>
            </a:pPr>
            <a:endParaRPr lang="cs-CZ" sz="1400" dirty="0" smtClean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cs-CZ" sz="1400" dirty="0" smtClean="0"/>
              <a:t>Velkou pozornost jsme též věnovali přípravě SAP Ústeckého kraje „ </a:t>
            </a:r>
            <a:r>
              <a:rPr lang="cs-CZ" sz="1400" dirty="0"/>
              <a:t>Handicap nám nevadí </a:t>
            </a:r>
            <a:r>
              <a:rPr lang="cs-CZ" sz="1400" dirty="0" smtClean="0"/>
              <a:t>„</a:t>
            </a:r>
          </a:p>
          <a:p>
            <a:pPr marL="342900" indent="-342900" algn="just">
              <a:buFont typeface="+mj-lt"/>
              <a:buAutoNum type="alphaUcPeriod"/>
              <a:defRPr/>
            </a:pPr>
            <a:endParaRPr lang="cs-CZ" sz="1400" dirty="0" smtClean="0"/>
          </a:p>
          <a:p>
            <a:pPr>
              <a:defRPr/>
            </a:pPr>
            <a:endParaRPr lang="cs-CZ" sz="1400" dirty="0" smtClean="0"/>
          </a:p>
          <a:p>
            <a:pPr>
              <a:defRPr/>
            </a:pPr>
            <a:endParaRPr lang="cs-CZ" sz="1400" dirty="0"/>
          </a:p>
        </p:txBody>
      </p:sp>
      <p:pic>
        <p:nvPicPr>
          <p:cNvPr id="7" name="Picture 2" descr="pakt UK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56176" y="5190818"/>
            <a:ext cx="1623873" cy="7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Obrázek 4" descr="UK B1.wm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2775" y="71438"/>
            <a:ext cx="792163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5" name="Obrázek 1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12975" y="187325"/>
            <a:ext cx="1577975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6" name="Obrázek 2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32363" y="139700"/>
            <a:ext cx="735012" cy="73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Obrázek 3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16688" y="139700"/>
            <a:ext cx="1976437" cy="54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ovéPole 5"/>
          <p:cNvSpPr txBox="1"/>
          <p:nvPr/>
        </p:nvSpPr>
        <p:spPr>
          <a:xfrm>
            <a:off x="395536" y="1628800"/>
            <a:ext cx="7813675" cy="3693319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endParaRPr lang="cs-CZ" sz="1400" b="1" i="1" dirty="0"/>
          </a:p>
          <a:p>
            <a:pPr>
              <a:defRPr/>
            </a:pPr>
            <a:r>
              <a:rPr lang="cs-CZ" sz="2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Průběžné </a:t>
            </a:r>
            <a:r>
              <a:rPr lang="cs-CZ" sz="2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výsledky</a:t>
            </a:r>
          </a:p>
          <a:p>
            <a:pPr>
              <a:defRPr/>
            </a:pPr>
            <a:endParaRPr lang="cs-CZ" sz="1400" b="1" i="1" dirty="0"/>
          </a:p>
          <a:p>
            <a:pPr>
              <a:defRPr/>
            </a:pPr>
            <a:endParaRPr lang="cs-CZ" sz="1400" b="1" i="1" dirty="0"/>
          </a:p>
          <a:p>
            <a:pPr marL="342900" indent="-342900" algn="just">
              <a:buFont typeface="+mj-lt"/>
              <a:buAutoNum type="alphaUcPeriod"/>
              <a:defRPr/>
            </a:pPr>
            <a:r>
              <a:rPr lang="cs-CZ" sz="1400" dirty="0"/>
              <a:t>Pakt zaměstnanosti Ústeckého kraje je ustanoven, má svá pravidla řízení a stává se významným regionálním partnerství. </a:t>
            </a:r>
          </a:p>
          <a:p>
            <a:pPr marL="342900" indent="-342900" algn="just">
              <a:buFont typeface="+mj-lt"/>
              <a:buAutoNum type="alphaUcPeriod"/>
              <a:defRPr/>
            </a:pPr>
            <a:r>
              <a:rPr lang="cs-CZ" sz="1400" dirty="0"/>
              <a:t>Základní projektový rámec  pro CS ( UV 732) byl vypracován a předložen resortním ministerstvům</a:t>
            </a:r>
          </a:p>
          <a:p>
            <a:pPr marL="342900" indent="-342900" algn="just">
              <a:buFont typeface="+mj-lt"/>
              <a:buAutoNum type="alphaUcPeriod"/>
              <a:defRPr/>
            </a:pPr>
            <a:r>
              <a:rPr lang="cs-CZ" sz="1400" dirty="0"/>
              <a:t>Do dnešní doby bylo dosaženo navýšení alokace  v programu VSPR 2 v Ústeckém kraji o 38 475 000 ,-Kč </a:t>
            </a:r>
          </a:p>
          <a:p>
            <a:pPr marL="342900" indent="-342900" algn="just">
              <a:buFont typeface="+mj-lt"/>
              <a:buAutoNum type="alphaUcPeriod"/>
              <a:defRPr/>
            </a:pPr>
            <a:r>
              <a:rPr lang="cs-CZ" sz="1400" dirty="0"/>
              <a:t>Navýšení alokace „Praxe pro mladé „ do 30 let o 50 000 000 ,- Kč</a:t>
            </a:r>
          </a:p>
          <a:p>
            <a:pPr marL="342900" indent="-342900" algn="just">
              <a:buFont typeface="+mj-lt"/>
              <a:buAutoNum type="alphaUcPeriod"/>
              <a:defRPr/>
            </a:pPr>
            <a:r>
              <a:rPr lang="cs-CZ" sz="1400" dirty="0"/>
              <a:t>Alokace 100 mil.do Ústeckého kraje na základě UV 52/2014</a:t>
            </a:r>
          </a:p>
          <a:p>
            <a:pPr marL="342900" indent="-342900" algn="just">
              <a:buFont typeface="+mj-lt"/>
              <a:buAutoNum type="alphaUcPeriod"/>
              <a:defRPr/>
            </a:pPr>
            <a:r>
              <a:rPr lang="cs-CZ" sz="1400" dirty="0"/>
              <a:t>Navázána úzká spolupráce s paktem zaměstnanosti MSK</a:t>
            </a:r>
          </a:p>
          <a:p>
            <a:pPr marL="342900" indent="-342900" algn="just">
              <a:buFont typeface="+mj-lt"/>
              <a:buAutoNum type="alphaUcPeriod"/>
              <a:defRPr/>
            </a:pPr>
            <a:r>
              <a:rPr lang="cs-CZ" sz="1400" dirty="0"/>
              <a:t>Nastavená spolupráce s Krajem Karlovarským – Iniciativa pro mladé</a:t>
            </a:r>
          </a:p>
          <a:p>
            <a:pPr marL="342900" indent="-342900" algn="just">
              <a:buFont typeface="+mj-lt"/>
              <a:buAutoNum type="alphaUcPeriod"/>
              <a:defRPr/>
            </a:pPr>
            <a:endParaRPr lang="cs-CZ" sz="1400" dirty="0" smtClean="0"/>
          </a:p>
          <a:p>
            <a:pPr>
              <a:defRPr/>
            </a:pPr>
            <a:endParaRPr lang="cs-CZ" sz="1400" dirty="0" smtClean="0"/>
          </a:p>
          <a:p>
            <a:pPr>
              <a:defRPr/>
            </a:pPr>
            <a:endParaRPr lang="cs-CZ" sz="1400" dirty="0"/>
          </a:p>
        </p:txBody>
      </p:sp>
      <p:pic>
        <p:nvPicPr>
          <p:cNvPr id="7" name="Picture 2" descr="pakt UK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86604" y="5589240"/>
            <a:ext cx="1623873" cy="7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09415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Obrázek 4" descr="UK B1.wm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87325"/>
            <a:ext cx="792163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699" name="Obrázek 1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12974" y="413543"/>
            <a:ext cx="1577975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Obrázek 2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13998" y="319881"/>
            <a:ext cx="735012" cy="73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1" name="Obrázek 3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16688" y="139700"/>
            <a:ext cx="1976437" cy="54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pakt UK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32363" y="4293096"/>
            <a:ext cx="2330236" cy="1107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bdélník 1"/>
          <p:cNvSpPr/>
          <p:nvPr/>
        </p:nvSpPr>
        <p:spPr>
          <a:xfrm>
            <a:off x="935633" y="1351508"/>
            <a:ext cx="7092751" cy="47782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cs-CZ" sz="3200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endParaRPr lang="cs-CZ" sz="32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endParaRPr lang="cs-CZ" sz="3200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r>
              <a:rPr lang="cs-CZ" sz="32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Děkuji </a:t>
            </a:r>
            <a:r>
              <a:rPr lang="cs-CZ" sz="32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 pozornost </a:t>
            </a:r>
            <a:r>
              <a:rPr lang="cs-CZ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cs-CZ" sz="3200" b="1" i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</a:t>
            </a:r>
          </a:p>
          <a:p>
            <a:pPr>
              <a:defRPr/>
            </a:pPr>
            <a:endParaRPr lang="cs-CZ" sz="3200" b="1" i="1" dirty="0">
              <a:sym typeface="Wingdings"/>
            </a:endParaRPr>
          </a:p>
          <a:p>
            <a:pPr>
              <a:defRPr/>
            </a:pPr>
            <a:endParaRPr lang="cs-CZ" sz="1400" b="1" i="1" dirty="0" smtClean="0">
              <a:sym typeface="Wingdings"/>
            </a:endParaRPr>
          </a:p>
          <a:p>
            <a:pPr>
              <a:defRPr/>
            </a:pPr>
            <a:endParaRPr lang="cs-CZ" sz="1400" b="1" i="1" dirty="0">
              <a:sym typeface="Wingdings"/>
            </a:endParaRPr>
          </a:p>
          <a:p>
            <a:pPr>
              <a:defRPr/>
            </a:pPr>
            <a:r>
              <a:rPr lang="cs-CZ" sz="1400" b="1" i="1" dirty="0" smtClean="0">
                <a:sym typeface="Wingdings"/>
              </a:rPr>
              <a:t>Ing. Dagmar Prošková</a:t>
            </a:r>
            <a:endParaRPr lang="cs-CZ" sz="1400" b="1" i="1" dirty="0">
              <a:sym typeface="Wingdings"/>
            </a:endParaRPr>
          </a:p>
          <a:p>
            <a:pPr>
              <a:defRPr/>
            </a:pPr>
            <a:r>
              <a:rPr lang="cs-CZ" sz="1050" b="1" i="1" dirty="0" smtClean="0">
                <a:sym typeface="Wingdings"/>
              </a:rPr>
              <a:t>Výkonný manažer Paktu zaměstnanosti ÚK</a:t>
            </a:r>
          </a:p>
          <a:p>
            <a:r>
              <a:rPr lang="cs-CZ" sz="1200" dirty="0"/>
              <a:t>Ústecký kraj - Krajský úřad</a:t>
            </a:r>
          </a:p>
          <a:p>
            <a:r>
              <a:rPr lang="cs-CZ" sz="1200" dirty="0" smtClean="0"/>
              <a:t>Velká </a:t>
            </a:r>
            <a:r>
              <a:rPr lang="cs-CZ" sz="1200" dirty="0"/>
              <a:t>Hradební 3118/48</a:t>
            </a:r>
          </a:p>
          <a:p>
            <a:r>
              <a:rPr lang="cs-CZ" sz="1200" dirty="0"/>
              <a:t>400 02 Ústí nad Labem</a:t>
            </a:r>
          </a:p>
          <a:p>
            <a:r>
              <a:rPr lang="cs-CZ" sz="1200" dirty="0" smtClean="0"/>
              <a:t>GSM</a:t>
            </a:r>
            <a:r>
              <a:rPr lang="cs-CZ" sz="1200" dirty="0"/>
              <a:t>: +420 </a:t>
            </a:r>
            <a:r>
              <a:rPr lang="cs-CZ" sz="1200" dirty="0" smtClean="0"/>
              <a:t>723 854 929</a:t>
            </a:r>
            <a:endParaRPr lang="cs-CZ" sz="1200" dirty="0"/>
          </a:p>
          <a:p>
            <a:r>
              <a:rPr lang="cs-CZ" sz="1200" dirty="0"/>
              <a:t> </a:t>
            </a:r>
            <a:r>
              <a:rPr lang="cs-CZ" sz="1200" b="1" i="1" dirty="0" smtClean="0">
                <a:sym typeface="Wingdings"/>
                <a:hlinkClick r:id="rId8"/>
              </a:rPr>
              <a:t>proskova.d@kr-ustecky.cz</a:t>
            </a:r>
            <a:endParaRPr lang="cs-CZ" sz="1200" b="1" i="1" dirty="0" smtClean="0">
              <a:sym typeface="Wingdings"/>
            </a:endParaRPr>
          </a:p>
          <a:p>
            <a:pPr>
              <a:defRPr/>
            </a:pPr>
            <a:endParaRPr lang="cs-CZ" sz="3200" b="1" i="1" dirty="0">
              <a:sym typeface="Wingding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Obrázek 4" descr="UK B1.wm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260350"/>
            <a:ext cx="130175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Obrázek 1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60538" y="547688"/>
            <a:ext cx="25114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Obrázek 2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3438" y="260350"/>
            <a:ext cx="1266825" cy="126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Obrázek 3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56325" y="649288"/>
            <a:ext cx="2559050" cy="70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ovéPole 5"/>
          <p:cNvSpPr txBox="1"/>
          <p:nvPr/>
        </p:nvSpPr>
        <p:spPr>
          <a:xfrm>
            <a:off x="719138" y="2204864"/>
            <a:ext cx="7848600" cy="34163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cs-C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Obsah prezentace</a:t>
            </a:r>
            <a:endParaRPr lang="cs-CZ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cs-CZ" dirty="0" smtClean="0"/>
          </a:p>
          <a:p>
            <a:pPr marL="342900" indent="-342900">
              <a:buFont typeface="+mj-lt"/>
              <a:buAutoNum type="arabicPeriod"/>
              <a:defRPr/>
            </a:pPr>
            <a:r>
              <a:rPr lang="cs-CZ" dirty="0" smtClean="0"/>
              <a:t>Mezinárodní rámec paktů zaměstnanosti a důvody založení Paktu zaměstnanosti Ústeckého kraje</a:t>
            </a:r>
          </a:p>
          <a:p>
            <a:pPr marL="342900" indent="-342900">
              <a:buFont typeface="+mj-lt"/>
              <a:buAutoNum type="arabicPeriod"/>
              <a:defRPr/>
            </a:pPr>
            <a:endParaRPr lang="cs-CZ" dirty="0"/>
          </a:p>
          <a:p>
            <a:pPr marL="342900" indent="-342900">
              <a:buFontTx/>
              <a:buAutoNum type="arabicPeriod"/>
              <a:defRPr/>
            </a:pPr>
            <a:r>
              <a:rPr lang="cs-CZ" dirty="0" smtClean="0"/>
              <a:t>Memorandum o založení Paktu zaměstnanosti Ústeckého  kraje</a:t>
            </a:r>
            <a:endParaRPr lang="cs-CZ" dirty="0"/>
          </a:p>
          <a:p>
            <a:pPr>
              <a:defRPr/>
            </a:pPr>
            <a:endParaRPr lang="cs-CZ" dirty="0"/>
          </a:p>
          <a:p>
            <a:pPr marL="342900" indent="-342900">
              <a:defRPr/>
            </a:pPr>
            <a:r>
              <a:rPr lang="cs-CZ" dirty="0" smtClean="0"/>
              <a:t>3</a:t>
            </a:r>
            <a:r>
              <a:rPr lang="cs-CZ" smtClean="0"/>
              <a:t>.   </a:t>
            </a:r>
            <a:r>
              <a:rPr lang="cs-CZ" smtClean="0"/>
              <a:t> Zakládající </a:t>
            </a:r>
            <a:r>
              <a:rPr lang="cs-CZ" dirty="0" smtClean="0"/>
              <a:t>členové, cíle a priority Paktu zaměstnanosti Ústeckého kraje</a:t>
            </a:r>
            <a:endParaRPr lang="cs-CZ" dirty="0"/>
          </a:p>
          <a:p>
            <a:pPr>
              <a:defRPr/>
            </a:pPr>
            <a:endParaRPr lang="cs-CZ" dirty="0"/>
          </a:p>
          <a:p>
            <a:pPr marL="342900" indent="-342900">
              <a:defRPr/>
            </a:pPr>
            <a:r>
              <a:rPr lang="cs-CZ" dirty="0" smtClean="0"/>
              <a:t>4.    Průběh realizace a výsledky Paktu zaměstnanosti za 11 měsíců</a:t>
            </a:r>
          </a:p>
          <a:p>
            <a:pPr marL="342900" indent="-342900">
              <a:buFontTx/>
              <a:buAutoNum type="arabicPeriod" startAt="3"/>
              <a:defRPr/>
            </a:pPr>
            <a:endParaRPr lang="cs-CZ" dirty="0"/>
          </a:p>
          <a:p>
            <a:pPr marL="342900" indent="-342900">
              <a:defRPr/>
            </a:pPr>
            <a:r>
              <a:rPr lang="cs-CZ" dirty="0" smtClean="0"/>
              <a:t>5.    Diskuze a otázky</a:t>
            </a:r>
            <a:endParaRPr lang="cs-CZ" dirty="0"/>
          </a:p>
        </p:txBody>
      </p:sp>
      <p:pic>
        <p:nvPicPr>
          <p:cNvPr id="2050" name="Picture 2" descr="pakt UK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23913" y="5537552"/>
            <a:ext cx="1623873" cy="7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The image “file:///P:/Partnerships/OECD-Forum/joint%20documents/Forum/PR/PR_tools/maps%20of%20europe%20and%20world/Europa/p-009412-00-3.jpe” cannot be displayed, because it contains errors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658938"/>
            <a:ext cx="5351463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1528763" y="10477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2333625" y="20764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pic>
        <p:nvPicPr>
          <p:cNvPr id="14341" name="Picture 6" descr="The image “file:///P:/Partnerships/OECD-Forum/joint%20documents/Forum/PR/PR_tools/maps%20of%20europe%20and%20world/Weltkarte4.gif” cannot be displayed, because it contains errors."/>
          <p:cNvPicPr>
            <a:picLocks noChangeAspect="1" noChangeArrowheads="1"/>
          </p:cNvPicPr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52400" y="1285766"/>
            <a:ext cx="3810000" cy="230187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342" name="Text Box 7"/>
          <p:cNvSpPr txBox="1">
            <a:spLocks noChangeArrowheads="1"/>
          </p:cNvSpPr>
          <p:nvPr/>
        </p:nvSpPr>
        <p:spPr bwMode="auto">
          <a:xfrm>
            <a:off x="1808163" y="4876800"/>
            <a:ext cx="1484312" cy="3302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bg2"/>
            </a:solidFill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altLang="cs-CZ" sz="1600">
                <a:solidFill>
                  <a:schemeClr val="bg1"/>
                </a:solidFill>
              </a:rPr>
              <a:t>TEPs in Austria</a:t>
            </a:r>
          </a:p>
        </p:txBody>
      </p:sp>
      <p:sp>
        <p:nvSpPr>
          <p:cNvPr id="14343" name="Text Box 8"/>
          <p:cNvSpPr txBox="1">
            <a:spLocks noChangeArrowheads="1"/>
          </p:cNvSpPr>
          <p:nvPr/>
        </p:nvSpPr>
        <p:spPr bwMode="auto">
          <a:xfrm>
            <a:off x="533400" y="1346200"/>
            <a:ext cx="1730375" cy="330200"/>
          </a:xfrm>
          <a:prstGeom prst="rect">
            <a:avLst/>
          </a:prstGeom>
          <a:solidFill>
            <a:srgbClr val="993366"/>
          </a:solidFill>
          <a:ln w="12700" algn="ctr">
            <a:solidFill>
              <a:schemeClr val="bg2"/>
            </a:solidFill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altLang="cs-CZ" sz="1600">
                <a:solidFill>
                  <a:schemeClr val="bg1"/>
                </a:solidFill>
              </a:rPr>
              <a:t>Canadian CFDCs</a:t>
            </a:r>
          </a:p>
        </p:txBody>
      </p:sp>
      <p:sp>
        <p:nvSpPr>
          <p:cNvPr id="14344" name="Text Box 9"/>
          <p:cNvSpPr txBox="1">
            <a:spLocks noChangeArrowheads="1"/>
          </p:cNvSpPr>
          <p:nvPr/>
        </p:nvSpPr>
        <p:spPr bwMode="auto">
          <a:xfrm>
            <a:off x="7426325" y="3733800"/>
            <a:ext cx="1471613" cy="3302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bg2"/>
            </a:solidFill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altLang="cs-CZ" sz="1600">
                <a:solidFill>
                  <a:schemeClr val="bg1"/>
                </a:solidFill>
              </a:rPr>
              <a:t>BBWA in Berlin</a:t>
            </a:r>
          </a:p>
        </p:txBody>
      </p:sp>
      <p:sp>
        <p:nvSpPr>
          <p:cNvPr id="14345" name="Text Box 10"/>
          <p:cNvSpPr txBox="1">
            <a:spLocks noChangeArrowheads="1"/>
          </p:cNvSpPr>
          <p:nvPr/>
        </p:nvSpPr>
        <p:spPr bwMode="auto">
          <a:xfrm>
            <a:off x="6854825" y="5715000"/>
            <a:ext cx="1814513" cy="3302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bg2"/>
            </a:solidFill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altLang="cs-CZ" sz="1600">
                <a:solidFill>
                  <a:schemeClr val="bg1"/>
                </a:solidFill>
              </a:rPr>
              <a:t>Greek partnerships</a:t>
            </a:r>
          </a:p>
        </p:txBody>
      </p:sp>
      <p:sp>
        <p:nvSpPr>
          <p:cNvPr id="14346" name="Text Box 11"/>
          <p:cNvSpPr txBox="1">
            <a:spLocks noChangeArrowheads="1"/>
          </p:cNvSpPr>
          <p:nvPr/>
        </p:nvSpPr>
        <p:spPr bwMode="auto">
          <a:xfrm>
            <a:off x="7304088" y="4648200"/>
            <a:ext cx="1619250" cy="3302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bg2"/>
            </a:solidFill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altLang="cs-CZ" sz="1600">
                <a:solidFill>
                  <a:schemeClr val="bg1"/>
                </a:solidFill>
              </a:rPr>
              <a:t>TEPs in Hungary</a:t>
            </a:r>
          </a:p>
        </p:txBody>
      </p:sp>
      <p:sp>
        <p:nvSpPr>
          <p:cNvPr id="14347" name="Text Box 12"/>
          <p:cNvSpPr txBox="1">
            <a:spLocks noChangeArrowheads="1"/>
          </p:cNvSpPr>
          <p:nvPr/>
        </p:nvSpPr>
        <p:spPr bwMode="auto">
          <a:xfrm>
            <a:off x="4002088" y="1676400"/>
            <a:ext cx="1644650" cy="3302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bg2"/>
            </a:solidFill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altLang="cs-CZ" sz="1600">
                <a:solidFill>
                  <a:schemeClr val="bg1"/>
                </a:solidFill>
              </a:rPr>
              <a:t>Irish partnerships</a:t>
            </a:r>
          </a:p>
        </p:txBody>
      </p:sp>
      <p:sp>
        <p:nvSpPr>
          <p:cNvPr id="14348" name="Text Box 13"/>
          <p:cNvSpPr txBox="1">
            <a:spLocks noChangeArrowheads="1"/>
          </p:cNvSpPr>
          <p:nvPr/>
        </p:nvSpPr>
        <p:spPr bwMode="auto">
          <a:xfrm>
            <a:off x="219075" y="4343400"/>
            <a:ext cx="3055938" cy="3302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bg2"/>
            </a:solidFill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altLang="cs-CZ" sz="1600">
                <a:solidFill>
                  <a:schemeClr val="bg1"/>
                </a:solidFill>
              </a:rPr>
              <a:t>France: CBE, MIFE, EREF, PLIE</a:t>
            </a:r>
          </a:p>
        </p:txBody>
      </p:sp>
      <p:sp>
        <p:nvSpPr>
          <p:cNvPr id="14349" name="Text Box 14"/>
          <p:cNvSpPr txBox="1">
            <a:spLocks noChangeArrowheads="1"/>
          </p:cNvSpPr>
          <p:nvPr/>
        </p:nvSpPr>
        <p:spPr bwMode="auto">
          <a:xfrm>
            <a:off x="7191375" y="4191000"/>
            <a:ext cx="1562100" cy="3302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bg2"/>
            </a:solidFill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altLang="cs-CZ" sz="1600">
                <a:solidFill>
                  <a:schemeClr val="bg1"/>
                </a:solidFill>
              </a:rPr>
              <a:t>Slovakian LSIPs</a:t>
            </a:r>
          </a:p>
        </p:txBody>
      </p:sp>
      <p:sp>
        <p:nvSpPr>
          <p:cNvPr id="14350" name="Text Box 15"/>
          <p:cNvSpPr txBox="1">
            <a:spLocks noChangeArrowheads="1"/>
          </p:cNvSpPr>
          <p:nvPr/>
        </p:nvSpPr>
        <p:spPr bwMode="auto">
          <a:xfrm>
            <a:off x="1874838" y="5410200"/>
            <a:ext cx="1528762" cy="3302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bg2"/>
            </a:solidFill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altLang="cs-CZ" sz="1600">
                <a:solidFill>
                  <a:schemeClr val="bg1"/>
                </a:solidFill>
              </a:rPr>
              <a:t>SNP in Portugal</a:t>
            </a:r>
          </a:p>
        </p:txBody>
      </p:sp>
      <p:sp>
        <p:nvSpPr>
          <p:cNvPr id="14351" name="Text Box 16"/>
          <p:cNvSpPr txBox="1">
            <a:spLocks noChangeArrowheads="1"/>
          </p:cNvSpPr>
          <p:nvPr/>
        </p:nvSpPr>
        <p:spPr bwMode="auto">
          <a:xfrm>
            <a:off x="6324600" y="2819400"/>
            <a:ext cx="2590800" cy="3302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bg2"/>
            </a:solidFill>
            <a:miter lim="800000"/>
            <a:headEnd/>
            <a:tailEnd/>
          </a:ln>
        </p:spPr>
        <p:txBody>
          <a:bodyPr lIns="36000" tIns="36000" rIns="3600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altLang="cs-CZ" sz="1600">
                <a:solidFill>
                  <a:schemeClr val="bg1"/>
                </a:solidFill>
              </a:rPr>
              <a:t>Partnerships in Norway</a:t>
            </a:r>
          </a:p>
        </p:txBody>
      </p:sp>
      <p:sp>
        <p:nvSpPr>
          <p:cNvPr id="14352" name="Text Box 17"/>
          <p:cNvSpPr txBox="1">
            <a:spLocks noChangeArrowheads="1"/>
          </p:cNvSpPr>
          <p:nvPr/>
        </p:nvSpPr>
        <p:spPr bwMode="auto">
          <a:xfrm>
            <a:off x="1292225" y="3200400"/>
            <a:ext cx="2038350" cy="330200"/>
          </a:xfrm>
          <a:prstGeom prst="rect">
            <a:avLst/>
          </a:prstGeom>
          <a:solidFill>
            <a:srgbClr val="993366"/>
          </a:solidFill>
          <a:ln w="12700" algn="ctr">
            <a:solidFill>
              <a:schemeClr val="bg2"/>
            </a:solidFill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altLang="cs-CZ" sz="1600">
                <a:solidFill>
                  <a:schemeClr val="bg1"/>
                </a:solidFill>
              </a:rPr>
              <a:t>RPP in New Zealand</a:t>
            </a:r>
          </a:p>
        </p:txBody>
      </p:sp>
      <p:sp>
        <p:nvSpPr>
          <p:cNvPr id="14353" name="Text Box 18"/>
          <p:cNvSpPr txBox="1">
            <a:spLocks noChangeArrowheads="1"/>
          </p:cNvSpPr>
          <p:nvPr/>
        </p:nvSpPr>
        <p:spPr bwMode="auto">
          <a:xfrm>
            <a:off x="1631950" y="5943600"/>
            <a:ext cx="1708150" cy="3302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bg2"/>
            </a:solidFill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altLang="cs-CZ" sz="1600">
                <a:solidFill>
                  <a:schemeClr val="bg1"/>
                </a:solidFill>
              </a:rPr>
              <a:t>TEPs in Catalonia</a:t>
            </a:r>
          </a:p>
        </p:txBody>
      </p:sp>
      <p:sp>
        <p:nvSpPr>
          <p:cNvPr id="14354" name="Text Box 19"/>
          <p:cNvSpPr txBox="1">
            <a:spLocks noChangeArrowheads="1"/>
          </p:cNvSpPr>
          <p:nvPr/>
        </p:nvSpPr>
        <p:spPr bwMode="auto">
          <a:xfrm>
            <a:off x="123825" y="1752600"/>
            <a:ext cx="1677988" cy="330200"/>
          </a:xfrm>
          <a:prstGeom prst="rect">
            <a:avLst/>
          </a:prstGeom>
          <a:solidFill>
            <a:srgbClr val="993366"/>
          </a:solidFill>
          <a:ln w="12700" algn="ctr">
            <a:solidFill>
              <a:schemeClr val="bg2"/>
            </a:solidFill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altLang="cs-CZ" sz="1600">
                <a:solidFill>
                  <a:schemeClr val="bg1"/>
                </a:solidFill>
              </a:rPr>
              <a:t>WIBs in the USA</a:t>
            </a:r>
          </a:p>
        </p:txBody>
      </p:sp>
      <p:sp>
        <p:nvSpPr>
          <p:cNvPr id="14355" name="Text Box 20"/>
          <p:cNvSpPr txBox="1">
            <a:spLocks noChangeArrowheads="1"/>
          </p:cNvSpPr>
          <p:nvPr/>
        </p:nvSpPr>
        <p:spPr bwMode="auto">
          <a:xfrm>
            <a:off x="7593013" y="5181600"/>
            <a:ext cx="1225550" cy="3302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bg2"/>
            </a:solidFill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altLang="cs-CZ" sz="1600">
                <a:solidFill>
                  <a:schemeClr val="bg1"/>
                </a:solidFill>
              </a:rPr>
              <a:t>TEPs in Italy</a:t>
            </a:r>
          </a:p>
        </p:txBody>
      </p:sp>
      <p:sp>
        <p:nvSpPr>
          <p:cNvPr id="14356" name="Text Box 21"/>
          <p:cNvSpPr txBox="1">
            <a:spLocks noChangeArrowheads="1"/>
          </p:cNvSpPr>
          <p:nvPr/>
        </p:nvSpPr>
        <p:spPr bwMode="auto">
          <a:xfrm>
            <a:off x="4365625" y="2133600"/>
            <a:ext cx="1077913" cy="3302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bg2"/>
            </a:solidFill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altLang="cs-CZ" sz="1600">
                <a:solidFill>
                  <a:schemeClr val="bg1"/>
                </a:solidFill>
              </a:rPr>
              <a:t>LSP in UK </a:t>
            </a:r>
          </a:p>
        </p:txBody>
      </p:sp>
      <p:sp>
        <p:nvSpPr>
          <p:cNvPr id="14357" name="Text Box 22"/>
          <p:cNvSpPr txBox="1">
            <a:spLocks noChangeArrowheads="1"/>
          </p:cNvSpPr>
          <p:nvPr/>
        </p:nvSpPr>
        <p:spPr bwMode="auto">
          <a:xfrm>
            <a:off x="738188" y="3810000"/>
            <a:ext cx="2667000" cy="3302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bg2"/>
            </a:solidFill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altLang="cs-CZ" sz="1600" dirty="0">
                <a:solidFill>
                  <a:schemeClr val="bg1"/>
                </a:solidFill>
              </a:rPr>
              <a:t>RESOC &amp; SEER in Flanders</a:t>
            </a:r>
          </a:p>
        </p:txBody>
      </p:sp>
      <p:sp>
        <p:nvSpPr>
          <p:cNvPr id="14358" name="Text Box 23"/>
          <p:cNvSpPr txBox="1">
            <a:spLocks noChangeArrowheads="1"/>
          </p:cNvSpPr>
          <p:nvPr/>
        </p:nvSpPr>
        <p:spPr bwMode="auto">
          <a:xfrm>
            <a:off x="6767513" y="2362200"/>
            <a:ext cx="1970087" cy="3302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bg2"/>
            </a:solidFill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altLang="cs-CZ" sz="1600">
                <a:solidFill>
                  <a:schemeClr val="bg1"/>
                </a:solidFill>
              </a:rPr>
              <a:t>Finnish partnerships</a:t>
            </a:r>
            <a:r>
              <a:rPr lang="en-GB" altLang="cs-CZ" sz="1600">
                <a:solidFill>
                  <a:srgbClr val="777777"/>
                </a:solidFill>
              </a:rPr>
              <a:t> </a:t>
            </a:r>
          </a:p>
        </p:txBody>
      </p:sp>
      <p:sp>
        <p:nvSpPr>
          <p:cNvPr id="14359" name="Line 24"/>
          <p:cNvSpPr>
            <a:spLocks noChangeShapeType="1"/>
          </p:cNvSpPr>
          <p:nvPr/>
        </p:nvSpPr>
        <p:spPr bwMode="auto">
          <a:xfrm flipV="1">
            <a:off x="3429000" y="5105400"/>
            <a:ext cx="1066800" cy="990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2075" tIns="46038" rIns="92075" bIns="46038" anchor="ctr"/>
          <a:lstStyle/>
          <a:p>
            <a:endParaRPr lang="cs-CZ"/>
          </a:p>
        </p:txBody>
      </p:sp>
      <p:sp>
        <p:nvSpPr>
          <p:cNvPr id="14360" name="Line 25"/>
          <p:cNvSpPr>
            <a:spLocks noChangeShapeType="1"/>
          </p:cNvSpPr>
          <p:nvPr/>
        </p:nvSpPr>
        <p:spPr bwMode="auto">
          <a:xfrm flipV="1">
            <a:off x="3505200" y="4419600"/>
            <a:ext cx="1358900" cy="76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2075" tIns="46038" rIns="92075" bIns="46038" anchor="ctr"/>
          <a:lstStyle/>
          <a:p>
            <a:endParaRPr lang="cs-CZ"/>
          </a:p>
        </p:txBody>
      </p:sp>
      <p:sp>
        <p:nvSpPr>
          <p:cNvPr id="14361" name="Line 26"/>
          <p:cNvSpPr>
            <a:spLocks noChangeShapeType="1"/>
          </p:cNvSpPr>
          <p:nvPr/>
        </p:nvSpPr>
        <p:spPr bwMode="auto">
          <a:xfrm>
            <a:off x="4038600" y="1981200"/>
            <a:ext cx="381000" cy="1524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2075" tIns="46038" rIns="92075" bIns="46038" anchor="ctr"/>
          <a:lstStyle/>
          <a:p>
            <a:endParaRPr lang="cs-CZ"/>
          </a:p>
        </p:txBody>
      </p:sp>
      <p:sp>
        <p:nvSpPr>
          <p:cNvPr id="14362" name="Line 27"/>
          <p:cNvSpPr>
            <a:spLocks noChangeShapeType="1"/>
          </p:cNvSpPr>
          <p:nvPr/>
        </p:nvSpPr>
        <p:spPr bwMode="auto">
          <a:xfrm flipH="1" flipV="1">
            <a:off x="6629400" y="2286000"/>
            <a:ext cx="1143000" cy="76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2075" tIns="46038" rIns="92075" bIns="46038" anchor="ctr"/>
          <a:lstStyle/>
          <a:p>
            <a:endParaRPr lang="cs-CZ"/>
          </a:p>
        </p:txBody>
      </p:sp>
      <p:sp>
        <p:nvSpPr>
          <p:cNvPr id="14363" name="Line 28"/>
          <p:cNvSpPr>
            <a:spLocks noChangeShapeType="1"/>
          </p:cNvSpPr>
          <p:nvPr/>
        </p:nvSpPr>
        <p:spPr bwMode="auto">
          <a:xfrm flipH="1">
            <a:off x="5715000" y="2971800"/>
            <a:ext cx="609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2075" tIns="46038" rIns="92075" bIns="46038" anchor="ctr"/>
          <a:lstStyle/>
          <a:p>
            <a:endParaRPr lang="cs-CZ"/>
          </a:p>
        </p:txBody>
      </p:sp>
      <p:sp>
        <p:nvSpPr>
          <p:cNvPr id="14364" name="Line 29"/>
          <p:cNvSpPr>
            <a:spLocks noChangeShapeType="1"/>
          </p:cNvSpPr>
          <p:nvPr/>
        </p:nvSpPr>
        <p:spPr bwMode="auto">
          <a:xfrm flipH="1">
            <a:off x="5867400" y="3886200"/>
            <a:ext cx="1524000" cy="76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2075" tIns="46038" rIns="92075" bIns="46038" anchor="ctr"/>
          <a:lstStyle/>
          <a:p>
            <a:endParaRPr lang="cs-CZ"/>
          </a:p>
        </p:txBody>
      </p:sp>
      <p:sp>
        <p:nvSpPr>
          <p:cNvPr id="14365" name="Line 30"/>
          <p:cNvSpPr>
            <a:spLocks noChangeShapeType="1"/>
          </p:cNvSpPr>
          <p:nvPr/>
        </p:nvSpPr>
        <p:spPr bwMode="auto">
          <a:xfrm flipH="1">
            <a:off x="6324600" y="4343400"/>
            <a:ext cx="838200" cy="152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2075" tIns="46038" rIns="92075" bIns="46038" anchor="ctr"/>
          <a:lstStyle/>
          <a:p>
            <a:endParaRPr lang="cs-CZ"/>
          </a:p>
        </p:txBody>
      </p:sp>
      <p:sp>
        <p:nvSpPr>
          <p:cNvPr id="14366" name="Text Box 31"/>
          <p:cNvSpPr txBox="1">
            <a:spLocks noChangeArrowheads="1"/>
          </p:cNvSpPr>
          <p:nvPr/>
        </p:nvSpPr>
        <p:spPr bwMode="auto">
          <a:xfrm>
            <a:off x="7232650" y="3276600"/>
            <a:ext cx="1539875" cy="3302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bg2"/>
            </a:solidFill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altLang="cs-CZ" sz="1600">
                <a:solidFill>
                  <a:schemeClr val="bg1"/>
                </a:solidFill>
              </a:rPr>
              <a:t>RGC in Sweden</a:t>
            </a:r>
          </a:p>
        </p:txBody>
      </p:sp>
      <p:sp>
        <p:nvSpPr>
          <p:cNvPr id="14367" name="Line 32"/>
          <p:cNvSpPr>
            <a:spLocks noChangeShapeType="1"/>
          </p:cNvSpPr>
          <p:nvPr/>
        </p:nvSpPr>
        <p:spPr bwMode="auto">
          <a:xfrm flipH="1" flipV="1">
            <a:off x="6019800" y="3276600"/>
            <a:ext cx="1143000" cy="152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2075" tIns="46038" rIns="92075" bIns="46038" anchor="ctr"/>
          <a:lstStyle/>
          <a:p>
            <a:endParaRPr lang="cs-CZ"/>
          </a:p>
        </p:txBody>
      </p:sp>
      <p:sp>
        <p:nvSpPr>
          <p:cNvPr id="14368" name="Line 33"/>
          <p:cNvSpPr>
            <a:spLocks noChangeShapeType="1"/>
          </p:cNvSpPr>
          <p:nvPr/>
        </p:nvSpPr>
        <p:spPr bwMode="auto">
          <a:xfrm>
            <a:off x="3429000" y="3962400"/>
            <a:ext cx="1828800" cy="152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2075" tIns="46038" rIns="92075" bIns="46038" anchor="ctr"/>
          <a:lstStyle/>
          <a:p>
            <a:endParaRPr lang="cs-CZ"/>
          </a:p>
        </p:txBody>
      </p:sp>
      <p:sp>
        <p:nvSpPr>
          <p:cNvPr id="14369" name="Line 34"/>
          <p:cNvSpPr>
            <a:spLocks noChangeShapeType="1"/>
          </p:cNvSpPr>
          <p:nvPr/>
        </p:nvSpPr>
        <p:spPr bwMode="auto">
          <a:xfrm flipV="1">
            <a:off x="3429000" y="5181600"/>
            <a:ext cx="381000" cy="381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2075" tIns="46038" rIns="92075" bIns="46038" anchor="ctr"/>
          <a:lstStyle/>
          <a:p>
            <a:endParaRPr lang="cs-CZ"/>
          </a:p>
        </p:txBody>
      </p:sp>
      <p:sp>
        <p:nvSpPr>
          <p:cNvPr id="14370" name="Line 35"/>
          <p:cNvSpPr>
            <a:spLocks noChangeShapeType="1"/>
          </p:cNvSpPr>
          <p:nvPr/>
        </p:nvSpPr>
        <p:spPr bwMode="auto">
          <a:xfrm flipV="1">
            <a:off x="3505200" y="4572000"/>
            <a:ext cx="2362200" cy="457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2075" tIns="46038" rIns="92075" bIns="46038" anchor="ctr"/>
          <a:lstStyle/>
          <a:p>
            <a:endParaRPr lang="cs-CZ"/>
          </a:p>
        </p:txBody>
      </p:sp>
      <p:sp>
        <p:nvSpPr>
          <p:cNvPr id="14371" name="Line 36"/>
          <p:cNvSpPr>
            <a:spLocks noChangeShapeType="1"/>
          </p:cNvSpPr>
          <p:nvPr/>
        </p:nvSpPr>
        <p:spPr bwMode="auto">
          <a:xfrm flipH="1" flipV="1">
            <a:off x="6172200" y="4648200"/>
            <a:ext cx="1143000" cy="152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2075" tIns="46038" rIns="92075" bIns="46038" anchor="ctr"/>
          <a:lstStyle/>
          <a:p>
            <a:endParaRPr lang="cs-CZ"/>
          </a:p>
        </p:txBody>
      </p:sp>
      <p:sp>
        <p:nvSpPr>
          <p:cNvPr id="14372" name="Line 37"/>
          <p:cNvSpPr>
            <a:spLocks noChangeShapeType="1"/>
          </p:cNvSpPr>
          <p:nvPr/>
        </p:nvSpPr>
        <p:spPr bwMode="auto">
          <a:xfrm flipH="1" flipV="1">
            <a:off x="5638800" y="5029200"/>
            <a:ext cx="1828800" cy="304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2075" tIns="46038" rIns="92075" bIns="46038" anchor="ctr"/>
          <a:lstStyle/>
          <a:p>
            <a:endParaRPr lang="cs-CZ"/>
          </a:p>
        </p:txBody>
      </p:sp>
      <p:sp>
        <p:nvSpPr>
          <p:cNvPr id="14373" name="Line 38"/>
          <p:cNvSpPr>
            <a:spLocks noChangeShapeType="1"/>
          </p:cNvSpPr>
          <p:nvPr/>
        </p:nvSpPr>
        <p:spPr bwMode="auto">
          <a:xfrm flipH="1" flipV="1">
            <a:off x="6553200" y="5562600"/>
            <a:ext cx="1219200" cy="152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2075" tIns="46038" rIns="92075" bIns="46038" anchor="ctr"/>
          <a:lstStyle/>
          <a:p>
            <a:endParaRPr lang="cs-CZ"/>
          </a:p>
        </p:txBody>
      </p:sp>
      <p:sp>
        <p:nvSpPr>
          <p:cNvPr id="14374" name="Line 39"/>
          <p:cNvSpPr>
            <a:spLocks noChangeShapeType="1"/>
          </p:cNvSpPr>
          <p:nvPr/>
        </p:nvSpPr>
        <p:spPr bwMode="auto">
          <a:xfrm flipH="1">
            <a:off x="4800600" y="2438400"/>
            <a:ext cx="76200" cy="1371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2075" tIns="46038" rIns="92075" bIns="46038" anchor="ctr"/>
          <a:lstStyle/>
          <a:p>
            <a:endParaRPr lang="cs-CZ"/>
          </a:p>
        </p:txBody>
      </p:sp>
      <p:sp>
        <p:nvSpPr>
          <p:cNvPr id="18471" name="Rectangle 40"/>
          <p:cNvSpPr>
            <a:spLocks noChangeArrowheads="1"/>
          </p:cNvSpPr>
          <p:nvPr/>
        </p:nvSpPr>
        <p:spPr bwMode="auto">
          <a:xfrm>
            <a:off x="457200" y="142875"/>
            <a:ext cx="82296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r>
              <a:rPr lang="cs-CZ" sz="3200" b="1" u="sng" dirty="0">
                <a:ea typeface="+mj-ea"/>
                <a:cs typeface="+mj-cs"/>
              </a:rPr>
              <a:t>Pakty a partnerství ve světě</a:t>
            </a:r>
            <a:r>
              <a:rPr lang="en-GB" sz="3200" b="1" u="sng" dirty="0">
                <a:ea typeface="+mj-ea"/>
                <a:cs typeface="+mj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37962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Obrázek 4" descr="UK B1.wm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2775" y="71438"/>
            <a:ext cx="792163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Obrázek 1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12975" y="187325"/>
            <a:ext cx="1577975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Obrázek 2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32363" y="139700"/>
            <a:ext cx="735012" cy="73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Obrázek 3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16688" y="139700"/>
            <a:ext cx="1976437" cy="54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ovéPole 5"/>
          <p:cNvSpPr txBox="1"/>
          <p:nvPr/>
        </p:nvSpPr>
        <p:spPr>
          <a:xfrm>
            <a:off x="363316" y="896665"/>
            <a:ext cx="7993062" cy="501675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endParaRPr lang="cs-CZ" b="1" u="sng" dirty="0">
              <a:latin typeface="Arial" charset="0"/>
            </a:endParaRPr>
          </a:p>
          <a:p>
            <a:pPr>
              <a:defRPr/>
            </a:pPr>
            <a:r>
              <a:rPr lang="cs-CZ" b="1" u="sng" dirty="0">
                <a:latin typeface="Arial" charset="0"/>
              </a:rPr>
              <a:t>Proč pakt zaměstnanosti v ÚK </a:t>
            </a:r>
            <a:r>
              <a:rPr lang="cs-CZ" b="1" u="sng" dirty="0" smtClean="0">
                <a:latin typeface="Arial" charset="0"/>
              </a:rPr>
              <a:t>?</a:t>
            </a:r>
          </a:p>
          <a:p>
            <a:pPr>
              <a:defRPr/>
            </a:pPr>
            <a:endParaRPr lang="cs-CZ" b="1" u="sng" dirty="0" smtClean="0">
              <a:latin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s-CZ" dirty="0" smtClean="0">
                <a:latin typeface="Arial" charset="0"/>
              </a:rPr>
              <a:t>Je nezbytně nutné </a:t>
            </a:r>
            <a:r>
              <a:rPr lang="cs-CZ" b="1" dirty="0" smtClean="0">
                <a:latin typeface="Arial" charset="0"/>
              </a:rPr>
              <a:t>vytvořit silné regionální partnerství </a:t>
            </a:r>
            <a:r>
              <a:rPr lang="cs-CZ" dirty="0" smtClean="0">
                <a:latin typeface="Arial" charset="0"/>
              </a:rPr>
              <a:t>k vytvoření silného tlaku na centrální orgány – resortní ministerstva k řešení problematiky zaměstnanosti a konkurenceschopnosti v Ústeckém kraji </a:t>
            </a:r>
            <a:endParaRPr lang="cs-CZ" dirty="0">
              <a:latin typeface="Arial" charset="0"/>
            </a:endParaRP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Je potřeba </a:t>
            </a:r>
            <a:r>
              <a:rPr lang="cs-CZ" b="1" dirty="0" smtClean="0"/>
              <a:t>zefektivnit čerpání dislokovaných finančních </a:t>
            </a:r>
            <a:r>
              <a:rPr lang="cs-CZ" dirty="0" smtClean="0"/>
              <a:t>prostředků do regionu Ústeckého kraje, zamezit duplicitám a preferovat jejich investování do rozvojových pólů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 Velké množství </a:t>
            </a:r>
            <a:r>
              <a:rPr lang="cs-CZ" dirty="0"/>
              <a:t>projektů, ale s nízkou </a:t>
            </a:r>
            <a:r>
              <a:rPr lang="cs-CZ" b="1" i="1" dirty="0"/>
              <a:t>mírou koordinace </a:t>
            </a:r>
            <a:r>
              <a:rPr lang="cs-CZ" dirty="0"/>
              <a:t>a bez společné </a:t>
            </a:r>
            <a:r>
              <a:rPr lang="cs-CZ" dirty="0" smtClean="0"/>
              <a:t>strategie leckdy nepřináší komplexní výsledky</a:t>
            </a:r>
            <a:endParaRPr lang="cs-CZ" dirty="0"/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cs-CZ" b="1" dirty="0" smtClean="0"/>
              <a:t>Cca 66 </a:t>
            </a:r>
            <a:r>
              <a:rPr lang="cs-CZ" b="1" dirty="0"/>
              <a:t>tisíc nezaměstnaných</a:t>
            </a:r>
            <a:r>
              <a:rPr lang="cs-CZ" dirty="0"/>
              <a:t>, míra nezaměstnanosti cca 14 % tj. o 4-5% více než je republikový průměr.</a:t>
            </a:r>
          </a:p>
          <a:p>
            <a:pPr marL="177800" indent="-177800">
              <a:spcBef>
                <a:spcPts val="1200"/>
              </a:spcBef>
              <a:buFont typeface="Arial" charset="0"/>
              <a:buChar char="•"/>
              <a:defRPr/>
            </a:pPr>
            <a:r>
              <a:rPr lang="cs-CZ" dirty="0" smtClean="0"/>
              <a:t>Trh </a:t>
            </a:r>
            <a:r>
              <a:rPr lang="cs-CZ" dirty="0"/>
              <a:t>práce – složitý mechanismus vyžadující spolupráci mnoha aktérů </a:t>
            </a:r>
            <a:endParaRPr lang="cs-CZ" dirty="0" smtClean="0"/>
          </a:p>
          <a:p>
            <a:pPr marL="177800" indent="-177800">
              <a:spcBef>
                <a:spcPts val="1200"/>
              </a:spcBef>
              <a:buFont typeface="Arial" charset="0"/>
              <a:buChar char="•"/>
              <a:defRPr/>
            </a:pPr>
            <a:r>
              <a:rPr lang="cs-CZ" dirty="0" smtClean="0"/>
              <a:t>Pakty </a:t>
            </a:r>
            <a:r>
              <a:rPr lang="cs-CZ" dirty="0"/>
              <a:t>zaměstnanosti a partnerství – osvědčený nástroj v zemích OECD</a:t>
            </a:r>
          </a:p>
        </p:txBody>
      </p:sp>
      <p:pic>
        <p:nvPicPr>
          <p:cNvPr id="7" name="Picture 2" descr="pakt UK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32505" y="5946198"/>
            <a:ext cx="1623873" cy="7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Obrázek 4" descr="UK B1.wm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260350"/>
            <a:ext cx="130175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Obrázek 1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60538" y="547688"/>
            <a:ext cx="25114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Obrázek 2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3438" y="260350"/>
            <a:ext cx="1266825" cy="126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Obrázek 3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56325" y="649288"/>
            <a:ext cx="2559050" cy="70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ovéPole 5"/>
          <p:cNvSpPr txBox="1"/>
          <p:nvPr/>
        </p:nvSpPr>
        <p:spPr>
          <a:xfrm>
            <a:off x="468313" y="1746250"/>
            <a:ext cx="7812087" cy="424815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endParaRPr lang="cs-CZ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cs-CZ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Legislativní ukotvení paktů zaměstnanosti v EU i ČR</a:t>
            </a:r>
          </a:p>
          <a:p>
            <a:pPr>
              <a:defRPr/>
            </a:pPr>
            <a:endParaRPr lang="cs-CZ" dirty="0"/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cs-CZ" b="1" i="1" dirty="0"/>
              <a:t>Evropský sociální fond</a:t>
            </a:r>
          </a:p>
          <a:p>
            <a:pPr>
              <a:defRPr/>
            </a:pPr>
            <a:r>
              <a:rPr lang="cs-CZ" dirty="0"/>
              <a:t>	Nařízení (ES) č.1081/2006 týkající se Evropského sociálního fondu Článek 3, odst.1  písm.(e)</a:t>
            </a:r>
          </a:p>
          <a:p>
            <a:pPr>
              <a:defRPr/>
            </a:pPr>
            <a:endParaRPr lang="cs-CZ" dirty="0"/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cs-CZ" b="1" i="1" dirty="0"/>
              <a:t>Evropský fond pro regionální rozvoj </a:t>
            </a:r>
          </a:p>
          <a:p>
            <a:pPr>
              <a:defRPr/>
            </a:pPr>
            <a:r>
              <a:rPr lang="cs-CZ" dirty="0"/>
              <a:t>      	Nařízení (ES) č.1080/2006 o Evropském fondu pro regionální rozvoj</a:t>
            </a:r>
          </a:p>
          <a:p>
            <a:pPr lvl="1">
              <a:defRPr/>
            </a:pPr>
            <a:r>
              <a:rPr lang="cs-CZ" dirty="0"/>
              <a:t>	Článek 4 Konvergence</a:t>
            </a:r>
          </a:p>
          <a:p>
            <a:pPr lvl="1">
              <a:defRPr/>
            </a:pPr>
            <a:endParaRPr lang="cs-CZ" b="1" i="1" dirty="0"/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cs-CZ" b="1" i="1" dirty="0"/>
              <a:t>Evropské Iniciativy Společenství EQUAL</a:t>
            </a:r>
          </a:p>
          <a:p>
            <a:pPr>
              <a:defRPr/>
            </a:pPr>
            <a:endParaRPr lang="cs-CZ" b="1" i="1" dirty="0"/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cs-CZ" b="1" dirty="0"/>
              <a:t>Společná pomoc na podporu projektů v evropských regionech (JASPERS)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Obrázek 4" descr="UK B1.wm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2775" y="71438"/>
            <a:ext cx="792163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Obrázek 1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12975" y="187325"/>
            <a:ext cx="1577975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Obrázek 2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32363" y="139700"/>
            <a:ext cx="735012" cy="73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Obrázek 3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16688" y="139700"/>
            <a:ext cx="1976437" cy="54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ovéPole 5"/>
          <p:cNvSpPr txBox="1"/>
          <p:nvPr/>
        </p:nvSpPr>
        <p:spPr>
          <a:xfrm>
            <a:off x="234950" y="976313"/>
            <a:ext cx="7813675" cy="5632311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endParaRPr lang="cs-CZ" b="1" dirty="0" smtClean="0"/>
          </a:p>
          <a:p>
            <a:pPr>
              <a:defRPr/>
            </a:pPr>
            <a:r>
              <a:rPr lang="cs-CZ" dirty="0" smtClean="0"/>
              <a:t>Dne 28.3.2013 bylo v budově krajského úřadu</a:t>
            </a:r>
          </a:p>
          <a:p>
            <a:pPr>
              <a:defRPr/>
            </a:pPr>
            <a:r>
              <a:rPr lang="cs-CZ" dirty="0" smtClean="0"/>
              <a:t> v Ústí nad Labem podepsáno </a:t>
            </a:r>
            <a:r>
              <a:rPr lang="cs-CZ" b="1" i="1" dirty="0" smtClean="0"/>
              <a:t>Memorandum</a:t>
            </a:r>
            <a:r>
              <a:rPr lang="cs-CZ" dirty="0" smtClean="0"/>
              <a:t> </a:t>
            </a:r>
          </a:p>
          <a:p>
            <a:pPr>
              <a:defRPr/>
            </a:pPr>
            <a:r>
              <a:rPr lang="cs-CZ" dirty="0" smtClean="0"/>
              <a:t>o ustanovení Paktu zaměstnanosti Ústeckého kraje.</a:t>
            </a:r>
          </a:p>
          <a:p>
            <a:pPr>
              <a:defRPr/>
            </a:pPr>
            <a:endParaRPr lang="cs-CZ" i="1" u="sng" dirty="0"/>
          </a:p>
          <a:p>
            <a:pPr>
              <a:defRPr/>
            </a:pPr>
            <a:r>
              <a:rPr lang="cs-CZ" i="1" u="sng" dirty="0" smtClean="0"/>
              <a:t>Zakládajícími členy paktu zaměstnanosti ÚK jsou:</a:t>
            </a:r>
          </a:p>
          <a:p>
            <a:pPr>
              <a:defRPr/>
            </a:pPr>
            <a:endParaRPr lang="cs-CZ" dirty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cs-CZ" i="1" dirty="0" smtClean="0"/>
              <a:t>Ústecký kraj, </a:t>
            </a:r>
            <a:r>
              <a:rPr lang="cs-CZ" i="1" dirty="0" err="1" smtClean="0"/>
              <a:t>Ič</a:t>
            </a:r>
            <a:r>
              <a:rPr lang="cs-CZ" i="1" dirty="0" smtClean="0"/>
              <a:t>: 70892156</a:t>
            </a:r>
            <a:r>
              <a:rPr lang="cs-CZ" sz="1400" dirty="0" smtClean="0"/>
              <a:t>    </a:t>
            </a:r>
            <a:endParaRPr lang="cs-CZ" i="1" dirty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cs-CZ" i="1" dirty="0" smtClean="0"/>
              <a:t>Krajská hospodářská komora Ústeckého kraje </a:t>
            </a:r>
            <a:r>
              <a:rPr lang="cs-CZ" i="1" dirty="0" err="1" smtClean="0"/>
              <a:t>Ič</a:t>
            </a:r>
            <a:r>
              <a:rPr lang="cs-CZ" i="1" dirty="0" smtClean="0"/>
              <a:t>: 70894612</a:t>
            </a:r>
            <a:endParaRPr lang="cs-CZ" dirty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cs-CZ" i="1" dirty="0" smtClean="0"/>
              <a:t>Hospodářská a sociální rada Ústeckého kraje, </a:t>
            </a:r>
            <a:r>
              <a:rPr lang="cs-CZ" i="1" dirty="0" err="1" smtClean="0"/>
              <a:t>Ič</a:t>
            </a:r>
            <a:r>
              <a:rPr lang="cs-CZ" i="1" dirty="0" smtClean="0"/>
              <a:t>: 69410909</a:t>
            </a:r>
            <a:endParaRPr lang="cs-CZ" sz="1400" dirty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cs-CZ" i="1" dirty="0" smtClean="0"/>
              <a:t>Univerzita </a:t>
            </a:r>
            <a:r>
              <a:rPr lang="cs-CZ" i="1" dirty="0" err="1" smtClean="0"/>
              <a:t>J.E.Purkyně</a:t>
            </a:r>
            <a:r>
              <a:rPr lang="cs-CZ" i="1" dirty="0" smtClean="0"/>
              <a:t> v Ústí nad </a:t>
            </a:r>
            <a:r>
              <a:rPr lang="cs-CZ" i="1" dirty="0"/>
              <a:t>L</a:t>
            </a:r>
            <a:r>
              <a:rPr lang="cs-CZ" i="1" dirty="0" smtClean="0"/>
              <a:t>abem, </a:t>
            </a:r>
            <a:r>
              <a:rPr lang="cs-CZ" i="1" dirty="0" err="1" smtClean="0"/>
              <a:t>Ič</a:t>
            </a:r>
            <a:r>
              <a:rPr lang="cs-CZ" i="1" dirty="0" smtClean="0"/>
              <a:t>: 44555601</a:t>
            </a:r>
          </a:p>
          <a:p>
            <a:pPr>
              <a:lnSpc>
                <a:spcPct val="150000"/>
              </a:lnSpc>
              <a:defRPr/>
            </a:pPr>
            <a:endParaRPr lang="cs-CZ" i="1" dirty="0" smtClean="0"/>
          </a:p>
          <a:p>
            <a:pPr>
              <a:lnSpc>
                <a:spcPct val="150000"/>
              </a:lnSpc>
              <a:defRPr/>
            </a:pPr>
            <a:r>
              <a:rPr lang="cs-CZ" i="1" dirty="0" smtClean="0"/>
              <a:t>V současné době je administrováno přistoupení ÚP ČR k paktu zaměstnanosti ÚK, detaily budou projednány 17.2.2014, za přítomnosti ministryně Michaely </a:t>
            </a:r>
            <a:r>
              <a:rPr lang="cs-CZ" i="1" dirty="0" err="1" smtClean="0"/>
              <a:t>Marksové</a:t>
            </a:r>
            <a:r>
              <a:rPr lang="cs-CZ" i="1" dirty="0" smtClean="0"/>
              <a:t> Tominové a generální ředitelky ÚP ČR Marie Bílkové.</a:t>
            </a:r>
            <a:endParaRPr lang="cs-CZ" i="1" dirty="0"/>
          </a:p>
          <a:p>
            <a:pPr>
              <a:defRPr/>
            </a:pPr>
            <a:r>
              <a:rPr lang="cs-CZ" i="1" dirty="0"/>
              <a:t>      </a:t>
            </a:r>
            <a:endParaRPr lang="cs-CZ" sz="1400" dirty="0"/>
          </a:p>
        </p:txBody>
      </p:sp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436096" y="1484784"/>
            <a:ext cx="3168352" cy="1833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pakt UK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573016"/>
            <a:ext cx="1623873" cy="7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Obrázek 4" descr="UK B1.wm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2775" y="71438"/>
            <a:ext cx="792163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Obrázek 1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12975" y="187325"/>
            <a:ext cx="1577975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Obrázek 2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32363" y="139700"/>
            <a:ext cx="735012" cy="73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Obrázek 3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16688" y="139700"/>
            <a:ext cx="1976437" cy="54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ovéPole 5"/>
          <p:cNvSpPr txBox="1"/>
          <p:nvPr/>
        </p:nvSpPr>
        <p:spPr>
          <a:xfrm>
            <a:off x="234950" y="976313"/>
            <a:ext cx="7813675" cy="4708981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endParaRPr lang="cs-CZ" sz="1400" b="1" i="1" dirty="0"/>
          </a:p>
          <a:p>
            <a:pPr>
              <a:defRPr/>
            </a:pPr>
            <a:r>
              <a:rPr lang="cs-CZ" sz="2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Strategický cíl Paktu zaměstnanosti Ústeckého kraje</a:t>
            </a:r>
            <a:endParaRPr lang="cs-CZ" sz="24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cs-CZ" sz="1400" b="1" i="1" dirty="0"/>
          </a:p>
          <a:p>
            <a:pPr>
              <a:defRPr/>
            </a:pPr>
            <a:endParaRPr lang="cs-CZ" sz="1400" b="1" i="1" dirty="0" smtClean="0"/>
          </a:p>
          <a:p>
            <a:pPr>
              <a:defRPr/>
            </a:pPr>
            <a:r>
              <a:rPr lang="cs-CZ" sz="2000" b="1" i="1" dirty="0" smtClean="0"/>
              <a:t>Strategickým cílem Paktu zaměstnanosti Ústeckého kraje je zvýšit konkurenceschopnost a zaměstnanost Ústeckého kraje na průměrnou míru těchto ukazatelů ve srovnání s ostatními kraji České republiky do roku 2020 </a:t>
            </a:r>
            <a:endParaRPr lang="cs-CZ" sz="2000" dirty="0"/>
          </a:p>
          <a:p>
            <a:pPr>
              <a:defRPr/>
            </a:pPr>
            <a:endParaRPr lang="cs-CZ" sz="1400" dirty="0"/>
          </a:p>
          <a:p>
            <a:pPr>
              <a:defRPr/>
            </a:pPr>
            <a:r>
              <a:rPr lang="cs-CZ" sz="1600" dirty="0" smtClean="0"/>
              <a:t>Pakt zaměstnanosti Ústeckého kraje obsahuje čtyři strategické priority, prostřednictvím kterých chce dosáhnout naplnění strategického cíle paktu.</a:t>
            </a:r>
          </a:p>
          <a:p>
            <a:pPr>
              <a:defRPr/>
            </a:pPr>
            <a:endParaRPr lang="cs-CZ" sz="1600" dirty="0"/>
          </a:p>
          <a:p>
            <a:pPr marL="342900" indent="-342900">
              <a:buFont typeface="+mj-lt"/>
              <a:buAutoNum type="arabicPeriod"/>
              <a:defRPr/>
            </a:pPr>
            <a:r>
              <a:rPr lang="cs-CZ" sz="1600" dirty="0" smtClean="0"/>
              <a:t>Trh práce a zaměstnanost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cs-CZ" sz="1600" dirty="0" smtClean="0"/>
              <a:t>Vzdělávání a konkurenceschopnost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cs-CZ" sz="1600" dirty="0" smtClean="0"/>
              <a:t>Společenská odpovědnost firem, sociální oblast a rovné příležitosti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cs-CZ" sz="1600" dirty="0" smtClean="0"/>
              <a:t>Podpora průmyslového regionu</a:t>
            </a:r>
          </a:p>
          <a:p>
            <a:pPr>
              <a:defRPr/>
            </a:pPr>
            <a:endParaRPr lang="cs-CZ" sz="1400" dirty="0"/>
          </a:p>
          <a:p>
            <a:pPr>
              <a:defRPr/>
            </a:pPr>
            <a:endParaRPr lang="cs-CZ" sz="1400" dirty="0"/>
          </a:p>
        </p:txBody>
      </p:sp>
      <p:pic>
        <p:nvPicPr>
          <p:cNvPr id="7" name="Picture 2" descr="pakt UK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23913" y="5887212"/>
            <a:ext cx="1623873" cy="7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Obrázek 4" descr="UK B1.wm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2775" y="71438"/>
            <a:ext cx="792163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7" name="Obrázek 1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12975" y="187325"/>
            <a:ext cx="1577975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Obrázek 2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32363" y="139700"/>
            <a:ext cx="735012" cy="73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Obrázek 3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16688" y="139700"/>
            <a:ext cx="1976437" cy="54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ovéPole 5"/>
          <p:cNvSpPr txBox="1"/>
          <p:nvPr/>
        </p:nvSpPr>
        <p:spPr>
          <a:xfrm>
            <a:off x="234950" y="976313"/>
            <a:ext cx="7813675" cy="224676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endParaRPr lang="cs-CZ" b="1" i="1" dirty="0" smtClean="0"/>
          </a:p>
          <a:p>
            <a:pPr>
              <a:defRPr/>
            </a:pPr>
            <a:r>
              <a:rPr lang="cs-CZ" b="1" i="1" u="sng" dirty="0" smtClean="0"/>
              <a:t>Struktura řízení Paktu zaměstnanosti Ústeckého kraje</a:t>
            </a:r>
          </a:p>
          <a:p>
            <a:pPr>
              <a:defRPr/>
            </a:pPr>
            <a:endParaRPr lang="cs-CZ" b="1" i="1" dirty="0"/>
          </a:p>
          <a:p>
            <a:pPr>
              <a:defRPr/>
            </a:pPr>
            <a:endParaRPr lang="cs-CZ" b="1" i="1" dirty="0" smtClean="0"/>
          </a:p>
          <a:p>
            <a:pPr>
              <a:defRPr/>
            </a:pPr>
            <a:endParaRPr lang="cs-CZ" b="1" i="1" dirty="0"/>
          </a:p>
          <a:p>
            <a:pPr>
              <a:defRPr/>
            </a:pPr>
            <a:endParaRPr lang="cs-CZ" b="1" i="1" dirty="0" smtClean="0"/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endParaRPr lang="cs-CZ" sz="1400" b="1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961198"/>
            <a:ext cx="5876925" cy="333375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pakt UK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24752" y="982979"/>
            <a:ext cx="1623873" cy="7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pakt UK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24752" y="919126"/>
            <a:ext cx="1623873" cy="7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Obrázek 4" descr="UK B1.wm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2775" y="71438"/>
            <a:ext cx="792163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Obrázek 1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12975" y="187325"/>
            <a:ext cx="1577975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Obrázek 2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32363" y="139700"/>
            <a:ext cx="735012" cy="73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Obrázek 3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16688" y="139700"/>
            <a:ext cx="1976437" cy="54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ovéPole 5"/>
          <p:cNvSpPr txBox="1"/>
          <p:nvPr/>
        </p:nvSpPr>
        <p:spPr>
          <a:xfrm>
            <a:off x="234950" y="976313"/>
            <a:ext cx="7813675" cy="4708981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endParaRPr lang="cs-CZ" sz="1400" b="1" i="1" dirty="0"/>
          </a:p>
          <a:p>
            <a:pPr>
              <a:defRPr/>
            </a:pPr>
            <a:endParaRPr lang="cs-CZ" sz="2000" b="1" u="sng" cap="small" dirty="0" smtClean="0"/>
          </a:p>
          <a:p>
            <a:pPr>
              <a:defRPr/>
            </a:pPr>
            <a:r>
              <a:rPr lang="cs-CZ" sz="2000" b="1" u="sng" cap="small" dirty="0" smtClean="0"/>
              <a:t>Pracovní skupiny Paktu zaměstnanosti</a:t>
            </a:r>
          </a:p>
          <a:p>
            <a:pPr>
              <a:defRPr/>
            </a:pPr>
            <a:endParaRPr lang="cs-CZ" sz="2000" b="1" u="sng" cap="small" dirty="0" smtClean="0"/>
          </a:p>
          <a:p>
            <a:pPr>
              <a:defRPr/>
            </a:pPr>
            <a:endParaRPr lang="cs-CZ" sz="1400" dirty="0"/>
          </a:p>
          <a:p>
            <a:pPr>
              <a:lnSpc>
                <a:spcPct val="200000"/>
              </a:lnSpc>
              <a:defRPr/>
            </a:pPr>
            <a:r>
              <a:rPr lang="cs-CZ" sz="1600" b="1" dirty="0" smtClean="0"/>
              <a:t>PS 1</a:t>
            </a:r>
            <a:r>
              <a:rPr lang="cs-CZ" sz="1400" dirty="0" smtClean="0"/>
              <a:t> -  Trh práce a zaměstnanost, ved.PS  </a:t>
            </a:r>
            <a:r>
              <a:rPr lang="cs-CZ" sz="1400" b="1" i="1" dirty="0" smtClean="0"/>
              <a:t>Jaroslav Kunc </a:t>
            </a:r>
            <a:r>
              <a:rPr lang="cs-CZ" sz="1400" dirty="0" smtClean="0"/>
              <a:t>ÚP ČR Ústí nad Labem</a:t>
            </a:r>
          </a:p>
          <a:p>
            <a:pPr>
              <a:lnSpc>
                <a:spcPct val="200000"/>
              </a:lnSpc>
              <a:defRPr/>
            </a:pPr>
            <a:r>
              <a:rPr lang="cs-CZ" sz="1600" b="1" dirty="0" smtClean="0"/>
              <a:t>PS 2</a:t>
            </a:r>
            <a:r>
              <a:rPr lang="cs-CZ" sz="1400" dirty="0" smtClean="0"/>
              <a:t> -  Vzdělávání a konkurenceschopnost , ved.PS </a:t>
            </a:r>
            <a:r>
              <a:rPr lang="cs-CZ" sz="1400" b="1" i="1" dirty="0" smtClean="0"/>
              <a:t>Pavlína </a:t>
            </a:r>
            <a:r>
              <a:rPr lang="cs-CZ" sz="1400" b="1" i="1" dirty="0" err="1" smtClean="0"/>
              <a:t>Kalitová</a:t>
            </a:r>
            <a:r>
              <a:rPr lang="cs-CZ" sz="1400" b="1" i="1" dirty="0" smtClean="0"/>
              <a:t> </a:t>
            </a:r>
            <a:r>
              <a:rPr lang="cs-CZ" sz="1400" dirty="0" smtClean="0"/>
              <a:t>KHK Ústí nad Labem</a:t>
            </a:r>
          </a:p>
          <a:p>
            <a:pPr>
              <a:lnSpc>
                <a:spcPct val="200000"/>
              </a:lnSpc>
              <a:defRPr/>
            </a:pPr>
            <a:r>
              <a:rPr lang="cs-CZ" sz="1600" b="1" dirty="0" smtClean="0"/>
              <a:t>PS 3</a:t>
            </a:r>
            <a:r>
              <a:rPr lang="cs-CZ" sz="1400" dirty="0" smtClean="0"/>
              <a:t> -  Společenská odpovědnost ved.PS </a:t>
            </a:r>
            <a:r>
              <a:rPr lang="cs-CZ" sz="1400" b="1" i="1" dirty="0" smtClean="0"/>
              <a:t>Jan Eichler </a:t>
            </a:r>
            <a:r>
              <a:rPr lang="cs-CZ" sz="1400" dirty="0" smtClean="0"/>
              <a:t>asociace neziskových  organizací </a:t>
            </a:r>
          </a:p>
          <a:p>
            <a:pPr>
              <a:lnSpc>
                <a:spcPct val="200000"/>
              </a:lnSpc>
              <a:defRPr/>
            </a:pPr>
            <a:r>
              <a:rPr lang="cs-CZ" sz="1600" b="1" dirty="0" smtClean="0"/>
              <a:t>PS 4</a:t>
            </a:r>
            <a:r>
              <a:rPr lang="cs-CZ" sz="1400" dirty="0" smtClean="0"/>
              <a:t> </a:t>
            </a:r>
            <a:r>
              <a:rPr lang="cs-CZ" sz="1400" dirty="0"/>
              <a:t>-</a:t>
            </a:r>
            <a:r>
              <a:rPr lang="cs-CZ" sz="1400" dirty="0" smtClean="0"/>
              <a:t>  Průmyslové regiony ved.PS </a:t>
            </a:r>
            <a:r>
              <a:rPr lang="cs-CZ" sz="1400" b="1" i="1" dirty="0" smtClean="0"/>
              <a:t>Luboš Knechtl </a:t>
            </a:r>
            <a:r>
              <a:rPr lang="cs-CZ" sz="1400" dirty="0" smtClean="0"/>
              <a:t>HSR ÚK  </a:t>
            </a:r>
          </a:p>
          <a:p>
            <a:pPr marL="342900" indent="-342900">
              <a:buAutoNum type="arabicPeriod"/>
              <a:defRPr/>
            </a:pPr>
            <a:endParaRPr lang="cs-CZ" sz="1400" dirty="0" smtClean="0"/>
          </a:p>
          <a:p>
            <a:pPr>
              <a:defRPr/>
            </a:pPr>
            <a:endParaRPr lang="cs-CZ" sz="1400" dirty="0"/>
          </a:p>
          <a:p>
            <a:pPr>
              <a:defRPr/>
            </a:pPr>
            <a:endParaRPr lang="cs-CZ" sz="1400" dirty="0" smtClean="0"/>
          </a:p>
          <a:p>
            <a:pPr>
              <a:defRPr/>
            </a:pPr>
            <a:endParaRPr lang="cs-CZ" sz="1400" dirty="0"/>
          </a:p>
          <a:p>
            <a:pPr>
              <a:defRPr/>
            </a:pPr>
            <a:endParaRPr lang="cs-CZ" sz="1400" dirty="0"/>
          </a:p>
          <a:p>
            <a:pPr>
              <a:defRPr/>
            </a:pPr>
            <a:endParaRPr lang="cs-CZ" sz="1400" dirty="0"/>
          </a:p>
        </p:txBody>
      </p:sp>
      <p:pic>
        <p:nvPicPr>
          <p:cNvPr id="7" name="Picture 2" descr="pakt UK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23913" y="5887212"/>
            <a:ext cx="1623873" cy="7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79534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5577</TotalTime>
  <Words>736</Words>
  <Application>Microsoft Office PowerPoint</Application>
  <PresentationFormat>Předvádění na obrazovce (4:3)</PresentationFormat>
  <Paragraphs>139</Paragraphs>
  <Slides>12</Slides>
  <Notes>11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sady Office</vt:lpstr>
      <vt:lpstr>Pakt zaměstnanosti  Ústeckého kraje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Marek</dc:creator>
  <cp:lastModifiedBy>Ing. Martin Volf</cp:lastModifiedBy>
  <cp:revision>496</cp:revision>
  <dcterms:created xsi:type="dcterms:W3CDTF">2008-08-27T14:33:56Z</dcterms:created>
  <dcterms:modified xsi:type="dcterms:W3CDTF">2014-02-10T08:53:18Z</dcterms:modified>
</cp:coreProperties>
</file>