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9"/>
  </p:notesMasterIdLst>
  <p:handoutMasterIdLst>
    <p:handoutMasterId r:id="rId40"/>
  </p:handoutMasterIdLst>
  <p:sldIdLst>
    <p:sldId id="256" r:id="rId2"/>
    <p:sldId id="261" r:id="rId3"/>
    <p:sldId id="257" r:id="rId4"/>
    <p:sldId id="292" r:id="rId5"/>
    <p:sldId id="277" r:id="rId6"/>
    <p:sldId id="296" r:id="rId7"/>
    <p:sldId id="278" r:id="rId8"/>
    <p:sldId id="287" r:id="rId9"/>
    <p:sldId id="323" r:id="rId10"/>
    <p:sldId id="330" r:id="rId11"/>
    <p:sldId id="322" r:id="rId12"/>
    <p:sldId id="288" r:id="rId13"/>
    <p:sldId id="321" r:id="rId14"/>
    <p:sldId id="289" r:id="rId15"/>
    <p:sldId id="290" r:id="rId16"/>
    <p:sldId id="324" r:id="rId17"/>
    <p:sldId id="325" r:id="rId18"/>
    <p:sldId id="327" r:id="rId19"/>
    <p:sldId id="295" r:id="rId20"/>
    <p:sldId id="328" r:id="rId21"/>
    <p:sldId id="329" r:id="rId22"/>
    <p:sldId id="303" r:id="rId23"/>
    <p:sldId id="304" r:id="rId24"/>
    <p:sldId id="305" r:id="rId25"/>
    <p:sldId id="306" r:id="rId26"/>
    <p:sldId id="307" r:id="rId27"/>
    <p:sldId id="308" r:id="rId28"/>
    <p:sldId id="309" r:id="rId29"/>
    <p:sldId id="310" r:id="rId30"/>
    <p:sldId id="311" r:id="rId31"/>
    <p:sldId id="312" r:id="rId32"/>
    <p:sldId id="313" r:id="rId33"/>
    <p:sldId id="314" r:id="rId34"/>
    <p:sldId id="315" r:id="rId35"/>
    <p:sldId id="316" r:id="rId36"/>
    <p:sldId id="317" r:id="rId37"/>
    <p:sldId id="318" r:id="rId38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B0211F59-FD98-4D67-88A5-A03799F7222C}">
          <p14:sldIdLst>
            <p14:sldId id="256"/>
            <p14:sldId id="261"/>
            <p14:sldId id="257"/>
            <p14:sldId id="292"/>
            <p14:sldId id="277"/>
            <p14:sldId id="296"/>
            <p14:sldId id="278"/>
            <p14:sldId id="287"/>
            <p14:sldId id="323"/>
            <p14:sldId id="330"/>
            <p14:sldId id="322"/>
            <p14:sldId id="288"/>
            <p14:sldId id="321"/>
            <p14:sldId id="289"/>
            <p14:sldId id="290"/>
            <p14:sldId id="324"/>
            <p14:sldId id="325"/>
            <p14:sldId id="327"/>
            <p14:sldId id="295"/>
            <p14:sldId id="328"/>
            <p14:sldId id="329"/>
            <p14:sldId id="303"/>
            <p14:sldId id="304"/>
            <p14:sldId id="305"/>
            <p14:sldId id="306"/>
            <p14:sldId id="307"/>
            <p14:sldId id="308"/>
            <p14:sldId id="309"/>
            <p14:sldId id="310"/>
            <p14:sldId id="311"/>
            <p14:sldId id="312"/>
            <p14:sldId id="313"/>
            <p14:sldId id="314"/>
            <p14:sldId id="315"/>
            <p14:sldId id="316"/>
            <p14:sldId id="317"/>
            <p14:sldId id="31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pos="298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Vlasáková Ivana" initials="VI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12" autoAdjust="0"/>
    <p:restoredTop sz="94660"/>
  </p:normalViewPr>
  <p:slideViewPr>
    <p:cSldViewPr>
      <p:cViewPr varScale="1">
        <p:scale>
          <a:sx n="87" d="100"/>
          <a:sy n="87" d="100"/>
        </p:scale>
        <p:origin x="1506" y="90"/>
      </p:cViewPr>
      <p:guideLst>
        <p:guide orient="horz" pos="2160"/>
        <p:guide pos="2880"/>
        <p:guide pos="29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handoutMaster" Target="handoutMasters/handoutMaster1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61B192-D364-4932-ADF3-9AB162F5DD3C}" type="datetimeFigureOut">
              <a:rPr lang="cs-CZ" smtClean="0"/>
              <a:pPr/>
              <a:t>4.10.2017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D7DB90-F179-45AE-B442-D82995CC9CA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679472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BDEE24-BEB3-4C71-A154-7390F4D1DD10}" type="datetimeFigureOut">
              <a:rPr lang="cs-CZ" smtClean="0"/>
              <a:pPr/>
              <a:t>4.10.2017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DCE268-F938-4936-AAAC-0D863B5D83A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256549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DCE268-F938-4936-AAAC-0D863B5D83A9}" type="slidenum">
              <a:rPr lang="cs-CZ" smtClean="0"/>
              <a:pPr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510072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DCE268-F938-4936-AAAC-0D863B5D83A9}" type="slidenum">
              <a:rPr lang="cs-CZ" smtClean="0"/>
              <a:pPr/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510072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968F4-2AA1-4441-B4E0-248CE4F73343}" type="datetimeFigureOut">
              <a:rPr lang="cs-CZ" smtClean="0"/>
              <a:pPr/>
              <a:t>4.10.2017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5847E-DB3B-404C-9858-0CFF93CAF24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04885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968F4-2AA1-4441-B4E0-248CE4F73343}" type="datetimeFigureOut">
              <a:rPr lang="cs-CZ" smtClean="0"/>
              <a:pPr/>
              <a:t>4.10.2017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5847E-DB3B-404C-9858-0CFF93CAF24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204790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968F4-2AA1-4441-B4E0-248CE4F73343}" type="datetimeFigureOut">
              <a:rPr lang="cs-CZ" smtClean="0"/>
              <a:pPr/>
              <a:t>4.10.2017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5847E-DB3B-404C-9858-0CFF93CAF24C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394405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968F4-2AA1-4441-B4E0-248CE4F73343}" type="datetimeFigureOut">
              <a:rPr lang="cs-CZ" smtClean="0"/>
              <a:pPr/>
              <a:t>4.10.2017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5847E-DB3B-404C-9858-0CFF93CAF24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92306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968F4-2AA1-4441-B4E0-248CE4F73343}" type="datetimeFigureOut">
              <a:rPr lang="cs-CZ" smtClean="0"/>
              <a:pPr/>
              <a:t>4.10.2017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5847E-DB3B-404C-9858-0CFF93CAF24C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49856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968F4-2AA1-4441-B4E0-248CE4F73343}" type="datetimeFigureOut">
              <a:rPr lang="cs-CZ" smtClean="0"/>
              <a:pPr/>
              <a:t>4.10.2017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5847E-DB3B-404C-9858-0CFF93CAF24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4909136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968F4-2AA1-4441-B4E0-248CE4F73343}" type="datetimeFigureOut">
              <a:rPr lang="cs-CZ" smtClean="0"/>
              <a:pPr/>
              <a:t>4.10.2017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5847E-DB3B-404C-9858-0CFF93CAF24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8616848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968F4-2AA1-4441-B4E0-248CE4F73343}" type="datetimeFigureOut">
              <a:rPr lang="cs-CZ" smtClean="0"/>
              <a:pPr/>
              <a:t>4.10.2017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5847E-DB3B-404C-9858-0CFF93CAF24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900506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968F4-2AA1-4441-B4E0-248CE4F73343}" type="datetimeFigureOut">
              <a:rPr lang="cs-CZ" smtClean="0"/>
              <a:pPr/>
              <a:t>4.10.2017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5847E-DB3B-404C-9858-0CFF93CAF24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67477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968F4-2AA1-4441-B4E0-248CE4F73343}" type="datetimeFigureOut">
              <a:rPr lang="cs-CZ" smtClean="0"/>
              <a:pPr/>
              <a:t>4.10.2017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5847E-DB3B-404C-9858-0CFF93CAF24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142634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968F4-2AA1-4441-B4E0-248CE4F73343}" type="datetimeFigureOut">
              <a:rPr lang="cs-CZ" smtClean="0"/>
              <a:pPr/>
              <a:t>4.10.2017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5847E-DB3B-404C-9858-0CFF93CAF24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604543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968F4-2AA1-4441-B4E0-248CE4F73343}" type="datetimeFigureOut">
              <a:rPr lang="cs-CZ" smtClean="0"/>
              <a:pPr/>
              <a:t>4.10.2017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5847E-DB3B-404C-9858-0CFF93CAF24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65719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968F4-2AA1-4441-B4E0-248CE4F73343}" type="datetimeFigureOut">
              <a:rPr lang="cs-CZ" smtClean="0"/>
              <a:pPr/>
              <a:t>4.10.2017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5847E-DB3B-404C-9858-0CFF93CAF24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82791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968F4-2AA1-4441-B4E0-248CE4F73343}" type="datetimeFigureOut">
              <a:rPr lang="cs-CZ" smtClean="0"/>
              <a:pPr/>
              <a:t>4.10.2017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5847E-DB3B-404C-9858-0CFF93CAF24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567348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968F4-2AA1-4441-B4E0-248CE4F73343}" type="datetimeFigureOut">
              <a:rPr lang="cs-CZ" smtClean="0"/>
              <a:pPr/>
              <a:t>4.10.2017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5847E-DB3B-404C-9858-0CFF93CAF24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642776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968F4-2AA1-4441-B4E0-248CE4F73343}" type="datetimeFigureOut">
              <a:rPr lang="cs-CZ" smtClean="0"/>
              <a:pPr/>
              <a:t>4.10.2017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5847E-DB3B-404C-9858-0CFF93CAF24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33489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C968F4-2AA1-4441-B4E0-248CE4F73343}" type="datetimeFigureOut">
              <a:rPr lang="cs-CZ" smtClean="0"/>
              <a:pPr/>
              <a:t>4.10.2017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E65847E-DB3B-404C-9858-0CFF93CAF24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893905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  <p:sldLayoutId id="2147483698" r:id="rId14"/>
    <p:sldLayoutId id="2147483699" r:id="rId15"/>
    <p:sldLayoutId id="214748370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872208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 smtClean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Dotační program „Podpora sociálních služeb v Ústeckém kraji 2018“</a:t>
            </a:r>
            <a:endParaRPr lang="cs-CZ" dirty="0">
              <a:solidFill>
                <a:schemeClr val="accent3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5800" y="5301208"/>
            <a:ext cx="7772400" cy="1224135"/>
          </a:xfrm>
        </p:spPr>
        <p:txBody>
          <a:bodyPr>
            <a:normAutofit/>
          </a:bodyPr>
          <a:lstStyle/>
          <a:p>
            <a:pPr algn="l"/>
            <a:endParaRPr lang="cs-CZ" dirty="0" smtClean="0"/>
          </a:p>
          <a:p>
            <a:pPr algn="l"/>
            <a:r>
              <a:rPr lang="cs-CZ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5. </a:t>
            </a:r>
            <a:r>
              <a:rPr 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cs-CZ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etkání s poskytovateli sociálních služeb</a:t>
            </a:r>
          </a:p>
          <a:p>
            <a:pPr algn="l"/>
            <a:r>
              <a:rPr lang="cs-CZ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Krajský úřad Ústeckého kraje </a:t>
            </a:r>
          </a:p>
          <a:p>
            <a:pPr algn="l"/>
            <a:endParaRPr lang="cs-CZ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7" name="Picture 3" descr="logo uk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1475656" cy="19103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76266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dirty="0" smtClean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Proces podávání a hodnocení žádostí</a:t>
            </a:r>
            <a:endParaRPr lang="cs-CZ" dirty="0">
              <a:solidFill>
                <a:schemeClr val="accent3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23528" y="2060848"/>
            <a:ext cx="7344816" cy="4680520"/>
          </a:xfrm>
        </p:spPr>
        <p:txBody>
          <a:bodyPr>
            <a:noAutofit/>
          </a:bodyPr>
          <a:lstStyle/>
          <a:p>
            <a:pPr algn="just"/>
            <a:r>
              <a:rPr lang="cs-CZ" sz="1600" dirty="0"/>
              <a:t>leden 2018 / únor 2018 – předložení návrhů reálné výše dotace ke schválení orgánům kraje, předběžně je počítáno s mimořádným zasedáním Zastupitelstva Ústeckého kraje dne 29. 1. 2018, a to za předpokladu, že Ústecký kraj obdrží začátkem ledna 2018 z MPSV Rozhodnutí o poskytnutí dotace z kapitoly MPSV státního rozpočtu na rok 2018 a budou připsány finanční prostředky na účet kraje. Pokud k tomuto nedojde, bude materiál předložen do  řádného zasedání Zastupitelstva Ústeckého kraje dne 26. 2. 2018.</a:t>
            </a:r>
          </a:p>
        </p:txBody>
      </p:sp>
    </p:spTree>
    <p:extLst>
      <p:ext uri="{BB962C8B-B14F-4D97-AF65-F5344CB8AC3E}">
        <p14:creationId xmlns:p14="http://schemas.microsoft.com/office/powerpoint/2010/main" val="427905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dirty="0" smtClean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Proces podávání a hodnocení žádostí</a:t>
            </a:r>
            <a:endParaRPr lang="cs-CZ" dirty="0">
              <a:solidFill>
                <a:schemeClr val="accent3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609598" y="2160590"/>
            <a:ext cx="6842721" cy="3880773"/>
          </a:xfrm>
        </p:spPr>
        <p:txBody>
          <a:bodyPr>
            <a:normAutofit fontScale="92500" lnSpcReduction="10000"/>
          </a:bodyPr>
          <a:lstStyle/>
          <a:p>
            <a:r>
              <a:rPr lang="cs-CZ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Podávání žádostí o dotaci probíhá formou internetové aplikace MPSV I</a:t>
            </a:r>
            <a:r>
              <a:rPr lang="cs-CZ" sz="1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 </a:t>
            </a:r>
            <a:r>
              <a:rPr lang="cs-CZ" sz="19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Oksystém</a:t>
            </a:r>
            <a:r>
              <a:rPr lang="cs-CZ" sz="1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-poskytovatel </a:t>
            </a:r>
            <a:r>
              <a:rPr lang="cs-CZ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v termínu:</a:t>
            </a:r>
          </a:p>
          <a:p>
            <a:pPr marL="109728" indent="0" algn="ctr">
              <a:buNone/>
            </a:pPr>
            <a:r>
              <a:rPr lang="cs-CZ" b="1" dirty="0" smtClean="0">
                <a:latin typeface="Arial" panose="020B0604020202020204" pitchFamily="34" charset="0"/>
                <a:cs typeface="Arial" panose="020B0604020202020204" pitchFamily="34" charset="0"/>
              </a:rPr>
              <a:t>od 16. 10. 2017 do 7. 11. 2017</a:t>
            </a:r>
          </a:p>
          <a:p>
            <a:r>
              <a:rPr lang="cs-CZ" b="1" dirty="0" smtClean="0">
                <a:latin typeface="Arial" panose="020B0604020202020204" pitchFamily="34" charset="0"/>
                <a:cs typeface="Arial" panose="020B0604020202020204" pitchFamily="34" charset="0"/>
              </a:rPr>
              <a:t>Při podávání žádostí je nutné zkontrolovat: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Přepočtené úvazky, na které je dotace požadována</a:t>
            </a:r>
          </a:p>
          <a:p>
            <a:pPr algn="just">
              <a:buFont typeface="Courier New" panose="02070309020205020404" pitchFamily="49" charset="0"/>
              <a:buChar char="o"/>
            </a:pPr>
            <a:r>
              <a:rPr lang="cs-CZ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Zda byla žádost řádně podána a potvrzeno její přijetí v aplikaci</a:t>
            </a:r>
          </a:p>
          <a:p>
            <a:pPr marL="109728" indent="0" algn="just">
              <a:buNone/>
            </a:pPr>
            <a:r>
              <a:rPr lang="cs-CZ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Povinné přílohy budou k žádosti nahrány výhradně ve formátu PDF, a to tak, že ke každé povinné příloze bude nahrán pouze jeden soubor PDF.</a:t>
            </a:r>
          </a:p>
          <a:p>
            <a:pPr marL="109728" indent="0">
              <a:buNone/>
            </a:pPr>
            <a:endParaRPr lang="cs-CZ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Tx/>
              <a:buChar char="-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43328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Autofit/>
          </a:bodyPr>
          <a:lstStyle/>
          <a:p>
            <a:pPr algn="ctr"/>
            <a:r>
              <a:rPr lang="cs-CZ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Proces </a:t>
            </a:r>
            <a:r>
              <a:rPr lang="cs-CZ" dirty="0" smtClean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podávání a hodnocení </a:t>
            </a:r>
            <a:r>
              <a:rPr lang="cs-CZ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žádosti o </a:t>
            </a:r>
            <a:r>
              <a:rPr lang="cs-CZ" dirty="0" smtClean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dotaci</a:t>
            </a:r>
            <a:endParaRPr lang="cs-CZ" dirty="0">
              <a:solidFill>
                <a:schemeClr val="accent3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95536" y="1988840"/>
            <a:ext cx="8229600" cy="4608512"/>
          </a:xfrm>
        </p:spPr>
        <p:txBody>
          <a:bodyPr>
            <a:normAutofit lnSpcReduction="10000"/>
          </a:bodyPr>
          <a:lstStyle/>
          <a:p>
            <a:r>
              <a:rPr lang="cs-CZ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lang="cs-CZ" sz="3600" dirty="0" smtClean="0"/>
              <a:t>ormální (věcné hodnocení):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sz="3200" dirty="0" smtClean="0"/>
              <a:t>Soulad se Střednědobým plánem rozvoje sociálních služeb v Ústeckém kraji na období 2016 – 2018 (dále jen „SPRSS ÚK“) </a:t>
            </a:r>
            <a:endParaRPr lang="cs-CZ" sz="3200" dirty="0"/>
          </a:p>
          <a:p>
            <a:pPr lvl="1">
              <a:buFont typeface="Courier New" panose="02070309020205020404" pitchFamily="49" charset="0"/>
              <a:buChar char="o"/>
            </a:pPr>
            <a:r>
              <a:rPr lang="cs-CZ" sz="3200" dirty="0"/>
              <a:t>Z</a:t>
            </a:r>
            <a:r>
              <a:rPr lang="cs-CZ" sz="3200" dirty="0" smtClean="0"/>
              <a:t>ařazení služby v Základní síti sociálních služeb Ústeckého kraje na období 2016-2018 (dále jen „ Základní síť kraje“) </a:t>
            </a:r>
          </a:p>
        </p:txBody>
      </p:sp>
    </p:spTree>
    <p:extLst>
      <p:ext uri="{BB962C8B-B14F-4D97-AF65-F5344CB8AC3E}">
        <p14:creationId xmlns:p14="http://schemas.microsoft.com/office/powerpoint/2010/main" val="1581016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323528" y="332656"/>
            <a:ext cx="8229600" cy="778098"/>
          </a:xfrm>
        </p:spPr>
        <p:txBody>
          <a:bodyPr>
            <a:noAutofit/>
          </a:bodyPr>
          <a:lstStyle/>
          <a:p>
            <a:pPr algn="ctr"/>
            <a:r>
              <a:rPr lang="cs-CZ" dirty="0" smtClean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Proces podávání a </a:t>
            </a:r>
            <a:r>
              <a:rPr lang="cs-CZ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hodnocení žádosti o </a:t>
            </a:r>
            <a:r>
              <a:rPr lang="cs-CZ" dirty="0" smtClean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dotaci</a:t>
            </a:r>
            <a:endParaRPr lang="cs-CZ" dirty="0">
              <a:solidFill>
                <a:schemeClr val="accent3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67544" y="2060848"/>
            <a:ext cx="8219256" cy="3946443"/>
          </a:xfrm>
        </p:spPr>
        <p:txBody>
          <a:bodyPr>
            <a:noAutofit/>
          </a:bodyPr>
          <a:lstStyle/>
          <a:p>
            <a:r>
              <a:rPr lang="cs-CZ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Formální (věcné hodnocení):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Zda je Žádost podána do správného dotačního programu (program podpory A)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Zda jsou k Žádosti doloženy všechny povinné přílohy v požadované struktuře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V případě povinné přílohy ke službě, zda je označena správným ID služby a názvem, požadovaný obsah</a:t>
            </a:r>
            <a:endParaRPr lang="cs-CZ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0962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pPr algn="ctr"/>
            <a:r>
              <a:rPr lang="cs-CZ" dirty="0" smtClean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Proces podávání a </a:t>
            </a:r>
            <a:r>
              <a:rPr lang="cs-CZ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hodnocení žádosti o </a:t>
            </a:r>
            <a:r>
              <a:rPr lang="cs-CZ" dirty="0" smtClean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dotaci</a:t>
            </a:r>
            <a:endParaRPr lang="cs-CZ" dirty="0">
              <a:solidFill>
                <a:schemeClr val="accent3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608512"/>
          </a:xfrm>
        </p:spPr>
        <p:txBody>
          <a:bodyPr>
            <a:normAutofit lnSpcReduction="10000"/>
          </a:bodyPr>
          <a:lstStyle/>
          <a:p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Hodnocení rozpočtu: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Osobní náklady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Zda je požadována dotace na úvazky pracovníků, které jsou zaneseny v Základní síti kraje</a:t>
            </a:r>
          </a:p>
          <a:p>
            <a:pPr marL="630936" lvl="2" indent="0">
              <a:buNone/>
            </a:pP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NE → krácení požadavku na dotaci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Zda požadovaná dotace na pracovní úvazek nepřesáhne limitní částku </a:t>
            </a:r>
          </a:p>
          <a:p>
            <a:pPr marL="630936" lvl="2" indent="0">
              <a:buNone/>
            </a:pP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ANO 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→ krácení požadavku na 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dotaci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Ostatní náklady</a:t>
            </a:r>
          </a:p>
          <a:p>
            <a:pPr lvl="2"/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Hodnocení z hlediska uznatelnosti/</a:t>
            </a:r>
            <a:r>
              <a:rPr lang="cs-CZ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neuznatelnosti</a:t>
            </a:r>
            <a:endParaRPr lang="cs-CZ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30936" lvl="2" indent="0">
              <a:buNone/>
            </a:pP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/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85592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Autofit/>
          </a:bodyPr>
          <a:lstStyle/>
          <a:p>
            <a:pPr algn="ctr"/>
            <a:r>
              <a:rPr lang="cs-CZ" dirty="0" smtClean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Proces podávání a </a:t>
            </a:r>
            <a:r>
              <a:rPr lang="cs-CZ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hodnocení žádosti o </a:t>
            </a:r>
            <a:r>
              <a:rPr lang="cs-CZ" dirty="0" smtClean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dotaci</a:t>
            </a:r>
            <a:endParaRPr lang="cs-CZ" dirty="0">
              <a:solidFill>
                <a:schemeClr val="accent3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755576" y="2060848"/>
            <a:ext cx="7056784" cy="3880773"/>
          </a:xfrm>
        </p:spPr>
        <p:txBody>
          <a:bodyPr>
            <a:normAutofit/>
          </a:bodyPr>
          <a:lstStyle/>
          <a:p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Hodnocení rozpočtu: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Kontrola dodržení povinného podílu spolufinancování ve výši 8 % 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z jiných 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zdrojů</a:t>
            </a:r>
          </a:p>
          <a:p>
            <a:pPr marL="630936" lvl="2" indent="0">
              <a:buNone/>
            </a:pP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cs-CZ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NEsplněno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→ krácení požadavku na 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dotaci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Kontrola m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inimální průměrné výše 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celkové úhrady ze strany uživatelů služby na financování příslušné služby sociální péče</a:t>
            </a:r>
          </a:p>
          <a:p>
            <a:pPr marL="630936" lvl="2" indent="0">
              <a:buNone/>
            </a:pP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/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628825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043608" y="2924944"/>
            <a:ext cx="5826539" cy="1248230"/>
          </a:xfrm>
        </p:spPr>
        <p:txBody>
          <a:bodyPr>
            <a:noAutofit/>
          </a:bodyPr>
          <a:lstStyle/>
          <a:p>
            <a:pPr algn="ctr"/>
            <a:r>
              <a:rPr lang="pl-PL" sz="3600" dirty="0" smtClean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ea typeface="Cambria Math" pitchFamily="18" charset="0"/>
                <a:cs typeface="Arial" panose="020B0604020202020204" pitchFamily="34" charset="0"/>
              </a:rPr>
              <a:t>Výpočet vyrovnávací platby a dotace</a:t>
            </a:r>
            <a:r>
              <a:rPr lang="pl-PL" sz="3600" dirty="0" smtClean="0">
                <a:latin typeface="Arial" panose="020B0604020202020204" pitchFamily="34" charset="0"/>
                <a:ea typeface="Cambria Math" pitchFamily="18" charset="0"/>
                <a:cs typeface="Arial" panose="020B0604020202020204" pitchFamily="34" charset="0"/>
              </a:rPr>
              <a:t/>
            </a:r>
            <a:br>
              <a:rPr lang="pl-PL" sz="3600" dirty="0" smtClean="0">
                <a:latin typeface="Arial" panose="020B0604020202020204" pitchFamily="34" charset="0"/>
                <a:ea typeface="Cambria Math" pitchFamily="18" charset="0"/>
                <a:cs typeface="Arial" panose="020B0604020202020204" pitchFamily="34" charset="0"/>
              </a:rPr>
            </a:br>
            <a:r>
              <a:rPr lang="cs-CZ" sz="3600" dirty="0" smtClean="0">
                <a:latin typeface="Arial" panose="020B0604020202020204" pitchFamily="34" charset="0"/>
                <a:ea typeface="Cambria Math" pitchFamily="18" charset="0"/>
                <a:cs typeface="Arial" panose="020B0604020202020204" pitchFamily="34" charset="0"/>
              </a:rPr>
              <a:t/>
            </a:r>
            <a:br>
              <a:rPr lang="cs-CZ" sz="3600" dirty="0" smtClean="0">
                <a:latin typeface="Arial" panose="020B0604020202020204" pitchFamily="34" charset="0"/>
                <a:ea typeface="Cambria Math" pitchFamily="18" charset="0"/>
                <a:cs typeface="Arial" panose="020B0604020202020204" pitchFamily="34" charset="0"/>
              </a:rPr>
            </a:br>
            <a:endParaRPr lang="cs-CZ" sz="36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ea typeface="Cambria Math" pitchFamily="18" charset="0"/>
              <a:cs typeface="Arial" panose="020B0604020202020204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755576" y="5589240"/>
            <a:ext cx="6186579" cy="1221321"/>
          </a:xfrm>
        </p:spPr>
        <p:txBody>
          <a:bodyPr>
            <a:normAutofit/>
          </a:bodyPr>
          <a:lstStyle/>
          <a:p>
            <a:pPr algn="l"/>
            <a:r>
              <a:rPr 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5. setkání s poskytovateli sociálních služeb</a:t>
            </a:r>
            <a:br>
              <a:rPr 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Krajský úřad Ústeckého kraje </a:t>
            </a:r>
            <a:endParaRPr lang="cs-CZ" dirty="0"/>
          </a:p>
        </p:txBody>
      </p:sp>
      <p:pic>
        <p:nvPicPr>
          <p:cNvPr id="3074" name="Picture 2" descr="logo uk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" y="6350"/>
            <a:ext cx="1472481" cy="19062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03363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dirty="0" smtClean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Výpočet vyrovnávací platby </a:t>
            </a:r>
            <a:endParaRPr lang="cs-CZ" dirty="0">
              <a:solidFill>
                <a:schemeClr val="accent3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Systém výpočtu vyrovnávací platby zůstane 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zachován jako v minulém roce</a:t>
            </a: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/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Při výpočtu vyrovnávací platby se bude 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také 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vycházet z údajů vykázaných v Závěrečném vyúčtování dotace za rok 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2016</a:t>
            </a: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96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dirty="0" smtClean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Hodnocení koeficientů soc. služby</a:t>
            </a:r>
            <a:endParaRPr lang="cs-CZ" dirty="0">
              <a:solidFill>
                <a:schemeClr val="accent3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609598" y="2160590"/>
            <a:ext cx="6914729" cy="3880773"/>
          </a:xfrm>
        </p:spPr>
        <p:txBody>
          <a:bodyPr>
            <a:normAutofit/>
          </a:bodyPr>
          <a:lstStyle/>
          <a:p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Maximální hodnota všech parametrů </a:t>
            </a:r>
            <a:r>
              <a:rPr lang="cs-CZ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koeficientu A 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smí činit v součtu </a:t>
            </a:r>
            <a:r>
              <a:rPr lang="cs-CZ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max. 35 %.</a:t>
            </a:r>
          </a:p>
          <a:p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Maximální hodnota všech parametrů koeficientu B může činit v případě </a:t>
            </a:r>
            <a:r>
              <a:rPr lang="cs-CZ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ambulantních a terénních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forem služeb v součtu </a:t>
            </a:r>
            <a:r>
              <a:rPr lang="cs-CZ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max. 5 %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, v případě </a:t>
            </a:r>
            <a:r>
              <a:rPr lang="cs-CZ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pobytových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služeb v součtu </a:t>
            </a:r>
            <a:r>
              <a:rPr lang="cs-CZ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max. 30 %.</a:t>
            </a:r>
          </a:p>
          <a:p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Maximální hodnota </a:t>
            </a:r>
            <a:r>
              <a:rPr lang="cs-CZ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parametru C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je stanovena ve </a:t>
            </a:r>
            <a:r>
              <a:rPr lang="cs-CZ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výši </a:t>
            </a:r>
            <a:br>
              <a:rPr lang="cs-CZ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3 %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2906504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26170"/>
          </a:xfrm>
        </p:spPr>
        <p:txBody>
          <a:bodyPr>
            <a:normAutofit/>
          </a:bodyPr>
          <a:lstStyle/>
          <a:p>
            <a:pPr algn="ctr"/>
            <a:r>
              <a:rPr lang="cs-CZ" dirty="0" smtClean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Nejčastější chyby při hodnocení koeficientů</a:t>
            </a:r>
            <a:endParaRPr lang="cs-CZ" dirty="0">
              <a:solidFill>
                <a:schemeClr val="accent3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683568" y="1556792"/>
            <a:ext cx="7416824" cy="3880773"/>
          </a:xfrm>
        </p:spPr>
        <p:txBody>
          <a:bodyPr/>
          <a:lstStyle/>
          <a:p>
            <a:endParaRPr lang="cs-CZ" dirty="0" smtClean="0"/>
          </a:p>
          <a:p>
            <a:endParaRPr lang="cs-CZ" dirty="0" smtClean="0"/>
          </a:p>
          <a:p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není uveden komentář u navýšení parametru</a:t>
            </a:r>
          </a:p>
          <a:p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vyplňování parametru, který u dané služby není zohledňován</a:t>
            </a:r>
          </a:p>
          <a:p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uvedena vyšší hodnota parametrů než je povolena</a:t>
            </a:r>
          </a:p>
          <a:p>
            <a:pPr algn="just"/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epsat slovně ANO, ale pouze uvádět číselnou hodnotu </a:t>
            </a:r>
          </a:p>
          <a:p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576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792088"/>
          </a:xfrm>
        </p:spPr>
        <p:txBody>
          <a:bodyPr>
            <a:noAutofit/>
          </a:bodyPr>
          <a:lstStyle/>
          <a:p>
            <a:pPr algn="ctr"/>
            <a:r>
              <a:rPr lang="cs-CZ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Hlavní změny oproti roku </a:t>
            </a:r>
            <a:r>
              <a:rPr lang="cs-CZ" dirty="0" smtClean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2017 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594515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Základní pravidla pro poskytnutí finanční podpory:</a:t>
            </a:r>
            <a:r>
              <a:rPr lang="cs-C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109728" indent="0">
              <a:buNone/>
            </a:pPr>
            <a:endParaRPr lang="cs-CZ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Metodika 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Ústeckého kraje pro poskytování finanční podpory poskytovatelům sociálních služeb v rámci programu Podpora sociálních služeb v Ústeckém kraji 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2018</a:t>
            </a:r>
          </a:p>
          <a:p>
            <a:pPr lvl="1">
              <a:buSzPct val="68000"/>
              <a:buFont typeface="Courier New" panose="02070309020205020404" pitchFamily="49" charset="0"/>
              <a:buChar char="o"/>
            </a:pP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vyhlášení dotačního programu včetně </a:t>
            </a:r>
            <a:r>
              <a:rPr lang="cs-C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příloh (pověření, metodika, smlouva, atd.) bylo schváleno Zastupitelstvem Ústeckého kraje dne 11. 9. 2017</a:t>
            </a:r>
          </a:p>
          <a:p>
            <a:pPr marL="393192" lvl="1" indent="0">
              <a:buSzPct val="68000"/>
              <a:buNone/>
            </a:pPr>
            <a:r>
              <a:rPr lang="cs-C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109728" indent="0" algn="just">
              <a:buNone/>
            </a:pP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Veškeré změny v dotačním programu byly konzultovány a odsouhlaseny </a:t>
            </a:r>
            <a:r>
              <a:rPr lang="cs-CZ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vydelegovanou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pracovní skupinou Asociace poskytovatelů sociálních služeb ČR – Ústecký kraj</a:t>
            </a: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8110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Výpočet optimální výše dotace</a:t>
            </a:r>
            <a:endParaRPr lang="cs-CZ" dirty="0">
              <a:solidFill>
                <a:schemeClr val="accent3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609598" y="2160590"/>
            <a:ext cx="7490794" cy="3880773"/>
          </a:xfrm>
        </p:spPr>
        <p:txBody>
          <a:bodyPr>
            <a:normAutofit/>
          </a:bodyPr>
          <a:lstStyle/>
          <a:p>
            <a:pPr algn="just"/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Do výpočtu optimální výše dotace vstupují výnosy/příjmy vykázané v Závěrečném vyúčtování dotace za rok 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2016</a:t>
            </a: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KONTROLA Závěrečného vyúčtování za rok 2016</a:t>
            </a:r>
          </a:p>
          <a:p>
            <a:pPr marL="109728" indent="0" algn="just">
              <a:buNone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→ zjištění nesrovnalostí ve vyúčtování </a:t>
            </a:r>
          </a:p>
          <a:p>
            <a:pPr marL="109728" indent="0" algn="just">
              <a:buNone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ANO → projednání závěrečného vyúčtování za rok 2016 s kontaktním pracovníkem dle rozdělení agendy dotačních pracovníků </a:t>
            </a:r>
          </a:p>
          <a:p>
            <a:pPr marL="109728" indent="0" algn="just">
              <a:buNone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NE → 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prosíme o zpětnou vazbu i v případě, že nejsou nesrovnalosti</a:t>
            </a: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868648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15616" y="1988840"/>
            <a:ext cx="5841698" cy="1944216"/>
          </a:xfrm>
        </p:spPr>
        <p:txBody>
          <a:bodyPr>
            <a:normAutofit fontScale="90000"/>
          </a:bodyPr>
          <a:lstStyle/>
          <a:p>
            <a:pPr algn="ctr"/>
            <a:r>
              <a:rPr lang="pl-PL" sz="4000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ea typeface="Cambria Math" pitchFamily="18" charset="0"/>
                <a:cs typeface="Arial" panose="020B0604020202020204" pitchFamily="34" charset="0"/>
              </a:rPr>
              <a:t>Finanční kontrola z pohledu poskytovatele dotace</a:t>
            </a:r>
            <a:r>
              <a:rPr lang="pl-PL" sz="4000" dirty="0" smtClean="0">
                <a:latin typeface="Cambria Math" pitchFamily="18" charset="0"/>
                <a:ea typeface="Cambria Math" pitchFamily="18" charset="0"/>
              </a:rPr>
              <a:t/>
            </a:r>
            <a:br>
              <a:rPr lang="pl-PL" sz="4000" dirty="0" smtClean="0">
                <a:latin typeface="Cambria Math" pitchFamily="18" charset="0"/>
                <a:ea typeface="Cambria Math" pitchFamily="18" charset="0"/>
              </a:rPr>
            </a:br>
            <a:r>
              <a:rPr lang="cs-CZ" sz="4000" dirty="0" smtClean="0">
                <a:latin typeface="Cambria Math" pitchFamily="18" charset="0"/>
                <a:ea typeface="Cambria Math" pitchFamily="18" charset="0"/>
              </a:rPr>
              <a:t/>
            </a:r>
            <a:br>
              <a:rPr lang="cs-CZ" sz="4000" dirty="0" smtClean="0">
                <a:latin typeface="Cambria Math" pitchFamily="18" charset="0"/>
                <a:ea typeface="Cambria Math" pitchFamily="18" charset="0"/>
              </a:rPr>
            </a:br>
            <a:endParaRPr lang="cs-CZ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Podnadpis 5"/>
          <p:cNvSpPr>
            <a:spLocks noGrp="1"/>
          </p:cNvSpPr>
          <p:nvPr>
            <p:ph type="subTitle" idx="1"/>
          </p:nvPr>
        </p:nvSpPr>
        <p:spPr>
          <a:xfrm>
            <a:off x="755576" y="5661248"/>
            <a:ext cx="6201739" cy="576064"/>
          </a:xfrm>
        </p:spPr>
        <p:txBody>
          <a:bodyPr>
            <a:noAutofit/>
          </a:bodyPr>
          <a:lstStyle/>
          <a:p>
            <a:pPr algn="l"/>
            <a:r>
              <a:rPr 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5. setkání s poskytovateli sociálních služeb</a:t>
            </a:r>
          </a:p>
          <a:p>
            <a:pPr algn="l"/>
            <a:r>
              <a:rPr 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Krajský úřad Ústeckého kraje </a:t>
            </a:r>
          </a:p>
        </p:txBody>
      </p:sp>
      <p:pic>
        <p:nvPicPr>
          <p:cNvPr id="3074" name="Picture 2" descr="logo uk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" y="6351"/>
            <a:ext cx="1472481" cy="19062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21154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dirty="0" smtClean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ea typeface="Cambria Math" pitchFamily="18" charset="0"/>
                <a:cs typeface="Arial" panose="020B0604020202020204" pitchFamily="34" charset="0"/>
              </a:rPr>
              <a:t>Právní základ I</a:t>
            </a:r>
            <a:endParaRPr lang="cs-CZ" sz="2000" dirty="0">
              <a:solidFill>
                <a:schemeClr val="accent3">
                  <a:lumMod val="50000"/>
                </a:schemeClr>
              </a:solidFill>
              <a:latin typeface="Arial" panose="020B0604020202020204" pitchFamily="34" charset="0"/>
              <a:ea typeface="Cambria Math" pitchFamily="18" charset="0"/>
              <a:cs typeface="Arial" panose="020B0604020202020204" pitchFamily="34" charset="0"/>
            </a:endParaRP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609598" y="2160590"/>
            <a:ext cx="6770713" cy="3880773"/>
          </a:xfrm>
        </p:spPr>
        <p:txBody>
          <a:bodyPr>
            <a:normAutofit lnSpcReduction="10000"/>
          </a:bodyPr>
          <a:lstStyle/>
          <a:p>
            <a:pPr>
              <a:lnSpc>
                <a:spcPct val="200000"/>
              </a:lnSpc>
            </a:pPr>
            <a:r>
              <a:rPr lang="pl-PL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Cambria Math" pitchFamily="18" charset="0"/>
                <a:cs typeface="Arial" panose="020B0604020202020204" pitchFamily="34" charset="0"/>
              </a:rPr>
              <a:t>Zákon č. 255/2012 Sb., o kontrole         </a:t>
            </a:r>
            <a:r>
              <a:rPr lang="cs-CZ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Cambria Math" pitchFamily="18" charset="0"/>
                <a:cs typeface="Arial" panose="020B0604020202020204" pitchFamily="34" charset="0"/>
              </a:rPr>
              <a:t>(kontrolní řád) </a:t>
            </a:r>
          </a:p>
          <a:p>
            <a:pPr>
              <a:lnSpc>
                <a:spcPct val="200000"/>
              </a:lnSpc>
            </a:pPr>
            <a:r>
              <a:rPr lang="cs-CZ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Cambria Math" pitchFamily="18" charset="0"/>
                <a:cs typeface="Arial" panose="020B0604020202020204" pitchFamily="34" charset="0"/>
              </a:rPr>
              <a:t>Zákon č. 320/2001 Sb., o finanční kontrole ve veřejné správě a o změně některých zákonů </a:t>
            </a:r>
          </a:p>
          <a:p>
            <a:pPr>
              <a:lnSpc>
                <a:spcPct val="200000"/>
              </a:lnSpc>
              <a:buNone/>
            </a:pPr>
            <a:r>
              <a:rPr lang="cs-CZ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Cambria Math" pitchFamily="18" charset="0"/>
                <a:cs typeface="Arial" panose="020B0604020202020204" pitchFamily="34" charset="0"/>
              </a:rPr>
              <a:t>	(zákon o finanční kontrole</a:t>
            </a:r>
            <a:r>
              <a:rPr lang="cs-CZ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mbria Math" pitchFamily="18" charset="0"/>
                <a:ea typeface="Cambria Math" pitchFamily="18" charset="0"/>
              </a:rPr>
              <a:t>) </a:t>
            </a:r>
            <a:endParaRPr lang="cs-CZ" dirty="0" smtClean="0">
              <a:solidFill>
                <a:schemeClr val="tx1">
                  <a:lumMod val="85000"/>
                  <a:lumOff val="15000"/>
                </a:schemeClr>
              </a:solidFill>
              <a:latin typeface="Cambria Math" pitchFamily="18" charset="0"/>
              <a:ea typeface="Cambria Math" pitchFamily="18" charset="0"/>
            </a:endParaRPr>
          </a:p>
          <a:p>
            <a:endParaRPr lang="cs-CZ" dirty="0" smtClean="0">
              <a:latin typeface="Cambria Math" pitchFamily="18" charset="0"/>
              <a:ea typeface="Cambria Math" pitchFamily="18" charset="0"/>
            </a:endParaRPr>
          </a:p>
          <a:p>
            <a:endParaRPr lang="cs-CZ" dirty="0">
              <a:latin typeface="Cambria Math" pitchFamily="18" charset="0"/>
              <a:ea typeface="Cambria Math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7002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dirty="0" smtClean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ea typeface="Cambria Math" pitchFamily="18" charset="0"/>
                <a:cs typeface="Arial" panose="020B0604020202020204" pitchFamily="34" charset="0"/>
              </a:rPr>
              <a:t>Právní základ II</a:t>
            </a:r>
            <a:endParaRPr lang="cs-CZ" sz="2200" dirty="0">
              <a:solidFill>
                <a:schemeClr val="accent3">
                  <a:lumMod val="50000"/>
                </a:schemeClr>
              </a:solidFill>
              <a:latin typeface="Arial" panose="020B0604020202020204" pitchFamily="34" charset="0"/>
              <a:ea typeface="Cambria Math" pitchFamily="18" charset="0"/>
              <a:cs typeface="Arial" panose="020B0604020202020204" pitchFamily="34" charset="0"/>
            </a:endParaRP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cs-CZ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Cambria Math" pitchFamily="18" charset="0"/>
                <a:cs typeface="Arial" panose="020B0604020202020204" pitchFamily="34" charset="0"/>
              </a:rPr>
              <a:t>Zákon o účetnictví </a:t>
            </a:r>
          </a:p>
          <a:p>
            <a:pPr>
              <a:lnSpc>
                <a:spcPct val="200000"/>
              </a:lnSpc>
            </a:pPr>
            <a:r>
              <a:rPr lang="cs-CZ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Cambria Math" pitchFamily="18" charset="0"/>
                <a:cs typeface="Arial" panose="020B0604020202020204" pitchFamily="34" charset="0"/>
              </a:rPr>
              <a:t>Zákoník práce </a:t>
            </a:r>
          </a:p>
          <a:p>
            <a:pPr>
              <a:lnSpc>
                <a:spcPct val="200000"/>
              </a:lnSpc>
            </a:pPr>
            <a:r>
              <a:rPr lang="cs-CZ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Cambria Math" pitchFamily="18" charset="0"/>
                <a:cs typeface="Arial" panose="020B0604020202020204" pitchFamily="34" charset="0"/>
              </a:rPr>
              <a:t>Správní řád </a:t>
            </a:r>
          </a:p>
          <a:p>
            <a:pPr>
              <a:lnSpc>
                <a:spcPct val="200000"/>
              </a:lnSpc>
            </a:pPr>
            <a:r>
              <a:rPr lang="cs-CZ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Cambria Math" pitchFamily="18" charset="0"/>
                <a:cs typeface="Arial" panose="020B0604020202020204" pitchFamily="34" charset="0"/>
              </a:rPr>
              <a:t>Listina základních práv a svobod </a:t>
            </a:r>
          </a:p>
          <a:p>
            <a:endParaRPr lang="cs-CZ" dirty="0" smtClean="0">
              <a:latin typeface="Cambria Math" pitchFamily="18" charset="0"/>
              <a:ea typeface="Cambria Math" pitchFamily="18" charset="0"/>
            </a:endParaRPr>
          </a:p>
          <a:p>
            <a:endParaRPr lang="cs-CZ" dirty="0" smtClean="0">
              <a:latin typeface="Cambria Math" pitchFamily="18" charset="0"/>
              <a:ea typeface="Cambria Math" pitchFamily="18" charset="0"/>
            </a:endParaRPr>
          </a:p>
          <a:p>
            <a:endParaRPr lang="cs-CZ" dirty="0">
              <a:latin typeface="Cambria Math" pitchFamily="18" charset="0"/>
              <a:ea typeface="Cambria Math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0007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ea typeface="Cambria Math" pitchFamily="18" charset="0"/>
                <a:cs typeface="Arial" panose="020B0604020202020204" pitchFamily="34" charset="0"/>
              </a:rPr>
              <a:t>Právní základ III</a:t>
            </a:r>
            <a:endParaRPr lang="cs-CZ" dirty="0">
              <a:solidFill>
                <a:schemeClr val="accent3">
                  <a:lumMod val="50000"/>
                </a:schemeClr>
              </a:solidFill>
              <a:latin typeface="Arial" panose="020B0604020202020204" pitchFamily="34" charset="0"/>
              <a:ea typeface="Cambria Math" pitchFamily="18" charset="0"/>
              <a:cs typeface="Arial" panose="020B0604020202020204" pitchFamily="34" charset="0"/>
            </a:endParaRP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609598" y="2160590"/>
            <a:ext cx="6986737" cy="3880773"/>
          </a:xfrm>
        </p:spPr>
        <p:txBody>
          <a:bodyPr>
            <a:normAutofit/>
          </a:bodyPr>
          <a:lstStyle/>
          <a:p>
            <a:pPr>
              <a:lnSpc>
                <a:spcPct val="160000"/>
              </a:lnSpc>
            </a:pPr>
            <a:r>
              <a:rPr lang="pt-BR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Cambria Math" pitchFamily="18" charset="0"/>
                <a:cs typeface="Arial" panose="020B0604020202020204" pitchFamily="34" charset="0"/>
              </a:rPr>
              <a:t>Smlouva o poskytnutí neinvestiční dotace na podporu sociálních služeb </a:t>
            </a:r>
          </a:p>
          <a:p>
            <a:pPr algn="just">
              <a:lnSpc>
                <a:spcPct val="160000"/>
              </a:lnSpc>
            </a:pPr>
            <a:r>
              <a:rPr lang="cs-CZ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Cambria Math" pitchFamily="18" charset="0"/>
                <a:cs typeface="Arial" panose="020B0604020202020204" pitchFamily="34" charset="0"/>
              </a:rPr>
              <a:t>Metodika Ústeckého kraje pro poskytování dotací poskytovatelům sociálních služeb v rámci programu Podpora sociálních služeb v Ústeckém kraji </a:t>
            </a:r>
            <a:r>
              <a:rPr lang="cs-CZ" sz="2000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Cambria Math" pitchFamily="18" charset="0"/>
                <a:cs typeface="Arial" panose="020B0604020202020204" pitchFamily="34" charset="0"/>
              </a:rPr>
              <a:t>(pro rok 2017) </a:t>
            </a:r>
          </a:p>
          <a:p>
            <a:endParaRPr lang="cs-CZ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 Math" pitchFamily="18" charset="0"/>
              <a:ea typeface="Cambria Math" pitchFamily="18" charset="0"/>
            </a:endParaRPr>
          </a:p>
          <a:p>
            <a:endParaRPr lang="cs-CZ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 Math" pitchFamily="18" charset="0"/>
              <a:ea typeface="Cambria Math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6627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ea typeface="Cambria Math" pitchFamily="18" charset="0"/>
                <a:cs typeface="Arial" panose="020B0604020202020204" pitchFamily="34" charset="0"/>
              </a:rPr>
              <a:t>Typy </a:t>
            </a:r>
            <a:r>
              <a:rPr lang="cs-CZ" dirty="0" err="1" smtClean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ea typeface="Cambria Math" pitchFamily="18" charset="0"/>
                <a:cs typeface="Arial" panose="020B0604020202020204" pitchFamily="34" charset="0"/>
              </a:rPr>
              <a:t>veřejnosprávních</a:t>
            </a:r>
            <a:r>
              <a:rPr lang="cs-CZ" dirty="0" smtClean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ea typeface="Cambria Math" pitchFamily="18" charset="0"/>
                <a:cs typeface="Arial" panose="020B0604020202020204" pitchFamily="34" charset="0"/>
              </a:rPr>
              <a:t> kontrol</a:t>
            </a:r>
            <a:endParaRPr lang="cs-CZ" dirty="0">
              <a:solidFill>
                <a:schemeClr val="accent3">
                  <a:lumMod val="50000"/>
                </a:schemeClr>
              </a:solidFill>
              <a:latin typeface="Arial" panose="020B0604020202020204" pitchFamily="34" charset="0"/>
              <a:ea typeface="Cambria Math" pitchFamily="18" charset="0"/>
              <a:cs typeface="Arial" panose="020B0604020202020204" pitchFamily="34" charset="0"/>
            </a:endParaRP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cs-CZ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Cambria Math" pitchFamily="18" charset="0"/>
                <a:cs typeface="Arial" panose="020B0604020202020204" pitchFamily="34" charset="0"/>
              </a:rPr>
              <a:t>Předběžná </a:t>
            </a:r>
            <a:r>
              <a:rPr lang="cs-CZ" sz="20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Cambria Math" pitchFamily="18" charset="0"/>
                <a:cs typeface="Arial" panose="020B0604020202020204" pitchFamily="34" charset="0"/>
              </a:rPr>
              <a:t>veřejnosprávní</a:t>
            </a:r>
            <a:r>
              <a:rPr lang="cs-CZ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Cambria Math" pitchFamily="18" charset="0"/>
                <a:cs typeface="Arial" panose="020B0604020202020204" pitchFamily="34" charset="0"/>
              </a:rPr>
              <a:t> kontrola </a:t>
            </a:r>
          </a:p>
          <a:p>
            <a:pPr>
              <a:lnSpc>
                <a:spcPct val="200000"/>
              </a:lnSpc>
            </a:pPr>
            <a:r>
              <a:rPr lang="cs-CZ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Cambria Math" pitchFamily="18" charset="0"/>
                <a:cs typeface="Arial" panose="020B0604020202020204" pitchFamily="34" charset="0"/>
              </a:rPr>
              <a:t>Průběžná </a:t>
            </a:r>
            <a:r>
              <a:rPr lang="cs-CZ" sz="20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Cambria Math" pitchFamily="18" charset="0"/>
                <a:cs typeface="Arial" panose="020B0604020202020204" pitchFamily="34" charset="0"/>
              </a:rPr>
              <a:t>veřejnosprávní</a:t>
            </a:r>
            <a:r>
              <a:rPr lang="cs-CZ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Cambria Math" pitchFamily="18" charset="0"/>
                <a:cs typeface="Arial" panose="020B0604020202020204" pitchFamily="34" charset="0"/>
              </a:rPr>
              <a:t> kontrola </a:t>
            </a:r>
          </a:p>
          <a:p>
            <a:pPr>
              <a:lnSpc>
                <a:spcPct val="200000"/>
              </a:lnSpc>
            </a:pPr>
            <a:r>
              <a:rPr lang="cs-CZ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Cambria Math" pitchFamily="18" charset="0"/>
                <a:cs typeface="Arial" panose="020B0604020202020204" pitchFamily="34" charset="0"/>
              </a:rPr>
              <a:t>Následná </a:t>
            </a:r>
            <a:r>
              <a:rPr lang="cs-CZ" sz="20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Cambria Math" pitchFamily="18" charset="0"/>
                <a:cs typeface="Arial" panose="020B0604020202020204" pitchFamily="34" charset="0"/>
              </a:rPr>
              <a:t>veřejnosprávní</a:t>
            </a:r>
            <a:r>
              <a:rPr lang="cs-CZ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Cambria Math" pitchFamily="18" charset="0"/>
                <a:cs typeface="Arial" panose="020B0604020202020204" pitchFamily="34" charset="0"/>
              </a:rPr>
              <a:t> kontrola </a:t>
            </a:r>
          </a:p>
          <a:p>
            <a:pPr>
              <a:lnSpc>
                <a:spcPct val="200000"/>
              </a:lnSpc>
            </a:pPr>
            <a:endParaRPr lang="cs-CZ" sz="2000" dirty="0">
              <a:latin typeface="Arial" panose="020B0604020202020204" pitchFamily="34" charset="0"/>
              <a:ea typeface="Cambria Math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8110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ea typeface="Cambria Math" pitchFamily="18" charset="0"/>
                <a:cs typeface="Arial" panose="020B0604020202020204" pitchFamily="34" charset="0"/>
              </a:rPr>
              <a:t>Cíle </a:t>
            </a:r>
            <a:r>
              <a:rPr lang="cs-CZ" dirty="0" err="1" smtClean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ea typeface="Cambria Math" pitchFamily="18" charset="0"/>
                <a:cs typeface="Arial" panose="020B0604020202020204" pitchFamily="34" charset="0"/>
              </a:rPr>
              <a:t>veřejnosprávní</a:t>
            </a:r>
            <a:r>
              <a:rPr lang="cs-CZ" dirty="0" smtClean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ea typeface="Cambria Math" pitchFamily="18" charset="0"/>
                <a:cs typeface="Arial" panose="020B0604020202020204" pitchFamily="34" charset="0"/>
              </a:rPr>
              <a:t> kontroly</a:t>
            </a:r>
            <a:endParaRPr lang="cs-CZ" dirty="0">
              <a:solidFill>
                <a:schemeClr val="accent3">
                  <a:lumMod val="50000"/>
                </a:schemeClr>
              </a:solidFill>
              <a:latin typeface="Arial" panose="020B0604020202020204" pitchFamily="34" charset="0"/>
              <a:ea typeface="Cambria Math" pitchFamily="18" charset="0"/>
              <a:cs typeface="Arial" panose="020B0604020202020204" pitchFamily="34" charset="0"/>
            </a:endParaRP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611560" y="2204864"/>
            <a:ext cx="6770713" cy="3880773"/>
          </a:xfrm>
        </p:spPr>
        <p:txBody>
          <a:bodyPr/>
          <a:lstStyle/>
          <a:p>
            <a:pPr>
              <a:lnSpc>
                <a:spcPct val="200000"/>
              </a:lnSpc>
            </a:pPr>
            <a:r>
              <a:rPr lang="cs-CZ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Cambria Math" pitchFamily="18" charset="0"/>
                <a:cs typeface="Arial" panose="020B0604020202020204" pitchFamily="34" charset="0"/>
              </a:rPr>
              <a:t>Ověřit způsobilost výdajů </a:t>
            </a:r>
          </a:p>
          <a:p>
            <a:pPr>
              <a:lnSpc>
                <a:spcPct val="200000"/>
              </a:lnSpc>
            </a:pPr>
            <a:r>
              <a:rPr lang="cs-CZ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Cambria Math" pitchFamily="18" charset="0"/>
                <a:cs typeface="Arial" panose="020B0604020202020204" pitchFamily="34" charset="0"/>
              </a:rPr>
              <a:t>Zajistit poskytovateli zpětnou vazbu </a:t>
            </a:r>
          </a:p>
          <a:p>
            <a:pPr>
              <a:lnSpc>
                <a:spcPct val="200000"/>
              </a:lnSpc>
            </a:pPr>
            <a:r>
              <a:rPr lang="cs-CZ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Cambria Math" pitchFamily="18" charset="0"/>
                <a:cs typeface="Arial" panose="020B0604020202020204" pitchFamily="34" charset="0"/>
              </a:rPr>
              <a:t>Předejít vzniku vážných problémů                              (především při průběžné kontrole) </a:t>
            </a:r>
          </a:p>
          <a:p>
            <a:endParaRPr lang="cs-CZ" dirty="0">
              <a:latin typeface="Cambria Math" pitchFamily="18" charset="0"/>
              <a:ea typeface="Cambria Math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399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dirty="0" smtClean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ea typeface="Cambria Math" pitchFamily="18" charset="0"/>
                <a:cs typeface="Arial" panose="020B0604020202020204" pitchFamily="34" charset="0"/>
              </a:rPr>
              <a:t>Proces </a:t>
            </a:r>
            <a:r>
              <a:rPr lang="cs-CZ" dirty="0" err="1" smtClean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ea typeface="Cambria Math" pitchFamily="18" charset="0"/>
                <a:cs typeface="Arial" panose="020B0604020202020204" pitchFamily="34" charset="0"/>
              </a:rPr>
              <a:t>veřejnosprávní</a:t>
            </a:r>
            <a:r>
              <a:rPr lang="cs-CZ" dirty="0" smtClean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ea typeface="Cambria Math" pitchFamily="18" charset="0"/>
                <a:cs typeface="Arial" panose="020B0604020202020204" pitchFamily="34" charset="0"/>
              </a:rPr>
              <a:t> kontroly </a:t>
            </a:r>
            <a:endParaRPr lang="cs-CZ" dirty="0">
              <a:solidFill>
                <a:schemeClr val="accent3">
                  <a:lumMod val="50000"/>
                </a:schemeClr>
              </a:solidFill>
              <a:latin typeface="Arial" panose="020B0604020202020204" pitchFamily="34" charset="0"/>
              <a:ea typeface="Cambria Math" pitchFamily="18" charset="0"/>
              <a:cs typeface="Arial" panose="020B0604020202020204" pitchFamily="34" charset="0"/>
            </a:endParaRP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cs-CZ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Cambria Math" pitchFamily="18" charset="0"/>
                <a:cs typeface="Arial" panose="020B0604020202020204" pitchFamily="34" charset="0"/>
              </a:rPr>
              <a:t>Zahájení kontroly </a:t>
            </a:r>
          </a:p>
          <a:p>
            <a:pPr>
              <a:lnSpc>
                <a:spcPct val="200000"/>
              </a:lnSpc>
            </a:pPr>
            <a:r>
              <a:rPr lang="cs-CZ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Cambria Math" pitchFamily="18" charset="0"/>
                <a:cs typeface="Arial" panose="020B0604020202020204" pitchFamily="34" charset="0"/>
              </a:rPr>
              <a:t>Provedení kontroly </a:t>
            </a:r>
          </a:p>
          <a:p>
            <a:pPr>
              <a:lnSpc>
                <a:spcPct val="200000"/>
              </a:lnSpc>
            </a:pPr>
            <a:r>
              <a:rPr lang="cs-CZ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Cambria Math" pitchFamily="18" charset="0"/>
                <a:cs typeface="Arial" panose="020B0604020202020204" pitchFamily="34" charset="0"/>
              </a:rPr>
              <a:t>Ukončení kontroly </a:t>
            </a:r>
          </a:p>
          <a:p>
            <a:endParaRPr lang="cs-CZ" sz="2000" dirty="0">
              <a:latin typeface="Arial" panose="020B0604020202020204" pitchFamily="34" charset="0"/>
              <a:ea typeface="Cambria Math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4275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ea typeface="Cambria Math" pitchFamily="18" charset="0"/>
                <a:cs typeface="Arial" panose="020B0604020202020204" pitchFamily="34" charset="0"/>
              </a:rPr>
              <a:t>Pravidla 3E</a:t>
            </a:r>
            <a:endParaRPr lang="cs-CZ" dirty="0">
              <a:solidFill>
                <a:schemeClr val="accent3">
                  <a:lumMod val="50000"/>
                </a:schemeClr>
              </a:solidFill>
              <a:latin typeface="Arial" panose="020B0604020202020204" pitchFamily="34" charset="0"/>
              <a:ea typeface="Cambria Math" pitchFamily="18" charset="0"/>
              <a:cs typeface="Arial" panose="020B0604020202020204" pitchFamily="34" charset="0"/>
            </a:endParaRP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683567" y="1556792"/>
            <a:ext cx="6273745" cy="4484571"/>
          </a:xfrm>
        </p:spPr>
        <p:txBody>
          <a:bodyPr>
            <a:noAutofit/>
          </a:bodyPr>
          <a:lstStyle/>
          <a:p>
            <a:pPr>
              <a:lnSpc>
                <a:spcPct val="170000"/>
              </a:lnSpc>
            </a:pPr>
            <a:r>
              <a:rPr lang="cs-CZ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Cambria Math" pitchFamily="18" charset="0"/>
                <a:cs typeface="Arial" panose="020B0604020202020204" pitchFamily="34" charset="0"/>
              </a:rPr>
              <a:t>Účelnost  (</a:t>
            </a:r>
            <a:r>
              <a:rPr lang="cs-CZ" sz="24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Cambria Math" pitchFamily="18" charset="0"/>
                <a:cs typeface="Arial" panose="020B0604020202020204" pitchFamily="34" charset="0"/>
              </a:rPr>
              <a:t>expediency</a:t>
            </a:r>
            <a:r>
              <a:rPr lang="cs-CZ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Cambria Math" pitchFamily="18" charset="0"/>
                <a:cs typeface="Arial" panose="020B0604020202020204" pitchFamily="34" charset="0"/>
              </a:rPr>
              <a:t>)</a:t>
            </a:r>
          </a:p>
          <a:p>
            <a:pPr>
              <a:lnSpc>
                <a:spcPct val="170000"/>
              </a:lnSpc>
              <a:buNone/>
            </a:pPr>
            <a:r>
              <a:rPr lang="cs-CZ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Cambria Math" pitchFamily="18" charset="0"/>
                <a:cs typeface="Arial" panose="020B0604020202020204" pitchFamily="34" charset="0"/>
              </a:rPr>
              <a:t>		„dělat správné věci“ </a:t>
            </a:r>
          </a:p>
          <a:p>
            <a:pPr>
              <a:lnSpc>
                <a:spcPct val="170000"/>
              </a:lnSpc>
            </a:pPr>
            <a:r>
              <a:rPr lang="cs-CZ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Cambria Math" pitchFamily="18" charset="0"/>
                <a:cs typeface="Arial" panose="020B0604020202020204" pitchFamily="34" charset="0"/>
              </a:rPr>
              <a:t>Hospodárnost  (</a:t>
            </a:r>
            <a:r>
              <a:rPr lang="cs-CZ" sz="24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Cambria Math" pitchFamily="18" charset="0"/>
                <a:cs typeface="Arial" panose="020B0604020202020204" pitchFamily="34" charset="0"/>
              </a:rPr>
              <a:t>economy</a:t>
            </a:r>
            <a:r>
              <a:rPr lang="cs-CZ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Cambria Math" pitchFamily="18" charset="0"/>
                <a:cs typeface="Arial" panose="020B0604020202020204" pitchFamily="34" charset="0"/>
              </a:rPr>
              <a:t>)</a:t>
            </a:r>
          </a:p>
          <a:p>
            <a:pPr>
              <a:lnSpc>
                <a:spcPct val="170000"/>
              </a:lnSpc>
              <a:buNone/>
            </a:pPr>
            <a:r>
              <a:rPr lang="cs-CZ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Cambria Math" pitchFamily="18" charset="0"/>
                <a:cs typeface="Arial" panose="020B0604020202020204" pitchFamily="34" charset="0"/>
              </a:rPr>
              <a:t>		„dělat věci levně“ </a:t>
            </a:r>
          </a:p>
          <a:p>
            <a:pPr>
              <a:lnSpc>
                <a:spcPct val="170000"/>
              </a:lnSpc>
            </a:pPr>
            <a:r>
              <a:rPr lang="cs-CZ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Cambria Math" pitchFamily="18" charset="0"/>
                <a:cs typeface="Arial" panose="020B0604020202020204" pitchFamily="34" charset="0"/>
              </a:rPr>
              <a:t>Efektivnost  (</a:t>
            </a:r>
            <a:r>
              <a:rPr lang="cs-CZ" sz="24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Cambria Math" pitchFamily="18" charset="0"/>
                <a:cs typeface="Arial" panose="020B0604020202020204" pitchFamily="34" charset="0"/>
              </a:rPr>
              <a:t>efficiency</a:t>
            </a:r>
            <a:r>
              <a:rPr lang="cs-CZ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Cambria Math" pitchFamily="18" charset="0"/>
                <a:cs typeface="Arial" panose="020B0604020202020204" pitchFamily="34" charset="0"/>
              </a:rPr>
              <a:t>)</a:t>
            </a:r>
          </a:p>
          <a:p>
            <a:pPr>
              <a:lnSpc>
                <a:spcPct val="170000"/>
              </a:lnSpc>
              <a:buNone/>
            </a:pPr>
            <a:r>
              <a:rPr lang="cs-CZ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Cambria Math" pitchFamily="18" charset="0"/>
                <a:cs typeface="Arial" panose="020B0604020202020204" pitchFamily="34" charset="0"/>
              </a:rPr>
              <a:t>		„dělat věci správně“ </a:t>
            </a:r>
            <a:endParaRPr lang="cs-CZ" sz="2400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ea typeface="Cambria Math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6575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dirty="0" smtClean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ea typeface="Cambria Math" pitchFamily="18" charset="0"/>
                <a:cs typeface="Arial" panose="020B0604020202020204" pitchFamily="34" charset="0"/>
              </a:rPr>
              <a:t>Povinnosti příjemce</a:t>
            </a:r>
            <a:endParaRPr lang="cs-CZ" dirty="0">
              <a:solidFill>
                <a:schemeClr val="accent3">
                  <a:lumMod val="50000"/>
                </a:schemeClr>
              </a:solidFill>
              <a:latin typeface="Arial" panose="020B0604020202020204" pitchFamily="34" charset="0"/>
              <a:ea typeface="Cambria Math" pitchFamily="18" charset="0"/>
              <a:cs typeface="Arial" panose="020B0604020202020204" pitchFamily="34" charset="0"/>
            </a:endParaRP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cs-CZ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Cambria Math" pitchFamily="18" charset="0"/>
                <a:cs typeface="Arial" panose="020B0604020202020204" pitchFamily="34" charset="0"/>
              </a:rPr>
              <a:t>Povinnost dodržet termíny </a:t>
            </a:r>
          </a:p>
          <a:p>
            <a:pPr>
              <a:lnSpc>
                <a:spcPct val="150000"/>
              </a:lnSpc>
            </a:pPr>
            <a:r>
              <a:rPr lang="cs-CZ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Cambria Math" pitchFamily="18" charset="0"/>
                <a:cs typeface="Arial" panose="020B0604020202020204" pitchFamily="34" charset="0"/>
              </a:rPr>
              <a:t>Povinnost dodržování pravidel publicity </a:t>
            </a:r>
          </a:p>
          <a:p>
            <a:pPr>
              <a:lnSpc>
                <a:spcPct val="150000"/>
              </a:lnSpc>
            </a:pPr>
            <a:r>
              <a:rPr lang="cs-CZ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Cambria Math" pitchFamily="18" charset="0"/>
                <a:cs typeface="Arial" panose="020B0604020202020204" pitchFamily="34" charset="0"/>
              </a:rPr>
              <a:t>Povinnost v oblasti účetnictví </a:t>
            </a:r>
          </a:p>
          <a:p>
            <a:pPr>
              <a:lnSpc>
                <a:spcPct val="150000"/>
              </a:lnSpc>
            </a:pPr>
            <a:r>
              <a:rPr lang="cs-CZ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Cambria Math" pitchFamily="18" charset="0"/>
                <a:cs typeface="Arial" panose="020B0604020202020204" pitchFamily="34" charset="0"/>
              </a:rPr>
              <a:t>Povinnost archivace dokladů a dokumentace </a:t>
            </a:r>
          </a:p>
          <a:p>
            <a:pPr>
              <a:lnSpc>
                <a:spcPct val="150000"/>
              </a:lnSpc>
            </a:pPr>
            <a:r>
              <a:rPr lang="cs-CZ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Cambria Math" pitchFamily="18" charset="0"/>
                <a:cs typeface="Arial" panose="020B0604020202020204" pitchFamily="34" charset="0"/>
              </a:rPr>
              <a:t>Povinnost oznamovací (hlášení změn) </a:t>
            </a:r>
          </a:p>
          <a:p>
            <a:endParaRPr lang="cs-CZ" dirty="0">
              <a:solidFill>
                <a:schemeClr val="tx1">
                  <a:lumMod val="85000"/>
                  <a:lumOff val="15000"/>
                </a:schemeClr>
              </a:solidFill>
              <a:latin typeface="Cambria Math" pitchFamily="18" charset="0"/>
              <a:ea typeface="Cambria Math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5412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476672"/>
            <a:ext cx="8686800" cy="864096"/>
          </a:xfrm>
        </p:spPr>
        <p:txBody>
          <a:bodyPr>
            <a:normAutofit/>
          </a:bodyPr>
          <a:lstStyle/>
          <a:p>
            <a:pPr algn="ctr"/>
            <a:r>
              <a:rPr lang="cs-CZ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Hlavní změny oproti roku </a:t>
            </a:r>
            <a:r>
              <a:rPr lang="cs-CZ" dirty="0" smtClean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2017 </a:t>
            </a:r>
            <a:endParaRPr lang="cs-CZ" dirty="0">
              <a:solidFill>
                <a:schemeClr val="accent3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23528" y="1700808"/>
            <a:ext cx="8280920" cy="4065315"/>
          </a:xfrm>
        </p:spPr>
        <p:txBody>
          <a:bodyPr>
            <a:norm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cs-CZ" sz="3700" dirty="0" smtClean="0">
                <a:latin typeface="Arial" panose="020B0604020202020204" pitchFamily="34" charset="0"/>
                <a:cs typeface="Arial" panose="020B0604020202020204" pitchFamily="34" charset="0"/>
              </a:rPr>
              <a:t>Pravidla pro rok 2018 vychází z pravidel pro rok 2017  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cs-CZ" sz="3700" dirty="0">
                <a:latin typeface="Arial" panose="020B0604020202020204" pitchFamily="34" charset="0"/>
                <a:cs typeface="Arial" panose="020B0604020202020204" pitchFamily="34" charset="0"/>
              </a:rPr>
              <a:t>Obecné podmínky </a:t>
            </a:r>
            <a:r>
              <a:rPr lang="cs-CZ" sz="3700" dirty="0" smtClean="0">
                <a:latin typeface="Arial" panose="020B0604020202020204" pitchFamily="34" charset="0"/>
                <a:cs typeface="Arial" panose="020B0604020202020204" pitchFamily="34" charset="0"/>
              </a:rPr>
              <a:t>pro poskytování </a:t>
            </a:r>
            <a:r>
              <a:rPr lang="cs-CZ" sz="3700" dirty="0">
                <a:latin typeface="Arial" panose="020B0604020202020204" pitchFamily="34" charset="0"/>
                <a:cs typeface="Arial" panose="020B0604020202020204" pitchFamily="34" charset="0"/>
              </a:rPr>
              <a:t>vyrovnávací </a:t>
            </a:r>
            <a:r>
              <a:rPr lang="cs-CZ" sz="3700" dirty="0" smtClean="0">
                <a:latin typeface="Arial" panose="020B0604020202020204" pitchFamily="34" charset="0"/>
                <a:cs typeface="Arial" panose="020B0604020202020204" pitchFamily="34" charset="0"/>
              </a:rPr>
              <a:t>platby v úvodní části metodiky zůstávají beze změny</a:t>
            </a:r>
          </a:p>
          <a:p>
            <a:pPr marL="630936" lvl="2" indent="0" algn="just">
              <a:spcBef>
                <a:spcPts val="600"/>
              </a:spcBef>
              <a:spcAft>
                <a:spcPts val="600"/>
              </a:spcAft>
              <a:buNone/>
            </a:pP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>
              <a:spcBef>
                <a:spcPts val="600"/>
              </a:spcBef>
              <a:spcAft>
                <a:spcPts val="600"/>
              </a:spcAft>
            </a:pP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399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dirty="0" smtClean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ea typeface="Cambria Math" pitchFamily="18" charset="0"/>
                <a:cs typeface="Arial" panose="020B0604020202020204" pitchFamily="34" charset="0"/>
              </a:rPr>
              <a:t>Častá pochybení </a:t>
            </a:r>
            <a:endParaRPr lang="cs-CZ" dirty="0">
              <a:solidFill>
                <a:schemeClr val="accent3">
                  <a:lumMod val="50000"/>
                </a:schemeClr>
              </a:solidFill>
              <a:latin typeface="Arial" panose="020B0604020202020204" pitchFamily="34" charset="0"/>
              <a:ea typeface="Cambria Math" pitchFamily="18" charset="0"/>
              <a:cs typeface="Arial" panose="020B0604020202020204" pitchFamily="34" charset="0"/>
            </a:endParaRP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150000"/>
              </a:lnSpc>
            </a:pPr>
            <a:r>
              <a:rPr lang="cs-CZ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Cambria Math" pitchFamily="18" charset="0"/>
                <a:cs typeface="Arial" panose="020B0604020202020204" pitchFamily="34" charset="0"/>
              </a:rPr>
              <a:t>Špatná účetní sestava </a:t>
            </a:r>
          </a:p>
          <a:p>
            <a:pPr>
              <a:lnSpc>
                <a:spcPct val="150000"/>
              </a:lnSpc>
            </a:pPr>
            <a:r>
              <a:rPr lang="cs-CZ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Cambria Math" pitchFamily="18" charset="0"/>
                <a:cs typeface="Arial" panose="020B0604020202020204" pitchFamily="34" charset="0"/>
              </a:rPr>
              <a:t>Neoznačování dokladů </a:t>
            </a:r>
          </a:p>
          <a:p>
            <a:pPr>
              <a:lnSpc>
                <a:spcPct val="150000"/>
              </a:lnSpc>
            </a:pPr>
            <a:r>
              <a:rPr lang="cs-CZ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Cambria Math" pitchFamily="18" charset="0"/>
                <a:cs typeface="Arial" panose="020B0604020202020204" pitchFamily="34" charset="0"/>
              </a:rPr>
              <a:t>Absence dokladu prokazující úhradu nákladu </a:t>
            </a:r>
          </a:p>
          <a:p>
            <a:pPr>
              <a:lnSpc>
                <a:spcPct val="150000"/>
              </a:lnSpc>
            </a:pPr>
            <a:r>
              <a:rPr lang="cs-CZ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Cambria Math" pitchFamily="18" charset="0"/>
                <a:cs typeface="Arial" panose="020B0604020202020204" pitchFamily="34" charset="0"/>
              </a:rPr>
              <a:t>Časové rozlišení </a:t>
            </a:r>
          </a:p>
          <a:p>
            <a:pPr>
              <a:lnSpc>
                <a:spcPct val="150000"/>
              </a:lnSpc>
            </a:pPr>
            <a:r>
              <a:rPr lang="cs-CZ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Cambria Math" pitchFamily="18" charset="0"/>
                <a:cs typeface="Arial" panose="020B0604020202020204" pitchFamily="34" charset="0"/>
              </a:rPr>
              <a:t>Rozlišení pracovních úvazků </a:t>
            </a:r>
          </a:p>
          <a:p>
            <a:pPr>
              <a:lnSpc>
                <a:spcPct val="150000"/>
              </a:lnSpc>
            </a:pPr>
            <a:r>
              <a:rPr lang="cs-CZ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Cambria Math" pitchFamily="18" charset="0"/>
                <a:cs typeface="Arial" panose="020B0604020202020204" pitchFamily="34" charset="0"/>
              </a:rPr>
              <a:t>Dodržení publicity </a:t>
            </a:r>
          </a:p>
          <a:p>
            <a:endParaRPr lang="cs-CZ" dirty="0">
              <a:latin typeface="Cambria Math" pitchFamily="18" charset="0"/>
              <a:ea typeface="Cambria Math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1018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cs-CZ" sz="3600" dirty="0" smtClean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ea typeface="Cambria Math" pitchFamily="18" charset="0"/>
                <a:cs typeface="Arial" panose="020B0604020202020204" pitchFamily="34" charset="0"/>
              </a:rPr>
              <a:t>Příklady porušení rozpočtové kázně </a:t>
            </a:r>
            <a:endParaRPr lang="cs-CZ" sz="3600" dirty="0">
              <a:solidFill>
                <a:schemeClr val="accent3">
                  <a:lumMod val="50000"/>
                </a:schemeClr>
              </a:solidFill>
              <a:latin typeface="Arial" panose="020B0604020202020204" pitchFamily="34" charset="0"/>
              <a:ea typeface="Cambria Math" pitchFamily="18" charset="0"/>
              <a:cs typeface="Arial" panose="020B0604020202020204" pitchFamily="34" charset="0"/>
            </a:endParaRPr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609598" y="2160590"/>
            <a:ext cx="7130753" cy="3880773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cs-CZ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Cambria Math" pitchFamily="18" charset="0"/>
                <a:cs typeface="Arial" panose="020B0604020202020204" pitchFamily="34" charset="0"/>
              </a:rPr>
              <a:t>Výdej z poskytnutých peněžních prostředků na úhradu nákladů v rozporu se smlouvou </a:t>
            </a:r>
          </a:p>
          <a:p>
            <a:pPr>
              <a:lnSpc>
                <a:spcPct val="150000"/>
              </a:lnSpc>
            </a:pPr>
            <a:r>
              <a:rPr lang="cs-CZ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Cambria Math" pitchFamily="18" charset="0"/>
                <a:cs typeface="Arial" panose="020B0604020202020204" pitchFamily="34" charset="0"/>
              </a:rPr>
              <a:t>Nedodržení termínu (např. úhrada nákladu) </a:t>
            </a:r>
          </a:p>
          <a:p>
            <a:pPr>
              <a:lnSpc>
                <a:spcPct val="150000"/>
              </a:lnSpc>
            </a:pPr>
            <a:r>
              <a:rPr lang="cs-CZ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Cambria Math" pitchFamily="18" charset="0"/>
                <a:cs typeface="Arial" panose="020B0604020202020204" pitchFamily="34" charset="0"/>
              </a:rPr>
              <a:t>Nevrácení přeplatku v rámci finančního vyúčtování </a:t>
            </a:r>
          </a:p>
          <a:p>
            <a:pPr>
              <a:lnSpc>
                <a:spcPct val="150000"/>
              </a:lnSpc>
            </a:pPr>
            <a:r>
              <a:rPr lang="cs-CZ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Cambria Math" pitchFamily="18" charset="0"/>
                <a:cs typeface="Arial" panose="020B0604020202020204" pitchFamily="34" charset="0"/>
              </a:rPr>
              <a:t>Nepředložení finančního vyúčtování </a:t>
            </a:r>
          </a:p>
          <a:p>
            <a:pPr>
              <a:lnSpc>
                <a:spcPct val="150000"/>
              </a:lnSpc>
            </a:pPr>
            <a:r>
              <a:rPr lang="cs-CZ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Cambria Math" pitchFamily="18" charset="0"/>
                <a:cs typeface="Arial" panose="020B0604020202020204" pitchFamily="34" charset="0"/>
              </a:rPr>
              <a:t>Jiné porušení podmínek stanovené poskytovatelem dotace </a:t>
            </a:r>
          </a:p>
          <a:p>
            <a:endParaRPr lang="cs-CZ" sz="2000" dirty="0">
              <a:latin typeface="Cambria Math" pitchFamily="18" charset="0"/>
              <a:ea typeface="Cambria Math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1201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dirty="0" smtClean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ea typeface="Cambria Math" pitchFamily="18" charset="0"/>
                <a:cs typeface="Arial" panose="020B0604020202020204" pitchFamily="34" charset="0"/>
              </a:rPr>
              <a:t>Doklady k finanční kontrole </a:t>
            </a:r>
            <a:endParaRPr lang="cs-CZ" dirty="0">
              <a:solidFill>
                <a:schemeClr val="accent3">
                  <a:lumMod val="50000"/>
                </a:schemeClr>
              </a:solidFill>
              <a:latin typeface="Arial" panose="020B0604020202020204" pitchFamily="34" charset="0"/>
              <a:ea typeface="Cambria Math" pitchFamily="18" charset="0"/>
              <a:cs typeface="Arial" panose="020B0604020202020204" pitchFamily="34" charset="0"/>
            </a:endParaRPr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cs-CZ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Cambria Math" pitchFamily="18" charset="0"/>
                <a:cs typeface="Arial" panose="020B0604020202020204" pitchFamily="34" charset="0"/>
              </a:rPr>
              <a:t>Mzdové náklady </a:t>
            </a:r>
          </a:p>
          <a:p>
            <a:pPr>
              <a:buNone/>
            </a:pPr>
            <a:endParaRPr lang="cs-CZ" sz="2400" dirty="0" smtClean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ea typeface="Cambria Math" pitchFamily="18" charset="0"/>
              <a:cs typeface="Arial" panose="020B0604020202020204" pitchFamily="34" charset="0"/>
            </a:endParaRPr>
          </a:p>
          <a:p>
            <a:r>
              <a:rPr lang="cs-CZ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Cambria Math" pitchFamily="18" charset="0"/>
                <a:cs typeface="Arial" panose="020B0604020202020204" pitchFamily="34" charset="0"/>
              </a:rPr>
              <a:t>PS, DPČ, DPP </a:t>
            </a:r>
          </a:p>
          <a:p>
            <a:r>
              <a:rPr lang="cs-CZ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Cambria Math" pitchFamily="18" charset="0"/>
                <a:cs typeface="Arial" panose="020B0604020202020204" pitchFamily="34" charset="0"/>
              </a:rPr>
              <a:t>Platový/mzdový výměr </a:t>
            </a:r>
          </a:p>
          <a:p>
            <a:r>
              <a:rPr lang="cs-CZ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Cambria Math" pitchFamily="18" charset="0"/>
                <a:cs typeface="Arial" panose="020B0604020202020204" pitchFamily="34" charset="0"/>
              </a:rPr>
              <a:t>Mzdový list nebo výplatní pásky </a:t>
            </a:r>
          </a:p>
          <a:p>
            <a:r>
              <a:rPr lang="cs-CZ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Cambria Math" pitchFamily="18" charset="0"/>
                <a:cs typeface="Arial" panose="020B0604020202020204" pitchFamily="34" charset="0"/>
              </a:rPr>
              <a:t>Evidence docházky </a:t>
            </a:r>
          </a:p>
          <a:p>
            <a:r>
              <a:rPr lang="cs-CZ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Cambria Math" pitchFamily="18" charset="0"/>
                <a:cs typeface="Arial" panose="020B0604020202020204" pitchFamily="34" charset="0"/>
              </a:rPr>
              <a:t>Přehled o výši pojistného ČSSZ </a:t>
            </a:r>
          </a:p>
          <a:p>
            <a:r>
              <a:rPr lang="cs-CZ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Cambria Math" pitchFamily="18" charset="0"/>
                <a:cs typeface="Arial" panose="020B0604020202020204" pitchFamily="34" charset="0"/>
              </a:rPr>
              <a:t>Přehled o platbě pojistného zaměstnavatele ZP </a:t>
            </a:r>
          </a:p>
          <a:p>
            <a:r>
              <a:rPr lang="cs-CZ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Cambria Math" pitchFamily="18" charset="0"/>
                <a:cs typeface="Arial" panose="020B0604020202020204" pitchFamily="34" charset="0"/>
              </a:rPr>
              <a:t>Doklad prokazující úhradu </a:t>
            </a:r>
          </a:p>
          <a:p>
            <a:endParaRPr lang="cs-CZ" dirty="0">
              <a:latin typeface="Arial" panose="020B0604020202020204" pitchFamily="34" charset="0"/>
              <a:ea typeface="Cambria Math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4536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ea typeface="Cambria Math" pitchFamily="18" charset="0"/>
                <a:cs typeface="Arial" panose="020B0604020202020204" pitchFamily="34" charset="0"/>
              </a:rPr>
              <a:t>Doklady k finanční kontrole </a:t>
            </a:r>
            <a:endParaRPr lang="cs-CZ" dirty="0">
              <a:solidFill>
                <a:schemeClr val="accent3">
                  <a:lumMod val="50000"/>
                </a:schemeClr>
              </a:solidFill>
              <a:latin typeface="Arial" panose="020B0604020202020204" pitchFamily="34" charset="0"/>
              <a:ea typeface="Cambria Math" pitchFamily="18" charset="0"/>
              <a:cs typeface="Arial" panose="020B0604020202020204" pitchFamily="34" charset="0"/>
            </a:endParaRP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Cambria Math" pitchFamily="18" charset="0"/>
                <a:cs typeface="Arial" panose="020B0604020202020204" pitchFamily="34" charset="0"/>
              </a:rPr>
              <a:t>Cestovní náhrady </a:t>
            </a:r>
          </a:p>
          <a:p>
            <a:pPr>
              <a:buNone/>
            </a:pPr>
            <a:endParaRPr lang="cs-CZ" sz="2400" dirty="0" smtClean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ea typeface="Cambria Math" pitchFamily="18" charset="0"/>
              <a:cs typeface="Arial" panose="020B0604020202020204" pitchFamily="34" charset="0"/>
            </a:endParaRPr>
          </a:p>
          <a:p>
            <a:r>
              <a:rPr lang="cs-CZ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Cambria Math" pitchFamily="18" charset="0"/>
                <a:cs typeface="Arial" panose="020B0604020202020204" pitchFamily="34" charset="0"/>
              </a:rPr>
              <a:t>Cestovní příkaz </a:t>
            </a:r>
          </a:p>
          <a:p>
            <a:r>
              <a:rPr lang="cs-CZ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Cambria Math" pitchFamily="18" charset="0"/>
                <a:cs typeface="Arial" panose="020B0604020202020204" pitchFamily="34" charset="0"/>
              </a:rPr>
              <a:t>Vyúčtování pracovní cesty </a:t>
            </a:r>
          </a:p>
          <a:p>
            <a:r>
              <a:rPr lang="cs-CZ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Cambria Math" pitchFamily="18" charset="0"/>
                <a:cs typeface="Arial" panose="020B0604020202020204" pitchFamily="34" charset="0"/>
              </a:rPr>
              <a:t>Jízdní doklady </a:t>
            </a:r>
          </a:p>
          <a:p>
            <a:r>
              <a:rPr lang="cs-CZ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Cambria Math" pitchFamily="18" charset="0"/>
                <a:cs typeface="Arial" panose="020B0604020202020204" pitchFamily="34" charset="0"/>
              </a:rPr>
              <a:t>Zdůvodnění účelu cesty (např. pozvánka, prezenční listina, aj.) </a:t>
            </a:r>
          </a:p>
          <a:p>
            <a:endParaRPr lang="cs-CZ" dirty="0">
              <a:latin typeface="Cambria Math" pitchFamily="18" charset="0"/>
              <a:ea typeface="Cambria Math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1099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dirty="0" smtClean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ea typeface="Cambria Math" pitchFamily="18" charset="0"/>
                <a:cs typeface="Arial" panose="020B0604020202020204" pitchFamily="34" charset="0"/>
              </a:rPr>
              <a:t>Doklady k finanční kontrole </a:t>
            </a:r>
            <a:endParaRPr lang="cs-CZ" dirty="0">
              <a:solidFill>
                <a:schemeClr val="accent3">
                  <a:lumMod val="50000"/>
                </a:schemeClr>
              </a:solidFill>
              <a:latin typeface="Arial" panose="020B0604020202020204" pitchFamily="34" charset="0"/>
              <a:ea typeface="Cambria Math" pitchFamily="18" charset="0"/>
              <a:cs typeface="Arial" panose="020B0604020202020204" pitchFamily="34" charset="0"/>
            </a:endParaRPr>
          </a:p>
        </p:txBody>
      </p:sp>
      <p:sp>
        <p:nvSpPr>
          <p:cNvPr id="8" name="Zástupný symbol pro obsah 7"/>
          <p:cNvSpPr>
            <a:spLocks noGrp="1"/>
          </p:cNvSpPr>
          <p:nvPr>
            <p:ph sz="half" idx="2"/>
          </p:nvPr>
        </p:nvSpPr>
        <p:spPr>
          <a:xfrm>
            <a:off x="755575" y="1988841"/>
            <a:ext cx="2944695" cy="367240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Cambria Math" pitchFamily="18" charset="0"/>
                <a:cs typeface="Arial" panose="020B0604020202020204" pitchFamily="34" charset="0"/>
              </a:rPr>
              <a:t>Služební vozidlo</a:t>
            </a:r>
          </a:p>
          <a:p>
            <a:pPr>
              <a:buNone/>
            </a:pPr>
            <a:endParaRPr lang="cs-CZ" sz="2400" dirty="0" smtClean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ea typeface="Cambria Math" pitchFamily="18" charset="0"/>
              <a:cs typeface="Arial" panose="020B0604020202020204" pitchFamily="34" charset="0"/>
            </a:endParaRPr>
          </a:p>
          <a:p>
            <a:r>
              <a:rPr lang="cs-CZ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Cambria Math" pitchFamily="18" charset="0"/>
                <a:cs typeface="Arial" panose="020B0604020202020204" pitchFamily="34" charset="0"/>
              </a:rPr>
              <a:t>Cestovní příkaz </a:t>
            </a:r>
          </a:p>
          <a:p>
            <a:r>
              <a:rPr lang="cs-CZ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Cambria Math" pitchFamily="18" charset="0"/>
                <a:cs typeface="Arial" panose="020B0604020202020204" pitchFamily="34" charset="0"/>
              </a:rPr>
              <a:t>Vyúčtování pracovní cesty </a:t>
            </a:r>
          </a:p>
          <a:p>
            <a:r>
              <a:rPr lang="cs-CZ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Cambria Math" pitchFamily="18" charset="0"/>
                <a:cs typeface="Arial" panose="020B0604020202020204" pitchFamily="34" charset="0"/>
              </a:rPr>
              <a:t>Kniha jízd </a:t>
            </a:r>
          </a:p>
          <a:p>
            <a:r>
              <a:rPr lang="cs-CZ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Cambria Math" pitchFamily="18" charset="0"/>
                <a:cs typeface="Arial" panose="020B0604020202020204" pitchFamily="34" charset="0"/>
              </a:rPr>
              <a:t>Velký technický průkaz </a:t>
            </a:r>
          </a:p>
          <a:p>
            <a:endParaRPr lang="cs-CZ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10" name="Zástupný symbol pro obsah 9"/>
          <p:cNvSpPr>
            <a:spLocks noGrp="1"/>
          </p:cNvSpPr>
          <p:nvPr>
            <p:ph sz="quarter" idx="4"/>
          </p:nvPr>
        </p:nvSpPr>
        <p:spPr>
          <a:xfrm>
            <a:off x="4211960" y="2060848"/>
            <a:ext cx="3240360" cy="3888432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cs-CZ" sz="2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Cambria Math" pitchFamily="18" charset="0"/>
                <a:cs typeface="Arial" panose="020B0604020202020204" pitchFamily="34" charset="0"/>
              </a:rPr>
              <a:t>Soukromé vozidlo</a:t>
            </a:r>
          </a:p>
          <a:p>
            <a:pPr>
              <a:buNone/>
            </a:pPr>
            <a:endParaRPr lang="cs-CZ" sz="2600" dirty="0" smtClean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ea typeface="Cambria Math" pitchFamily="18" charset="0"/>
              <a:cs typeface="Arial" panose="020B0604020202020204" pitchFamily="34" charset="0"/>
            </a:endParaRPr>
          </a:p>
          <a:p>
            <a:r>
              <a:rPr lang="cs-CZ" sz="2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Cambria Math" pitchFamily="18" charset="0"/>
                <a:cs typeface="Arial" panose="020B0604020202020204" pitchFamily="34" charset="0"/>
              </a:rPr>
              <a:t>Cestovní příkaz </a:t>
            </a:r>
          </a:p>
          <a:p>
            <a:r>
              <a:rPr lang="cs-CZ" sz="2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Cambria Math" pitchFamily="18" charset="0"/>
                <a:cs typeface="Arial" panose="020B0604020202020204" pitchFamily="34" charset="0"/>
              </a:rPr>
              <a:t>Vyúčtování pracovní cesty </a:t>
            </a:r>
          </a:p>
          <a:p>
            <a:r>
              <a:rPr lang="cs-CZ" sz="2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Cambria Math" pitchFamily="18" charset="0"/>
                <a:cs typeface="Arial" panose="020B0604020202020204" pitchFamily="34" charset="0"/>
              </a:rPr>
              <a:t>Velký technický průkaz </a:t>
            </a:r>
          </a:p>
          <a:p>
            <a:r>
              <a:rPr lang="cs-CZ" sz="2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Cambria Math" pitchFamily="18" charset="0"/>
                <a:cs typeface="Arial" panose="020B0604020202020204" pitchFamily="34" charset="0"/>
              </a:rPr>
              <a:t>Havarijní pojištění (doporučení) </a:t>
            </a:r>
          </a:p>
          <a:p>
            <a:endParaRPr lang="cs-CZ" dirty="0">
              <a:latin typeface="Cambria Math" pitchFamily="18" charset="0"/>
              <a:ea typeface="Cambria Math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2093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dirty="0" smtClean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ea typeface="Cambria Math" pitchFamily="18" charset="0"/>
                <a:cs typeface="Arial" panose="020B0604020202020204" pitchFamily="34" charset="0"/>
              </a:rPr>
              <a:t>Doklady k finanční kontrole </a:t>
            </a:r>
            <a:endParaRPr lang="cs-CZ" dirty="0">
              <a:solidFill>
                <a:schemeClr val="accent3">
                  <a:lumMod val="50000"/>
                </a:schemeClr>
              </a:solidFill>
              <a:latin typeface="Arial" panose="020B0604020202020204" pitchFamily="34" charset="0"/>
              <a:ea typeface="Cambria Math" pitchFamily="18" charset="0"/>
              <a:cs typeface="Arial" panose="020B0604020202020204" pitchFamily="34" charset="0"/>
            </a:endParaRPr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611559" y="1700808"/>
            <a:ext cx="6345753" cy="4340555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cs-CZ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Cambria Math" pitchFamily="18" charset="0"/>
                <a:cs typeface="Arial" panose="020B0604020202020204" pitchFamily="34" charset="0"/>
              </a:rPr>
              <a:t>Poštovné </a:t>
            </a:r>
          </a:p>
          <a:p>
            <a:pPr>
              <a:buNone/>
            </a:pPr>
            <a:endParaRPr lang="cs-CZ" sz="2400" dirty="0" smtClean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ea typeface="Cambria Math" pitchFamily="18" charset="0"/>
              <a:cs typeface="Arial" panose="020B0604020202020204" pitchFamily="34" charset="0"/>
            </a:endParaRPr>
          </a:p>
          <a:p>
            <a:r>
              <a:rPr lang="cs-CZ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Cambria Math" pitchFamily="18" charset="0"/>
                <a:cs typeface="Arial" panose="020B0604020202020204" pitchFamily="34" charset="0"/>
              </a:rPr>
              <a:t>Kniha odeslané pošty nebo evidence pošty </a:t>
            </a:r>
          </a:p>
          <a:p>
            <a:r>
              <a:rPr lang="cs-CZ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Cambria Math" pitchFamily="18" charset="0"/>
                <a:cs typeface="Arial" panose="020B0604020202020204" pitchFamily="34" charset="0"/>
              </a:rPr>
              <a:t>Podací lístek nebo jiný doklad </a:t>
            </a:r>
          </a:p>
          <a:p>
            <a:r>
              <a:rPr lang="cs-CZ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Cambria Math" pitchFamily="18" charset="0"/>
                <a:cs typeface="Arial" panose="020B0604020202020204" pitchFamily="34" charset="0"/>
              </a:rPr>
              <a:t>Být schopen doložit odesílaný dokument </a:t>
            </a:r>
          </a:p>
          <a:p>
            <a:pPr>
              <a:buNone/>
            </a:pPr>
            <a:endParaRPr lang="cs-CZ" sz="2400" dirty="0" smtClean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ea typeface="Cambria Math" pitchFamily="18" charset="0"/>
              <a:cs typeface="Arial" panose="020B0604020202020204" pitchFamily="34" charset="0"/>
            </a:endParaRPr>
          </a:p>
          <a:p>
            <a:pPr>
              <a:buNone/>
            </a:pPr>
            <a:r>
              <a:rPr lang="cs-CZ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Cambria Math" pitchFamily="18" charset="0"/>
                <a:cs typeface="Arial" panose="020B0604020202020204" pitchFamily="34" charset="0"/>
              </a:rPr>
              <a:t>Nájemné </a:t>
            </a:r>
          </a:p>
          <a:p>
            <a:pPr>
              <a:buNone/>
            </a:pPr>
            <a:endParaRPr lang="cs-CZ" sz="2400" dirty="0" smtClean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ea typeface="Cambria Math" pitchFamily="18" charset="0"/>
              <a:cs typeface="Arial" panose="020B0604020202020204" pitchFamily="34" charset="0"/>
            </a:endParaRPr>
          </a:p>
          <a:p>
            <a:r>
              <a:rPr lang="cs-CZ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Cambria Math" pitchFamily="18" charset="0"/>
                <a:cs typeface="Arial" panose="020B0604020202020204" pitchFamily="34" charset="0"/>
              </a:rPr>
              <a:t>Smlouva, případně dodatky </a:t>
            </a:r>
          </a:p>
          <a:p>
            <a:r>
              <a:rPr lang="cs-CZ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Cambria Math" pitchFamily="18" charset="0"/>
                <a:cs typeface="Arial" panose="020B0604020202020204" pitchFamily="34" charset="0"/>
              </a:rPr>
              <a:t>Doklad prokazující úhradu </a:t>
            </a:r>
          </a:p>
          <a:p>
            <a:pPr>
              <a:buNone/>
            </a:pPr>
            <a:endParaRPr lang="cs-CZ" dirty="0">
              <a:latin typeface="Cambria Math" pitchFamily="18" charset="0"/>
              <a:ea typeface="Cambria Math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2348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ea typeface="Cambria Math" pitchFamily="18" charset="0"/>
                <a:cs typeface="Arial" panose="020B0604020202020204" pitchFamily="34" charset="0"/>
              </a:rPr>
              <a:t>Doklady k finanční kontrole </a:t>
            </a:r>
            <a:endParaRPr lang="cs-CZ" dirty="0">
              <a:solidFill>
                <a:schemeClr val="accent3">
                  <a:lumMod val="50000"/>
                </a:schemeClr>
              </a:solidFill>
              <a:latin typeface="Arial" panose="020B0604020202020204" pitchFamily="34" charset="0"/>
              <a:ea typeface="Cambria Math" pitchFamily="18" charset="0"/>
              <a:cs typeface="Arial" panose="020B0604020202020204" pitchFamily="34" charset="0"/>
            </a:endParaRPr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609598" y="2160590"/>
            <a:ext cx="7130753" cy="3880773"/>
          </a:xfrm>
        </p:spPr>
        <p:txBody>
          <a:bodyPr/>
          <a:lstStyle/>
          <a:p>
            <a:pPr marL="92075" indent="15875">
              <a:buNone/>
            </a:pPr>
            <a:r>
              <a:rPr lang="cs-CZ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Cambria Math" pitchFamily="18" charset="0"/>
                <a:cs typeface="Arial" panose="020B0604020202020204" pitchFamily="34" charset="0"/>
              </a:rPr>
              <a:t>Energie (elektrická energie, vodné a stočné, teplo)</a:t>
            </a:r>
          </a:p>
          <a:p>
            <a:pPr marL="92075" indent="15875">
              <a:buNone/>
            </a:pPr>
            <a:endParaRPr lang="cs-CZ" sz="2400" dirty="0" smtClean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ea typeface="Cambria Math" pitchFamily="18" charset="0"/>
              <a:cs typeface="Arial" panose="020B0604020202020204" pitchFamily="34" charset="0"/>
            </a:endParaRPr>
          </a:p>
          <a:p>
            <a:r>
              <a:rPr lang="cs-CZ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Cambria Math" pitchFamily="18" charset="0"/>
                <a:cs typeface="Arial" panose="020B0604020202020204" pitchFamily="34" charset="0"/>
              </a:rPr>
              <a:t>Smlouva, případně dodatky </a:t>
            </a:r>
          </a:p>
          <a:p>
            <a:r>
              <a:rPr lang="cs-CZ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Cambria Math" pitchFamily="18" charset="0"/>
                <a:cs typeface="Arial" panose="020B0604020202020204" pitchFamily="34" charset="0"/>
              </a:rPr>
              <a:t>Rozpis energií </a:t>
            </a:r>
          </a:p>
          <a:p>
            <a:r>
              <a:rPr lang="cs-CZ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Cambria Math" pitchFamily="18" charset="0"/>
                <a:cs typeface="Arial" panose="020B0604020202020204" pitchFamily="34" charset="0"/>
              </a:rPr>
              <a:t>Doklad prokazující úhradu </a:t>
            </a:r>
          </a:p>
          <a:p>
            <a:endParaRPr lang="cs-CZ" dirty="0">
              <a:latin typeface="Cambria Math" pitchFamily="18" charset="0"/>
              <a:ea typeface="Cambria Math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8238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dirty="0" smtClean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ea typeface="Cambria Math" pitchFamily="18" charset="0"/>
                <a:cs typeface="Arial" panose="020B0604020202020204" pitchFamily="34" charset="0"/>
              </a:rPr>
              <a:t>Dotazy směřujte na ekonomický dotační tým </a:t>
            </a:r>
            <a:endParaRPr lang="cs-CZ" dirty="0">
              <a:solidFill>
                <a:schemeClr val="accent3">
                  <a:lumMod val="50000"/>
                </a:schemeClr>
              </a:solidFill>
              <a:latin typeface="Arial" panose="020B0604020202020204" pitchFamily="34" charset="0"/>
              <a:ea typeface="Cambria Math" pitchFamily="18" charset="0"/>
              <a:cs typeface="Arial" panose="020B0604020202020204" pitchFamily="34" charset="0"/>
            </a:endParaRPr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755576" y="2132856"/>
            <a:ext cx="6624736" cy="3880773"/>
          </a:xfrm>
        </p:spPr>
        <p:txBody>
          <a:bodyPr>
            <a:normAutofit lnSpcReduction="10000"/>
          </a:bodyPr>
          <a:lstStyle/>
          <a:p>
            <a:r>
              <a:rPr lang="cs-CZ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Cambria Math" pitchFamily="18" charset="0"/>
                <a:cs typeface="Arial" panose="020B0604020202020204" pitchFamily="34" charset="0"/>
              </a:rPr>
              <a:t>Ing. Karina Brzobohatá</a:t>
            </a:r>
          </a:p>
          <a:p>
            <a:pPr>
              <a:buNone/>
            </a:pPr>
            <a:r>
              <a:rPr lang="cs-CZ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Cambria Math" pitchFamily="18" charset="0"/>
                <a:cs typeface="Arial" panose="020B0604020202020204" pitchFamily="34" charset="0"/>
              </a:rPr>
              <a:t>	brzobohata.k@kr-ustecky.cz, 475 657 946 </a:t>
            </a:r>
          </a:p>
          <a:p>
            <a:r>
              <a:rPr lang="cs-CZ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Cambria Math" pitchFamily="18" charset="0"/>
                <a:cs typeface="Arial" panose="020B0604020202020204" pitchFamily="34" charset="0"/>
              </a:rPr>
              <a:t>Bc. Jana Čermáková </a:t>
            </a:r>
          </a:p>
          <a:p>
            <a:pPr>
              <a:buNone/>
            </a:pPr>
            <a:r>
              <a:rPr lang="cs-CZ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Cambria Math" pitchFamily="18" charset="0"/>
                <a:cs typeface="Arial" panose="020B0604020202020204" pitchFamily="34" charset="0"/>
              </a:rPr>
              <a:t>	</a:t>
            </a:r>
            <a:r>
              <a:rPr lang="cs-CZ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Cambria Math" pitchFamily="18" charset="0"/>
                <a:cs typeface="Arial" panose="020B0604020202020204" pitchFamily="34" charset="0"/>
              </a:rPr>
              <a:t>cermakova.j</a:t>
            </a:r>
            <a:r>
              <a:rPr lang="cs-CZ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Cambria Math" pitchFamily="18" charset="0"/>
                <a:cs typeface="Arial" panose="020B0604020202020204" pitchFamily="34" charset="0"/>
              </a:rPr>
              <a:t>@</a:t>
            </a:r>
            <a:r>
              <a:rPr lang="cs-CZ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Cambria Math" pitchFamily="18" charset="0"/>
                <a:cs typeface="Arial" panose="020B0604020202020204" pitchFamily="34" charset="0"/>
              </a:rPr>
              <a:t>kr</a:t>
            </a:r>
            <a:r>
              <a:rPr lang="cs-CZ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Cambria Math" pitchFamily="18" charset="0"/>
                <a:cs typeface="Arial" panose="020B0604020202020204" pitchFamily="34" charset="0"/>
              </a:rPr>
              <a:t>-</a:t>
            </a:r>
            <a:r>
              <a:rPr lang="cs-CZ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Cambria Math" pitchFamily="18" charset="0"/>
                <a:cs typeface="Arial" panose="020B0604020202020204" pitchFamily="34" charset="0"/>
              </a:rPr>
              <a:t>ustecky.cz</a:t>
            </a:r>
            <a:r>
              <a:rPr lang="cs-CZ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Cambria Math" pitchFamily="18" charset="0"/>
                <a:cs typeface="Arial" panose="020B0604020202020204" pitchFamily="34" charset="0"/>
              </a:rPr>
              <a:t>, 475 657 283 </a:t>
            </a:r>
          </a:p>
          <a:p>
            <a:r>
              <a:rPr lang="cs-CZ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Cambria Math" pitchFamily="18" charset="0"/>
                <a:cs typeface="Arial" panose="020B0604020202020204" pitchFamily="34" charset="0"/>
              </a:rPr>
              <a:t>Bc. Martina Macáková </a:t>
            </a:r>
          </a:p>
          <a:p>
            <a:pPr>
              <a:buNone/>
            </a:pPr>
            <a:r>
              <a:rPr lang="cs-CZ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Cambria Math" pitchFamily="18" charset="0"/>
                <a:cs typeface="Arial" panose="020B0604020202020204" pitchFamily="34" charset="0"/>
              </a:rPr>
              <a:t>	</a:t>
            </a:r>
            <a:r>
              <a:rPr lang="cs-CZ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Cambria Math" pitchFamily="18" charset="0"/>
                <a:cs typeface="Arial" panose="020B0604020202020204" pitchFamily="34" charset="0"/>
              </a:rPr>
              <a:t>macakova.m</a:t>
            </a:r>
            <a:r>
              <a:rPr lang="cs-CZ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Cambria Math" pitchFamily="18" charset="0"/>
                <a:cs typeface="Arial" panose="020B0604020202020204" pitchFamily="34" charset="0"/>
              </a:rPr>
              <a:t>@</a:t>
            </a:r>
            <a:r>
              <a:rPr lang="cs-CZ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Cambria Math" pitchFamily="18" charset="0"/>
                <a:cs typeface="Arial" panose="020B0604020202020204" pitchFamily="34" charset="0"/>
              </a:rPr>
              <a:t>kr</a:t>
            </a:r>
            <a:r>
              <a:rPr lang="cs-CZ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Cambria Math" pitchFamily="18" charset="0"/>
                <a:cs typeface="Arial" panose="020B0604020202020204" pitchFamily="34" charset="0"/>
              </a:rPr>
              <a:t>-</a:t>
            </a:r>
            <a:r>
              <a:rPr lang="cs-CZ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Cambria Math" pitchFamily="18" charset="0"/>
                <a:cs typeface="Arial" panose="020B0604020202020204" pitchFamily="34" charset="0"/>
              </a:rPr>
              <a:t>ustecky.cz</a:t>
            </a:r>
            <a:r>
              <a:rPr lang="cs-CZ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Cambria Math" pitchFamily="18" charset="0"/>
                <a:cs typeface="Arial" panose="020B0604020202020204" pitchFamily="34" charset="0"/>
              </a:rPr>
              <a:t>, 475 657 350 </a:t>
            </a:r>
          </a:p>
          <a:p>
            <a:r>
              <a:rPr lang="cs-CZ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Cambria Math" pitchFamily="18" charset="0"/>
                <a:cs typeface="Arial" panose="020B0604020202020204" pitchFamily="34" charset="0"/>
              </a:rPr>
              <a:t>Mgr. Radka Zítková </a:t>
            </a:r>
          </a:p>
          <a:p>
            <a:pPr>
              <a:buNone/>
            </a:pPr>
            <a:r>
              <a:rPr lang="cs-CZ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Cambria Math" pitchFamily="18" charset="0"/>
                <a:cs typeface="Arial" panose="020B0604020202020204" pitchFamily="34" charset="0"/>
              </a:rPr>
              <a:t>	zitkova.r@kr-ustecky.cz, 475 657 686</a:t>
            </a:r>
            <a:r>
              <a:rPr lang="cs-CZ" dirty="0" smtClean="0">
                <a:latin typeface="Arial" panose="020B0604020202020204" pitchFamily="34" charset="0"/>
                <a:ea typeface="Cambria Math" pitchFamily="18" charset="0"/>
                <a:cs typeface="Arial" panose="020B0604020202020204" pitchFamily="34" charset="0"/>
              </a:rPr>
              <a:t> </a:t>
            </a:r>
          </a:p>
          <a:p>
            <a:pPr>
              <a:buNone/>
            </a:pPr>
            <a:endParaRPr lang="cs-CZ" dirty="0" smtClean="0">
              <a:latin typeface="Arial" panose="020B0604020202020204" pitchFamily="34" charset="0"/>
              <a:ea typeface="Cambria Math" pitchFamily="18" charset="0"/>
              <a:cs typeface="Arial" panose="020B0604020202020204" pitchFamily="34" charset="0"/>
            </a:endParaRPr>
          </a:p>
          <a:p>
            <a:pPr algn="ctr">
              <a:buNone/>
            </a:pPr>
            <a:r>
              <a:rPr lang="cs-CZ" dirty="0" smtClean="0">
                <a:solidFill>
                  <a:schemeClr val="tx2"/>
                </a:solidFill>
                <a:latin typeface="Arial" panose="020B0604020202020204" pitchFamily="34" charset="0"/>
                <a:ea typeface="Cambria Math" pitchFamily="18" charset="0"/>
                <a:cs typeface="Arial" panose="020B0604020202020204" pitchFamily="34" charset="0"/>
              </a:rPr>
              <a:t>Děkujeme za pozornost</a:t>
            </a:r>
            <a:endParaRPr lang="cs-CZ" dirty="0">
              <a:solidFill>
                <a:schemeClr val="tx2"/>
              </a:solidFill>
              <a:latin typeface="Arial" panose="020B0604020202020204" pitchFamily="34" charset="0"/>
              <a:ea typeface="Cambria Math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1835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008112"/>
          </a:xfrm>
        </p:spPr>
        <p:txBody>
          <a:bodyPr>
            <a:normAutofit/>
          </a:bodyPr>
          <a:lstStyle/>
          <a:p>
            <a:pPr algn="ctr"/>
            <a:r>
              <a:rPr lang="cs-CZ" dirty="0" smtClean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Hlavní změny oproti roku 2017  </a:t>
            </a:r>
            <a:endParaRPr lang="cs-CZ" dirty="0">
              <a:solidFill>
                <a:schemeClr val="accent3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23528" y="1844824"/>
            <a:ext cx="7624357" cy="4281339"/>
          </a:xfrm>
        </p:spPr>
        <p:txBody>
          <a:bodyPr>
            <a:normAutofit/>
          </a:bodyPr>
          <a:lstStyle/>
          <a:p>
            <a:pPr marL="109728" indent="0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cs-CZ" sz="37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Shrnutí změn: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Vypuštěna povinnost odevzdání průběžného přehledu o čerpání dotace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Zrušena možnost převodu zisku sociální služby do následujícího roku</a:t>
            </a:r>
          </a:p>
          <a:p>
            <a:pPr marL="393192" lvl="1" indent="0" algn="just">
              <a:spcBef>
                <a:spcPts val="600"/>
              </a:spcBef>
              <a:spcAft>
                <a:spcPts val="600"/>
              </a:spcAft>
              <a:buNone/>
            </a:pPr>
            <a:endParaRPr lang="cs-CZ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30936" lvl="2" indent="0" algn="just">
              <a:spcBef>
                <a:spcPts val="600"/>
              </a:spcBef>
              <a:spcAft>
                <a:spcPts val="600"/>
              </a:spcAft>
              <a:buNone/>
            </a:pP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>
              <a:spcBef>
                <a:spcPts val="600"/>
              </a:spcBef>
              <a:spcAft>
                <a:spcPts val="600"/>
              </a:spcAft>
            </a:pP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7199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pPr algn="ctr"/>
            <a:r>
              <a:rPr lang="cs-CZ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Hlavní změny oproti roku </a:t>
            </a:r>
            <a:r>
              <a:rPr lang="cs-CZ" dirty="0" smtClean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2017 </a:t>
            </a:r>
            <a:endParaRPr lang="cs-CZ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67544" y="1556792"/>
            <a:ext cx="8219256" cy="4450499"/>
          </a:xfrm>
        </p:spPr>
        <p:txBody>
          <a:bodyPr>
            <a:normAutofit/>
          </a:bodyPr>
          <a:lstStyle/>
          <a:p>
            <a:r>
              <a:rPr lang="cs-CZ" sz="3800" dirty="0" smtClean="0">
                <a:latin typeface="Arial" panose="020B0604020202020204" pitchFamily="34" charset="0"/>
                <a:cs typeface="Arial" panose="020B0604020202020204" pitchFamily="34" charset="0"/>
              </a:rPr>
              <a:t>Ne/uznatelné náklady</a:t>
            </a:r>
            <a:r>
              <a:rPr lang="cs-CZ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lvl="1" algn="just">
              <a:spcBef>
                <a:spcPts val="60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Nově uznatelné náklady:</a:t>
            </a:r>
          </a:p>
          <a:p>
            <a:pPr lvl="1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audit dotace (limit 20 tis. Kč/ soc. služba)</a:t>
            </a:r>
          </a:p>
          <a:p>
            <a:pPr lvl="1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stupní prohlídka zaměstnance (uznatelný náklad po uplynutí zkušební doby a očkování (limit 500 Kč/úvazek PP)</a:t>
            </a:r>
          </a:p>
          <a:p>
            <a:pPr lvl="1" algn="just">
              <a:spcBef>
                <a:spcPts val="60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Zvýšen limit na vzdělávání zaměstnanců – limit 4 500 Kč/úvazek (na 1 úvazek pracovníka přímé péče je započítáván 0,4 úvazku pracovníka nepřímé péče)</a:t>
            </a:r>
          </a:p>
          <a:p>
            <a:pPr lvl="1" algn="just">
              <a:spcBef>
                <a:spcPts val="60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Zvýšen limit pro supervizi (30 tis. Kč/ soc. služba)</a:t>
            </a:r>
          </a:p>
          <a:p>
            <a:pPr lvl="1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cs-CZ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>
              <a:spcBef>
                <a:spcPts val="600"/>
              </a:spcBef>
              <a:spcAft>
                <a:spcPts val="600"/>
              </a:spcAft>
            </a:pPr>
            <a:endParaRPr lang="cs-CZ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4275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pPr algn="ctr"/>
            <a:r>
              <a:rPr lang="cs-CZ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Hlavní změny oproti roku </a:t>
            </a:r>
            <a:r>
              <a:rPr lang="cs-CZ" dirty="0" smtClean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2017 </a:t>
            </a:r>
            <a:endParaRPr lang="cs-CZ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67544" y="1613456"/>
            <a:ext cx="8229600" cy="5256584"/>
          </a:xfrm>
        </p:spPr>
        <p:txBody>
          <a:bodyPr>
            <a:normAutofit/>
          </a:bodyPr>
          <a:lstStyle/>
          <a:p>
            <a:r>
              <a:rPr lang="cs-CZ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Změna názvu tzv. redukčních „</a:t>
            </a:r>
            <a:r>
              <a:rPr lang="cs-CZ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koeficientů“</a:t>
            </a:r>
            <a:r>
              <a:rPr lang="cs-CZ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na redukční </a:t>
            </a:r>
            <a:r>
              <a:rPr lang="cs-CZ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„součinitele“</a:t>
            </a:r>
          </a:p>
          <a:p>
            <a:pPr lvl="2">
              <a:spcBef>
                <a:spcPts val="60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Přesun sociální služby </a:t>
            </a:r>
            <a:r>
              <a:rPr lang="cs-CZ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chráněné bydlení </a:t>
            </a: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z V. hladiny redukce – nejvyšší do III. hladiny redukce – střední </a:t>
            </a:r>
          </a:p>
          <a:p>
            <a:pPr lvl="2">
              <a:spcBef>
                <a:spcPts val="60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řesun sociální služby </a:t>
            </a:r>
            <a:r>
              <a:rPr lang="cs-CZ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podpora samostatného bydlení</a:t>
            </a: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z III. hladiny redukce – střední do II. hladiny redukce - nízká</a:t>
            </a:r>
            <a:r>
              <a:rPr lang="pl-P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cs-CZ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1699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008112"/>
          </a:xfrm>
        </p:spPr>
        <p:txBody>
          <a:bodyPr/>
          <a:lstStyle/>
          <a:p>
            <a:pPr algn="ctr"/>
            <a:r>
              <a:rPr lang="cs-CZ" dirty="0" smtClean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Termíny platné v roce 2018</a:t>
            </a:r>
            <a:endParaRPr lang="cs-CZ" dirty="0">
              <a:solidFill>
                <a:schemeClr val="accent3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23528" y="1412776"/>
            <a:ext cx="8507288" cy="5328592"/>
          </a:xfrm>
        </p:spPr>
        <p:txBody>
          <a:bodyPr>
            <a:normAutofit fontScale="85000" lnSpcReduction="20000"/>
          </a:bodyPr>
          <a:lstStyle/>
          <a:p>
            <a:r>
              <a:rPr lang="cs-CZ" sz="2900" b="1" dirty="0">
                <a:latin typeface="Arial" panose="020B0604020202020204" pitchFamily="34" charset="0"/>
                <a:cs typeface="Arial" panose="020B0604020202020204" pitchFamily="34" charset="0"/>
              </a:rPr>
              <a:t>Do 5. 2. 2018</a:t>
            </a:r>
            <a:r>
              <a:rPr lang="cs-CZ" sz="2900" dirty="0">
                <a:latin typeface="Arial" panose="020B0604020202020204" pitchFamily="34" charset="0"/>
                <a:cs typeface="Arial" panose="020B0604020202020204" pitchFamily="34" charset="0"/>
              </a:rPr>
              <a:t> odevzdat Závěrečné vyúčtování poskytnuté dotace včetně výpočtu optimální výše dotace dle Části VII. Metodiky 2017 (Část X. bod 14 Metodiky 2017)</a:t>
            </a:r>
          </a:p>
          <a:p>
            <a:r>
              <a:rPr lang="cs-CZ" sz="2900" b="1" dirty="0">
                <a:latin typeface="Arial" panose="020B0604020202020204" pitchFamily="34" charset="0"/>
                <a:cs typeface="Arial" panose="020B0604020202020204" pitchFamily="34" charset="0"/>
              </a:rPr>
              <a:t>Do 5. 2. 2018</a:t>
            </a:r>
            <a:r>
              <a:rPr lang="cs-CZ" sz="2900" dirty="0">
                <a:latin typeface="Arial" panose="020B0604020202020204" pitchFamily="34" charset="0"/>
                <a:cs typeface="Arial" panose="020B0604020202020204" pitchFamily="34" charset="0"/>
              </a:rPr>
              <a:t> předložit vyúčtování vyrovnávací platby uvedené v příloze </a:t>
            </a:r>
            <a:r>
              <a:rPr lang="cs-CZ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Pověření</a:t>
            </a:r>
            <a:endParaRPr lang="cs-CZ" sz="2900" b="1" dirty="0" smtClean="0">
              <a:latin typeface="Arial" pitchFamily="34" charset="0"/>
              <a:cs typeface="Arial" pitchFamily="34" charset="0"/>
            </a:endParaRPr>
          </a:p>
          <a:p>
            <a:r>
              <a:rPr lang="cs-CZ" sz="2900" b="1" dirty="0" smtClean="0">
                <a:latin typeface="Arial" pitchFamily="34" charset="0"/>
                <a:cs typeface="Arial" pitchFamily="34" charset="0"/>
              </a:rPr>
              <a:t>Do 30. 6. 2018 </a:t>
            </a:r>
            <a:r>
              <a:rPr lang="cs-CZ" sz="2900" dirty="0" smtClean="0">
                <a:latin typeface="Arial" pitchFamily="34" charset="0"/>
                <a:cs typeface="Arial" pitchFamily="34" charset="0"/>
              </a:rPr>
              <a:t>vyplnit výkaznictví v OK systému (povinnost dle § 85 odst. 5 zákona o sociálních službách); termín pro vykazování je do 30. 6. 2018 a pokuta za správní delikt do výše 50 tis. Kč</a:t>
            </a:r>
            <a:endParaRPr lang="cs-CZ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Do 31. 7. 2018</a:t>
            </a: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vyplnit výkaznictví v Katalogu sociálních služeb Ústeckého kraje za rok 2017</a:t>
            </a:r>
          </a:p>
          <a:p>
            <a:r>
              <a:rPr lang="cs-CZ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Do 31. 8. 2018</a:t>
            </a: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předložit audit za rok 2017 (dotace ve výši 3 mil. Kč a více)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41018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988840"/>
            <a:ext cx="7772400" cy="2448272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 smtClean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Proces podávání a hodnocení žádosti o dotaci ze státního rozpočtu</a:t>
            </a:r>
            <a:endParaRPr lang="cs-CZ" dirty="0">
              <a:solidFill>
                <a:schemeClr val="accent3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5800" y="5301208"/>
            <a:ext cx="7772400" cy="1224135"/>
          </a:xfrm>
        </p:spPr>
        <p:txBody>
          <a:bodyPr>
            <a:normAutofit/>
          </a:bodyPr>
          <a:lstStyle/>
          <a:p>
            <a:pPr algn="l"/>
            <a:endParaRPr lang="cs-CZ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cs-CZ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5. </a:t>
            </a:r>
            <a:r>
              <a:rPr 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cs-CZ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etkání s poskytovateli sociálních služeb</a:t>
            </a:r>
          </a:p>
          <a:p>
            <a:pPr algn="l"/>
            <a:r>
              <a:rPr lang="cs-CZ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Krajský úřad Ústeckého kraje </a:t>
            </a:r>
          </a:p>
          <a:p>
            <a:pPr algn="l"/>
            <a:endParaRPr lang="cs-CZ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51" name="Picture 3" descr="logo uk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43408"/>
            <a:ext cx="1904529" cy="24655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99242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dirty="0" smtClean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Proces podávání a hodnocení žádostí</a:t>
            </a:r>
            <a:endParaRPr lang="cs-CZ" dirty="0">
              <a:solidFill>
                <a:schemeClr val="accent3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95536" y="1916832"/>
            <a:ext cx="7488832" cy="482453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Harmonogram:</a:t>
            </a:r>
          </a:p>
          <a:p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11. 9. 2017 – schválení Programu Zastupitelstvem Ústeckého kraje</a:t>
            </a:r>
          </a:p>
          <a:p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16. 9. – 15. 10. 2017 – zveřejnění vyhlášení na úřední desce</a:t>
            </a:r>
          </a:p>
          <a:p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16. 10. – 7. 11. 2017 – příjem žádostí do dotačního řízení kraje</a:t>
            </a:r>
          </a:p>
          <a:p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7. 11. 2017 – uzávěrka příjmu žádostí do dotačního řízení kraje</a:t>
            </a:r>
          </a:p>
          <a:p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listopad 2017 – leden 2018 – hodnocení žádostí, stanovení vyrovnávací platby a optimální výše dotace</a:t>
            </a:r>
          </a:p>
          <a:p>
            <a:pPr algn="just"/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leden 2018 a dále – po přidělení alokace ze státního rozpočtu kraji stanovení reálné výše dotace uplatněním redukčních součinitelů dle Metodiky Ústeckého kraje pro poskytování finanční podpory poskytovatelům sociálních služeb v rámci programu Podpora sociálních služeb v Ústeckém kraji 2018 a priorit dotačního řízení dle </a:t>
            </a:r>
            <a:r>
              <a:rPr lang="cs-C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MPSV</a:t>
            </a:r>
            <a:endParaRPr lang="cs-CZ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2781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seta">
  <a:themeElements>
    <a:clrScheme name="Papí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Fas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s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1810</TotalTime>
  <Words>1429</Words>
  <Application>Microsoft Office PowerPoint</Application>
  <PresentationFormat>Předvádění na obrazovce (4:3)</PresentationFormat>
  <Paragraphs>217</Paragraphs>
  <Slides>37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37</vt:i4>
      </vt:variant>
    </vt:vector>
  </HeadingPairs>
  <TitlesOfParts>
    <vt:vector size="44" baseType="lpstr">
      <vt:lpstr>Arial</vt:lpstr>
      <vt:lpstr>Calibri</vt:lpstr>
      <vt:lpstr>Cambria Math</vt:lpstr>
      <vt:lpstr>Courier New</vt:lpstr>
      <vt:lpstr>Trebuchet MS</vt:lpstr>
      <vt:lpstr>Wingdings 3</vt:lpstr>
      <vt:lpstr>Faseta</vt:lpstr>
      <vt:lpstr>Dotační program „Podpora sociálních služeb v Ústeckém kraji 2018“</vt:lpstr>
      <vt:lpstr>Hlavní změny oproti roku 2017  </vt:lpstr>
      <vt:lpstr>Hlavní změny oproti roku 2017 </vt:lpstr>
      <vt:lpstr>Hlavní změny oproti roku 2017  </vt:lpstr>
      <vt:lpstr>Hlavní změny oproti roku 2017 </vt:lpstr>
      <vt:lpstr>Hlavní změny oproti roku 2017 </vt:lpstr>
      <vt:lpstr>Termíny platné v roce 2018</vt:lpstr>
      <vt:lpstr>Proces podávání a hodnocení žádosti o dotaci ze státního rozpočtu</vt:lpstr>
      <vt:lpstr>Proces podávání a hodnocení žádostí</vt:lpstr>
      <vt:lpstr>Proces podávání a hodnocení žádostí</vt:lpstr>
      <vt:lpstr>Proces podávání a hodnocení žádostí</vt:lpstr>
      <vt:lpstr>Proces podávání a hodnocení žádosti o dotaci</vt:lpstr>
      <vt:lpstr>Proces podávání a hodnocení žádosti o dotaci</vt:lpstr>
      <vt:lpstr>Proces podávání a hodnocení žádosti o dotaci</vt:lpstr>
      <vt:lpstr>Proces podávání a hodnocení žádosti o dotaci</vt:lpstr>
      <vt:lpstr>Výpočet vyrovnávací platby a dotace  </vt:lpstr>
      <vt:lpstr>Výpočet vyrovnávací platby </vt:lpstr>
      <vt:lpstr>Hodnocení koeficientů soc. služby</vt:lpstr>
      <vt:lpstr>Nejčastější chyby při hodnocení koeficientů</vt:lpstr>
      <vt:lpstr>Výpočet optimální výše dotace</vt:lpstr>
      <vt:lpstr>Finanční kontrola z pohledu poskytovatele dotace  </vt:lpstr>
      <vt:lpstr>Právní základ I</vt:lpstr>
      <vt:lpstr>Právní základ II</vt:lpstr>
      <vt:lpstr>Právní základ III</vt:lpstr>
      <vt:lpstr>Typy veřejnosprávních kontrol</vt:lpstr>
      <vt:lpstr>Cíle veřejnosprávní kontroly</vt:lpstr>
      <vt:lpstr>Proces veřejnosprávní kontroly </vt:lpstr>
      <vt:lpstr>Pravidla 3E</vt:lpstr>
      <vt:lpstr>Povinnosti příjemce</vt:lpstr>
      <vt:lpstr>Častá pochybení </vt:lpstr>
      <vt:lpstr>Příklady porušení rozpočtové kázně </vt:lpstr>
      <vt:lpstr>Doklady k finanční kontrole </vt:lpstr>
      <vt:lpstr>Doklady k finanční kontrole </vt:lpstr>
      <vt:lpstr>Doklady k finanční kontrole </vt:lpstr>
      <vt:lpstr>Doklady k finanční kontrole </vt:lpstr>
      <vt:lpstr>Doklady k finanční kontrole </vt:lpstr>
      <vt:lpstr>Dotazy směřujte na ekonomický dotační tým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Financování sociálních služeb Ústeckým krajem v roce 2016</dc:title>
  <dc:creator>Steklá Petra</dc:creator>
  <cp:lastModifiedBy>Čermáková Jana</cp:lastModifiedBy>
  <cp:revision>185</cp:revision>
  <cp:lastPrinted>2015-09-25T04:49:06Z</cp:lastPrinted>
  <dcterms:created xsi:type="dcterms:W3CDTF">2015-09-23T13:18:41Z</dcterms:created>
  <dcterms:modified xsi:type="dcterms:W3CDTF">2017-10-04T13:02:30Z</dcterms:modified>
</cp:coreProperties>
</file>