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C381-749D-4126-B36C-EC4B77AF55D8}" type="datetimeFigureOut">
              <a:rPr lang="cs-CZ" smtClean="0"/>
              <a:pPr/>
              <a:t>30.6.2015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AC41-8707-4E4E-9767-2600F53140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edkova.b@kr-ustecky.cz" TargetMode="External"/><Relationship Id="rId2" Type="http://schemas.openxmlformats.org/officeDocument/2006/relationships/hyperlink" Target="mailto:svoboda.j@kr-ustecky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312368"/>
          </a:xfrm>
        </p:spPr>
        <p:txBody>
          <a:bodyPr>
            <a:noAutofit/>
          </a:bodyPr>
          <a:lstStyle/>
          <a:p>
            <a:r>
              <a:rPr lang="cs-CZ" sz="7200" b="1" dirty="0" smtClean="0">
                <a:solidFill>
                  <a:srgbClr val="002060"/>
                </a:solidFill>
              </a:rPr>
              <a:t>Podpora ÚPD </a:t>
            </a:r>
            <a:r>
              <a:rPr lang="cs-CZ" sz="7200" b="1" dirty="0" smtClean="0">
                <a:solidFill>
                  <a:srgbClr val="002060"/>
                </a:solidFill>
              </a:rPr>
              <a:t/>
            </a:r>
            <a:br>
              <a:rPr lang="cs-CZ" sz="7200" b="1" dirty="0" smtClean="0">
                <a:solidFill>
                  <a:srgbClr val="002060"/>
                </a:solidFill>
              </a:rPr>
            </a:br>
            <a:r>
              <a:rPr lang="cs-CZ" sz="7200" b="1" dirty="0" smtClean="0">
                <a:solidFill>
                  <a:srgbClr val="002060"/>
                </a:solidFill>
              </a:rPr>
              <a:t>z </a:t>
            </a:r>
            <a:r>
              <a:rPr lang="cs-CZ" sz="7200" b="1" dirty="0" smtClean="0">
                <a:solidFill>
                  <a:srgbClr val="002060"/>
                </a:solidFill>
              </a:rPr>
              <a:t>POV ÚK</a:t>
            </a:r>
            <a:endParaRPr lang="cs-CZ" sz="72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</a:rPr>
              <a:t>POV ÚK – OP 4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</a:t>
            </a:r>
            <a:r>
              <a:rPr lang="cs-CZ" dirty="0"/>
              <a:t>pořízení </a:t>
            </a:r>
            <a:r>
              <a:rPr lang="cs-CZ" b="1" u="sng" dirty="0">
                <a:solidFill>
                  <a:srgbClr val="FF0000"/>
                </a:solidFill>
              </a:rPr>
              <a:t>nové</a:t>
            </a:r>
            <a:r>
              <a:rPr lang="cs-CZ" dirty="0"/>
              <a:t> územně plánovací dokumentace </a:t>
            </a:r>
            <a:r>
              <a:rPr lang="cs-CZ" dirty="0" smtClean="0"/>
              <a:t>obcí </a:t>
            </a:r>
            <a:endParaRPr lang="cs-CZ" dirty="0" smtClean="0"/>
          </a:p>
          <a:p>
            <a:r>
              <a:rPr lang="cs-CZ" b="1" u="sng" dirty="0" smtClean="0">
                <a:solidFill>
                  <a:srgbClr val="002060"/>
                </a:solidFill>
              </a:rPr>
              <a:t>data </a:t>
            </a:r>
            <a:r>
              <a:rPr lang="cs-CZ" b="1" u="sng" dirty="0"/>
              <a:t>nového územního plánu </a:t>
            </a:r>
            <a:r>
              <a:rPr lang="cs-CZ" dirty="0"/>
              <a:t>budou </a:t>
            </a:r>
            <a:r>
              <a:rPr lang="cs-CZ" b="1" u="sng" dirty="0">
                <a:solidFill>
                  <a:srgbClr val="002060"/>
                </a:solidFill>
              </a:rPr>
              <a:t>předána</a:t>
            </a:r>
            <a:r>
              <a:rPr lang="cs-CZ" dirty="0"/>
              <a:t> k využití Krajskému úřadu Ústeckého </a:t>
            </a:r>
            <a:r>
              <a:rPr lang="cs-CZ" dirty="0" smtClean="0"/>
              <a:t>kraje</a:t>
            </a:r>
          </a:p>
          <a:p>
            <a:r>
              <a:rPr lang="cs-CZ" dirty="0" smtClean="0"/>
              <a:t>d</a:t>
            </a:r>
            <a:r>
              <a:rPr lang="cs-CZ" dirty="0" smtClean="0"/>
              <a:t>ata </a:t>
            </a:r>
            <a:r>
              <a:rPr lang="cs-CZ" dirty="0" smtClean="0"/>
              <a:t>budou </a:t>
            </a:r>
            <a:r>
              <a:rPr lang="cs-CZ" dirty="0"/>
              <a:t>splňovat </a:t>
            </a:r>
            <a:r>
              <a:rPr lang="cs-CZ" b="1" dirty="0">
                <a:solidFill>
                  <a:srgbClr val="002060"/>
                </a:solidFill>
              </a:rPr>
              <a:t>strukturu a náležitosti datového modelu Ústeckého kraje pro ÚPD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PODMÍNKY programu POV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obce </a:t>
            </a:r>
            <a:r>
              <a:rPr lang="cs-CZ" dirty="0" smtClean="0">
                <a:solidFill>
                  <a:srgbClr val="FF0000"/>
                </a:solidFill>
              </a:rPr>
              <a:t>do 2 000 obyvatel </a:t>
            </a:r>
            <a:r>
              <a:rPr lang="cs-CZ" dirty="0" smtClean="0"/>
              <a:t>(?)</a:t>
            </a:r>
          </a:p>
          <a:p>
            <a:r>
              <a:rPr lang="cs-CZ" dirty="0" smtClean="0"/>
              <a:t>Výše dotace </a:t>
            </a:r>
            <a:r>
              <a:rPr lang="cs-CZ" dirty="0" smtClean="0">
                <a:solidFill>
                  <a:srgbClr val="FF0000"/>
                </a:solidFill>
              </a:rPr>
              <a:t>max. 200 tis. Kč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Intenzita podpory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FF0000"/>
                </a:solidFill>
              </a:rPr>
              <a:t>max. 50%</a:t>
            </a:r>
          </a:p>
          <a:p>
            <a:r>
              <a:rPr lang="cs-CZ" dirty="0" smtClean="0"/>
              <a:t>o</a:t>
            </a:r>
            <a:r>
              <a:rPr lang="cs-CZ" dirty="0" smtClean="0"/>
              <a:t>bec </a:t>
            </a:r>
            <a:r>
              <a:rPr lang="cs-CZ" b="1" dirty="0" smtClean="0">
                <a:solidFill>
                  <a:srgbClr val="FF0000"/>
                </a:solidFill>
              </a:rPr>
              <a:t>nejprve uhradí celou </a:t>
            </a:r>
            <a:r>
              <a:rPr lang="cs-CZ" dirty="0" smtClean="0"/>
              <a:t>svoji </a:t>
            </a:r>
            <a:r>
              <a:rPr lang="cs-CZ" b="1" dirty="0" smtClean="0">
                <a:solidFill>
                  <a:srgbClr val="FF0000"/>
                </a:solidFill>
              </a:rPr>
              <a:t>část</a:t>
            </a:r>
            <a:r>
              <a:rPr lang="cs-CZ" dirty="0" smtClean="0"/>
              <a:t>, potom může žádat proplacení dotace – průběžnou nebo závěrečnou zprávou</a:t>
            </a:r>
          </a:p>
          <a:p>
            <a:r>
              <a:rPr lang="cs-CZ" dirty="0" smtClean="0"/>
              <a:t>v</a:t>
            </a:r>
            <a:r>
              <a:rPr lang="cs-CZ" dirty="0" smtClean="0"/>
              <a:t> </a:t>
            </a:r>
            <a:r>
              <a:rPr lang="cs-CZ" dirty="0" smtClean="0"/>
              <a:t>rámci závěrečné zprávy obec </a:t>
            </a:r>
            <a:r>
              <a:rPr lang="cs-CZ" b="1" u="sng" dirty="0" smtClean="0">
                <a:solidFill>
                  <a:srgbClr val="FF0000"/>
                </a:solidFill>
              </a:rPr>
              <a:t>doloží </a:t>
            </a:r>
            <a:r>
              <a:rPr lang="cs-CZ" b="1" u="sng" dirty="0">
                <a:solidFill>
                  <a:srgbClr val="FF0000"/>
                </a:solidFill>
              </a:rPr>
              <a:t>CD </a:t>
            </a:r>
            <a:r>
              <a:rPr lang="cs-CZ" b="1" u="sng" dirty="0" smtClean="0">
                <a:solidFill>
                  <a:srgbClr val="FF0000"/>
                </a:solidFill>
              </a:rPr>
              <a:t>nosič </a:t>
            </a:r>
            <a:r>
              <a:rPr lang="cs-CZ" b="1" u="sng" dirty="0" smtClean="0">
                <a:solidFill>
                  <a:srgbClr val="FF0000"/>
                </a:solidFill>
              </a:rPr>
              <a:t/>
            </a:r>
            <a:br>
              <a:rPr lang="cs-CZ" b="1" u="sng" dirty="0" smtClean="0">
                <a:solidFill>
                  <a:srgbClr val="FF0000"/>
                </a:solidFill>
              </a:rPr>
            </a:br>
            <a:r>
              <a:rPr lang="cs-CZ" b="1" u="sng" dirty="0" smtClean="0">
                <a:solidFill>
                  <a:srgbClr val="FF0000"/>
                </a:solidFill>
              </a:rPr>
              <a:t>s </a:t>
            </a:r>
            <a:r>
              <a:rPr lang="cs-CZ" b="1" u="sng" dirty="0" smtClean="0">
                <a:solidFill>
                  <a:srgbClr val="FF0000"/>
                </a:solidFill>
              </a:rPr>
              <a:t>ÚPD a potvrzení </a:t>
            </a:r>
            <a:r>
              <a:rPr lang="cs-CZ" dirty="0"/>
              <a:t>Odboru informatiky a organizačních věcí KÚÚK o provedení kontroly zpracování dat do datového modelu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Dotační program </a:t>
            </a:r>
            <a:r>
              <a:rPr lang="cs-CZ" b="1" dirty="0" smtClean="0"/>
              <a:t>MMR </a:t>
            </a:r>
            <a:r>
              <a:rPr lang="cs-CZ" dirty="0" smtClean="0"/>
              <a:t>- </a:t>
            </a:r>
            <a:r>
              <a:rPr lang="cs-CZ" b="1" dirty="0" smtClean="0">
                <a:solidFill>
                  <a:srgbClr val="3333CC"/>
                </a:solidFill>
              </a:rPr>
              <a:t>NP</a:t>
            </a:r>
            <a:endParaRPr lang="cs-CZ" b="1" dirty="0">
              <a:solidFill>
                <a:srgbClr val="33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MMR jedná s MF o možnosti vyhlášení programu na podporu pořízení </a:t>
            </a:r>
            <a:r>
              <a:rPr lang="cs-CZ" dirty="0" smtClean="0"/>
              <a:t>ÚPD – </a:t>
            </a:r>
            <a:r>
              <a:rPr lang="cs-CZ" b="1" dirty="0" smtClean="0">
                <a:solidFill>
                  <a:srgbClr val="002060"/>
                </a:solidFill>
              </a:rPr>
              <a:t>NÁRODNÍ PROGRAM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V</a:t>
            </a:r>
            <a:r>
              <a:rPr lang="cs-CZ" b="1" dirty="0" smtClean="0">
                <a:solidFill>
                  <a:srgbClr val="002060"/>
                </a:solidFill>
              </a:rPr>
              <a:t>ýzva </a:t>
            </a:r>
            <a:r>
              <a:rPr lang="cs-CZ" b="1" dirty="0" smtClean="0">
                <a:solidFill>
                  <a:srgbClr val="002060"/>
                </a:solidFill>
              </a:rPr>
              <a:t>ještě letos </a:t>
            </a:r>
            <a:r>
              <a:rPr lang="cs-CZ" dirty="0" smtClean="0"/>
              <a:t>(</a:t>
            </a:r>
            <a:r>
              <a:rPr lang="cs-CZ" dirty="0" smtClean="0"/>
              <a:t>budou-li </a:t>
            </a:r>
            <a:r>
              <a:rPr lang="cs-CZ" dirty="0" smtClean="0"/>
              <a:t>schváleny peníze)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/>
              <a:t>Kontaktní osoby POV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smtClean="0"/>
              <a:t>Josef </a:t>
            </a:r>
            <a:r>
              <a:rPr lang="cs-CZ" b="1" u="sng" dirty="0" smtClean="0"/>
              <a:t>Svoboda, ORR</a:t>
            </a:r>
            <a:endParaRPr lang="cs-CZ" b="1" u="sng" dirty="0" smtClean="0"/>
          </a:p>
          <a:p>
            <a:pPr>
              <a:buNone/>
            </a:pPr>
            <a:r>
              <a:rPr lang="cs-CZ" dirty="0" smtClean="0"/>
              <a:t>E-mail: </a:t>
            </a:r>
            <a:r>
              <a:rPr lang="cs-CZ" dirty="0" smtClean="0">
                <a:hlinkClick r:id="rId2"/>
              </a:rPr>
              <a:t>svoboda.j@</a:t>
            </a:r>
            <a:r>
              <a:rPr lang="cs-CZ" dirty="0" err="1" smtClean="0">
                <a:hlinkClick r:id="rId2"/>
              </a:rPr>
              <a:t>kr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ustecky.cz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Tel.: 475 657 510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u="sng" dirty="0" smtClean="0"/>
              <a:t>Blanka </a:t>
            </a:r>
            <a:r>
              <a:rPr lang="cs-CZ" b="1" u="sng" dirty="0" smtClean="0"/>
              <a:t>Dědková, ORR</a:t>
            </a:r>
            <a:endParaRPr lang="cs-CZ" b="1" u="sng" dirty="0" smtClean="0"/>
          </a:p>
          <a:p>
            <a:pPr>
              <a:buNone/>
            </a:pPr>
            <a:r>
              <a:rPr lang="cs-CZ" dirty="0" smtClean="0"/>
              <a:t>E-mail: </a:t>
            </a:r>
            <a:r>
              <a:rPr lang="cs-CZ" dirty="0" smtClean="0">
                <a:hlinkClick r:id="rId3"/>
              </a:rPr>
              <a:t>dedkova.b@</a:t>
            </a:r>
            <a:r>
              <a:rPr lang="cs-CZ" dirty="0" err="1" smtClean="0">
                <a:hlinkClick r:id="rId3"/>
              </a:rPr>
              <a:t>kr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ustecky.cz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Tel.: 475 657 575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126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Podpora ÚPD  z POV ÚK</vt:lpstr>
      <vt:lpstr>POV ÚK – OP 4</vt:lpstr>
      <vt:lpstr>PODMÍNKY programu POV</vt:lpstr>
      <vt:lpstr>Dotační program MMR - NP</vt:lpstr>
      <vt:lpstr>Kontaktní osoby POV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ÚPD z POV ÚK</dc:title>
  <dc:creator>svoboda.j</dc:creator>
  <cp:lastModifiedBy>falcmanova.a</cp:lastModifiedBy>
  <cp:revision>8</cp:revision>
  <dcterms:created xsi:type="dcterms:W3CDTF">2015-05-22T11:32:58Z</dcterms:created>
  <dcterms:modified xsi:type="dcterms:W3CDTF">2015-06-30T07:04:03Z</dcterms:modified>
</cp:coreProperties>
</file>