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65" r:id="rId3"/>
    <p:sldId id="290" r:id="rId4"/>
    <p:sldId id="320" r:id="rId5"/>
    <p:sldId id="298" r:id="rId6"/>
    <p:sldId id="315" r:id="rId7"/>
    <p:sldId id="316" r:id="rId8"/>
    <p:sldId id="322" r:id="rId9"/>
    <p:sldId id="285" r:id="rId10"/>
    <p:sldId id="273" r:id="rId11"/>
    <p:sldId id="297" r:id="rId12"/>
    <p:sldId id="279" r:id="rId13"/>
    <p:sldId id="319" r:id="rId14"/>
    <p:sldId id="317" r:id="rId15"/>
    <p:sldId id="277" r:id="rId16"/>
    <p:sldId id="321" r:id="rId17"/>
    <p:sldId id="307" r:id="rId18"/>
    <p:sldId id="308" r:id="rId19"/>
    <p:sldId id="309" r:id="rId20"/>
    <p:sldId id="310" r:id="rId21"/>
    <p:sldId id="311" r:id="rId22"/>
    <p:sldId id="312" r:id="rId23"/>
    <p:sldId id="293" r:id="rId24"/>
    <p:sldId id="281" r:id="rId25"/>
    <p:sldId id="295" r:id="rId26"/>
    <p:sldId id="318" r:id="rId27"/>
    <p:sldId id="299" r:id="rId28"/>
    <p:sldId id="296" r:id="rId29"/>
    <p:sldId id="306" r:id="rId30"/>
    <p:sldId id="283" r:id="rId3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FF99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35" autoAdjust="0"/>
    <p:restoredTop sz="94676" autoAdjust="0"/>
  </p:normalViewPr>
  <p:slideViewPr>
    <p:cSldViewPr>
      <p:cViewPr>
        <p:scale>
          <a:sx n="75" d="100"/>
          <a:sy n="75" d="100"/>
        </p:scale>
        <p:origin x="-4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fld id="{246DE769-7E0C-4963-BF24-9D5A6CDCA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fld id="{D82F6A4C-68F4-4F25-AE48-9F22EA6358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09FEE-4506-4E5F-A633-FA54B4EEA66C}" type="slidenum">
              <a:rPr lang="cs-CZ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D02F5-0F00-4132-B446-B5FD8EEB6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C4B6-C915-4188-83C3-550EA646B0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1396-68F8-46D0-AB53-B890A8872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C691-9E3D-4B6E-B040-CC1AE7EDA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782F-13C5-4953-835A-352616E40B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673FB-FE15-427D-AF4F-80C3B373B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D5FC-3873-40D9-8B8C-389308CD8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B06E0-88A4-4DAD-988D-C3EE8D23A0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38C5-738B-4018-8602-870155F74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96EC5-89E8-4894-8FBB-ED827E5F9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987FF-AAE2-4539-9342-2DECE29BE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 smtClean="0"/>
            </a:lvl1pPr>
          </a:lstStyle>
          <a:p>
            <a:pPr>
              <a:defRPr/>
            </a:pPr>
            <a:fld id="{432E57D4-CA9D-440D-A9D3-6E97416BA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europass.cedefop.europa.eu/cs/home%20a%20v&#253;sledk&#367;%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opvk.kr-ustecky.cz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benefit7.mssf.cz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zadost.cz/" TargetMode="External"/><Relationship Id="rId5" Type="http://schemas.openxmlformats.org/officeDocument/2006/relationships/hyperlink" Target="http://www.euzadost.eu/" TargetMode="External"/><Relationship Id="rId4" Type="http://schemas.openxmlformats.org/officeDocument/2006/relationships/hyperlink" Target="http://www.eu-zadost.cz/" TargetMode="External"/><Relationship Id="rId9" Type="http://schemas.openxmlformats.org/officeDocument/2006/relationships/hyperlink" Target="http://www.msmt.cz/strukturalni-fondy/pro-zadatel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eu-zadost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eu-zadost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ovar.r@kr-ustecky.cz" TargetMode="External"/><Relationship Id="rId2" Type="http://schemas.openxmlformats.org/officeDocument/2006/relationships/hyperlink" Target="mailto:dostalova.r@kr-usteck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msmt.cz/file/1755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0F147-3639-47F3-A75B-C1328B784841}" type="slidenum">
              <a:rPr lang="cs-CZ"/>
              <a:pPr/>
              <a:t>1</a:t>
            </a:fld>
            <a:endParaRPr lang="cs-CZ"/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755650" y="0"/>
            <a:ext cx="7488238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  <a:t>Operační program</a:t>
            </a:r>
            <a:b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  <a:t>Vzdělávání pro konkurenceschopnost</a:t>
            </a:r>
            <a:b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800" u="none" dirty="0">
                <a:solidFill>
                  <a:srgbClr val="FF9900"/>
                </a:solidFill>
                <a:latin typeface="Verdana" pitchFamily="34" charset="0"/>
              </a:rPr>
              <a:t/>
            </a:r>
            <a:br>
              <a:rPr lang="cs-CZ" sz="28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8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28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2800" u="none" dirty="0">
                <a:solidFill>
                  <a:schemeClr val="accent2"/>
                </a:solidFill>
                <a:latin typeface="Verdana" pitchFamily="34" charset="0"/>
              </a:rPr>
              <a:t>OP 3.2 - </a:t>
            </a:r>
            <a:r>
              <a:rPr lang="cs-CZ" sz="2800" u="none" dirty="0" smtClean="0">
                <a:solidFill>
                  <a:schemeClr val="accent2"/>
                </a:solidFill>
              </a:rPr>
              <a:t>4</a:t>
            </a:r>
            <a:r>
              <a:rPr lang="cs-CZ" sz="2800" u="none" dirty="0" smtClean="0">
                <a:solidFill>
                  <a:schemeClr val="accent2"/>
                </a:solidFill>
                <a:latin typeface="Verdana" pitchFamily="34" charset="0"/>
              </a:rPr>
              <a:t>.výzva</a:t>
            </a: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rgbClr val="FF9900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chemeClr val="hlink"/>
                </a:solidFill>
                <a:latin typeface="Verdana" pitchFamily="34" charset="0"/>
              </a:rPr>
              <a:t>Zpracování projektové žádosti</a:t>
            </a: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2800" b="0" i="1" u="none" dirty="0">
                <a:solidFill>
                  <a:schemeClr val="accent2"/>
                </a:solidFill>
                <a:latin typeface="Verdana" pitchFamily="34" charset="0"/>
              </a:rPr>
              <a:t>Ústí </a:t>
            </a:r>
            <a:r>
              <a:rPr lang="cs-CZ" sz="2800" b="0" i="1" u="none" dirty="0" err="1">
                <a:solidFill>
                  <a:schemeClr val="accent2"/>
                </a:solidFill>
                <a:latin typeface="Verdana" pitchFamily="34" charset="0"/>
              </a:rPr>
              <a:t>n.L.</a:t>
            </a:r>
            <a:r>
              <a:rPr lang="cs-CZ" sz="2800" b="0" i="1" u="none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cs-CZ" sz="2800" b="0" i="1" u="none" dirty="0" smtClean="0">
                <a:solidFill>
                  <a:schemeClr val="accent2"/>
                </a:solidFill>
              </a:rPr>
              <a:t>2.10.2013</a:t>
            </a:r>
            <a:endParaRPr lang="cs-CZ" sz="2800" b="0" i="1" u="none" dirty="0">
              <a:solidFill>
                <a:schemeClr val="accent2"/>
              </a:solidFill>
            </a:endParaRP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055" name="Group 1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056" name="Picture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1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CC0F8-94B4-4F67-BE54-B23025F39055}" type="slidenum">
              <a:rPr lang="cs-CZ"/>
              <a:pPr/>
              <a:t>10</a:t>
            </a:fld>
            <a:endParaRPr lang="cs-CZ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8196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137525" cy="4751387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přiměřenost a hospodárnost rozpočtu vzhledem k cílům a obsahu projektu</a:t>
            </a:r>
          </a:p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provázanost rozpočtu ve vztahu k plánovaným aktivitám</a:t>
            </a:r>
          </a:p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opodstatněnost výše rozpočtu a rozpočtových položek,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přiměřenost výdajů na práci realizačního týmu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000" i="1" dirty="0" smtClean="0">
                <a:solidFill>
                  <a:schemeClr val="accent2"/>
                </a:solidFill>
              </a:rPr>
              <a:t> / Metodický dopis č. </a:t>
            </a:r>
            <a:r>
              <a:rPr lang="cs-CZ" sz="2000" i="1" dirty="0" smtClean="0">
                <a:solidFill>
                  <a:schemeClr val="accent2"/>
                </a:solidFill>
              </a:rPr>
              <a:t>4 - Doporučení pro stanovení rozmezí mezd/platů v projektech OP </a:t>
            </a:r>
            <a:r>
              <a:rPr lang="cs-CZ" sz="2000" i="1" dirty="0" smtClean="0">
                <a:solidFill>
                  <a:schemeClr val="accent2"/>
                </a:solidFill>
              </a:rPr>
              <a:t>VK /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proporcionalita </a:t>
            </a:r>
            <a:r>
              <a:rPr lang="cs-CZ" sz="2200" dirty="0" smtClean="0">
                <a:solidFill>
                  <a:schemeClr val="accent2"/>
                </a:solidFill>
              </a:rPr>
              <a:t>jednotlivých rozpočtových kapitol</a:t>
            </a:r>
          </a:p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/>
            </a:r>
            <a:br>
              <a:rPr lang="cs-CZ" sz="2000" dirty="0" smtClean="0">
                <a:solidFill>
                  <a:schemeClr val="accent2"/>
                </a:solidFill>
              </a:rPr>
            </a:br>
            <a:endParaRPr lang="cs-CZ" sz="1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Křížové financování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Max. </a:t>
            </a:r>
            <a:r>
              <a:rPr lang="cs-CZ" sz="2000" dirty="0" smtClean="0">
                <a:solidFill>
                  <a:schemeClr val="accent2"/>
                </a:solidFill>
              </a:rPr>
              <a:t>25% </a:t>
            </a:r>
            <a:r>
              <a:rPr lang="cs-CZ" sz="2000" dirty="0" smtClean="0">
                <a:solidFill>
                  <a:schemeClr val="accent2"/>
                </a:solidFill>
              </a:rPr>
              <a:t>z celkových způsobilých výdajů projektu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Výdaje musí být v souladu s cíli a aktivitami </a:t>
            </a:r>
            <a:r>
              <a:rPr lang="cs-CZ" sz="2000" dirty="0" smtClean="0">
                <a:solidFill>
                  <a:schemeClr val="accent2"/>
                </a:solidFill>
              </a:rPr>
              <a:t>projektu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( dle podmínek </a:t>
            </a:r>
            <a:r>
              <a:rPr lang="cs-CZ" sz="2000" dirty="0" err="1" smtClean="0">
                <a:solidFill>
                  <a:schemeClr val="accent2"/>
                </a:solidFill>
              </a:rPr>
              <a:t>PpŽ</a:t>
            </a:r>
            <a:r>
              <a:rPr lang="cs-CZ" sz="2000" dirty="0" smtClean="0">
                <a:solidFill>
                  <a:schemeClr val="accent2"/>
                </a:solidFill>
              </a:rPr>
              <a:t> v. 7 a </a:t>
            </a:r>
            <a:r>
              <a:rPr lang="cs-CZ" sz="2000" dirty="0" err="1" smtClean="0">
                <a:solidFill>
                  <a:schemeClr val="accent2"/>
                </a:solidFill>
              </a:rPr>
              <a:t>PpP</a:t>
            </a:r>
            <a:r>
              <a:rPr lang="cs-CZ" sz="2000" dirty="0" smtClean="0">
                <a:solidFill>
                  <a:schemeClr val="accent2"/>
                </a:solidFill>
              </a:rPr>
              <a:t> v. 9)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Arial" charset="0"/>
              <a:buChar char="•"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grpSp>
        <p:nvGrpSpPr>
          <p:cNvPr id="8198" name="Group 13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8201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15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Rozpočet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3D35B5-4BF2-4808-B1FA-D9F9BE809B7F}" type="slidenum">
              <a:rPr lang="cs-CZ"/>
              <a:pPr/>
              <a:t>11</a:t>
            </a:fld>
            <a:endParaRPr lang="cs-CZ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88931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endParaRPr lang="cs-CZ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Inovativnost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Zdůvodnění co přinese projekt nového – výstupy a výsledky,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jaká je jeho přidaná </a:t>
            </a:r>
            <a:r>
              <a:rPr lang="cs-CZ" sz="2000" dirty="0" smtClean="0">
                <a:solidFill>
                  <a:schemeClr val="accent2"/>
                </a:solidFill>
              </a:rPr>
              <a:t>hodnota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1150938" lvl="2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sz="1800" dirty="0" smtClean="0">
              <a:solidFill>
                <a:schemeClr val="accent2"/>
              </a:solidFill>
            </a:endParaRPr>
          </a:p>
          <a:p>
            <a:pPr marL="1150938" lvl="2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sz="1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Udržitelnost </a:t>
            </a:r>
            <a:r>
              <a:rPr lang="cs-CZ" sz="1800" b="1" dirty="0" smtClean="0">
                <a:solidFill>
                  <a:schemeClr val="accent2"/>
                </a:solidFill>
                <a:latin typeface="Arial Black" pitchFamily="34" charset="0"/>
              </a:rPr>
              <a:t>       </a:t>
            </a:r>
            <a:endParaRPr lang="cs-CZ" sz="1800" b="1" i="1" dirty="0" smtClean="0">
              <a:solidFill>
                <a:srgbClr val="000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0080"/>
                </a:solidFill>
              </a:rPr>
              <a:t>Aktivity a výstupy musí být udrženy </a:t>
            </a:r>
            <a:r>
              <a:rPr lang="cs-CZ" sz="2000" b="1" u="sng" dirty="0" smtClean="0">
                <a:solidFill>
                  <a:srgbClr val="000080"/>
                </a:solidFill>
              </a:rPr>
              <a:t>po dobu </a:t>
            </a:r>
            <a:r>
              <a:rPr lang="cs-CZ" sz="2000" b="1" u="sng" dirty="0" smtClean="0">
                <a:solidFill>
                  <a:srgbClr val="000080"/>
                </a:solidFill>
              </a:rPr>
              <a:t>1 roku</a:t>
            </a:r>
            <a:r>
              <a:rPr lang="cs-CZ" sz="2000" b="1" dirty="0" smtClean="0">
                <a:solidFill>
                  <a:srgbClr val="000080"/>
                </a:solidFill>
              </a:rPr>
              <a:t> </a:t>
            </a:r>
            <a:r>
              <a:rPr lang="cs-CZ" sz="2000" dirty="0" smtClean="0">
                <a:solidFill>
                  <a:srgbClr val="000080"/>
                </a:solidFill>
              </a:rPr>
              <a:t>po ukončení realizace</a:t>
            </a:r>
            <a:r>
              <a:rPr lang="cs-CZ" sz="2000" dirty="0" smtClean="0">
                <a:solidFill>
                  <a:schemeClr val="accent2"/>
                </a:solidFill>
              </a:rPr>
              <a:t> projektu </a:t>
            </a:r>
          </a:p>
          <a:p>
            <a:pPr marL="1150938" lvl="2" eaLnBrk="1" hangingPunct="1">
              <a:lnSpc>
                <a:spcPct val="80000"/>
              </a:lnSpc>
              <a:buFont typeface="Arial" charset="0"/>
              <a:buChar char="-"/>
            </a:pPr>
            <a:r>
              <a:rPr lang="cs-CZ" sz="2000" dirty="0" smtClean="0">
                <a:solidFill>
                  <a:schemeClr val="accent2"/>
                </a:solidFill>
              </a:rPr>
              <a:t>záměr pokračovat s realizací projektu i mimo rámec OP VK, po ukončení pomoci z ESF, další zdroje financování</a:t>
            </a:r>
          </a:p>
          <a:p>
            <a:pPr marL="1150938" lvl="2" eaLnBrk="1" hangingPunct="1">
              <a:lnSpc>
                <a:spcPct val="80000"/>
              </a:lnSpc>
              <a:buFont typeface="Arial" charset="0"/>
              <a:buChar char="-"/>
            </a:pPr>
            <a:r>
              <a:rPr lang="cs-CZ" sz="2000" dirty="0" smtClean="0">
                <a:solidFill>
                  <a:schemeClr val="accent2"/>
                </a:solidFill>
              </a:rPr>
              <a:t>Vytvořené produkty by měly být zachovány a užívány v souladu s </a:t>
            </a:r>
            <a:r>
              <a:rPr lang="cs-CZ" sz="2000" dirty="0" smtClean="0">
                <a:solidFill>
                  <a:schemeClr val="accent2"/>
                </a:solidFill>
              </a:rPr>
              <a:t>aktivitami, v</a:t>
            </a:r>
            <a:r>
              <a:rPr lang="cs-CZ" sz="2000" dirty="0" smtClean="0">
                <a:solidFill>
                  <a:schemeClr val="accent2"/>
                </a:solidFill>
              </a:rPr>
              <a:t>ytvořené </a:t>
            </a:r>
            <a:r>
              <a:rPr lang="cs-CZ" sz="2000" dirty="0" err="1" smtClean="0">
                <a:solidFill>
                  <a:schemeClr val="accent2"/>
                </a:solidFill>
              </a:rPr>
              <a:t>vzděl</a:t>
            </a:r>
            <a:r>
              <a:rPr lang="cs-CZ" sz="2000" dirty="0" smtClean="0">
                <a:solidFill>
                  <a:schemeClr val="accent2"/>
                </a:solidFill>
              </a:rPr>
              <a:t>. moduly min. 1x ročně proškolit na CS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Zakoupené zařízení a vybavení hmotné povahy z křížového financování (stavební úpravy) musí být udrženo v souladu s projektem a mělo by být uvedeno v žádosti - </a:t>
            </a:r>
            <a:r>
              <a:rPr lang="cs-CZ" sz="2000" b="1" dirty="0" err="1" smtClean="0">
                <a:solidFill>
                  <a:srgbClr val="FF0000"/>
                </a:solidFill>
              </a:rPr>
              <a:t>NE</a:t>
            </a:r>
            <a:r>
              <a:rPr lang="cs-CZ" sz="2000" dirty="0" err="1" smtClean="0">
                <a:solidFill>
                  <a:srgbClr val="FF0000"/>
                </a:solidFill>
              </a:rPr>
              <a:t>nahrazuje</a:t>
            </a:r>
            <a:r>
              <a:rPr lang="cs-CZ" sz="2000" dirty="0" smtClean="0">
                <a:solidFill>
                  <a:srgbClr val="FF0000"/>
                </a:solidFill>
              </a:rPr>
              <a:t>  udržení aktivit a výstupů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717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Udržitelnost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1563-1E08-435B-8793-2D092765B87B}" type="slidenum">
              <a:rPr lang="cs-CZ"/>
              <a:pPr/>
              <a:t>12</a:t>
            </a:fld>
            <a:endParaRPr lang="cs-CZ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8963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 Black" pitchFamily="34" charset="0"/>
              </a:rPr>
              <a:t>Zakázky malého rozsahu</a:t>
            </a:r>
            <a:r>
              <a:rPr lang="cs-CZ" sz="2000" b="1" u="sng" dirty="0" smtClean="0">
                <a:solidFill>
                  <a:schemeClr val="accent2"/>
                </a:solidFill>
              </a:rPr>
              <a:t>         (do  </a:t>
            </a:r>
            <a:r>
              <a:rPr lang="cs-CZ" sz="2000" b="1" u="sng" dirty="0" smtClean="0">
                <a:solidFill>
                  <a:schemeClr val="accent2"/>
                </a:solidFill>
              </a:rPr>
              <a:t>1 </a:t>
            </a:r>
            <a:r>
              <a:rPr lang="cs-CZ" sz="2000" b="1" u="sng" dirty="0" smtClean="0">
                <a:solidFill>
                  <a:schemeClr val="accent2"/>
                </a:solidFill>
              </a:rPr>
              <a:t>000 </a:t>
            </a:r>
            <a:r>
              <a:rPr lang="cs-CZ" sz="2000" b="1" u="sng" dirty="0" err="1" smtClean="0">
                <a:solidFill>
                  <a:schemeClr val="accent2"/>
                </a:solidFill>
              </a:rPr>
              <a:t>000</a:t>
            </a:r>
            <a:r>
              <a:rPr lang="cs-CZ" sz="2000" b="1" u="sng" dirty="0" smtClean="0">
                <a:solidFill>
                  <a:schemeClr val="accent2"/>
                </a:solidFill>
              </a:rPr>
              <a:t>,- Kč bez DPH)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2"/>
                </a:solidFill>
              </a:rPr>
              <a:t>postupovat dle platných pokynů a postupů OPVK (</a:t>
            </a:r>
            <a:r>
              <a:rPr lang="cs-CZ" sz="2000" dirty="0" err="1" smtClean="0">
                <a:solidFill>
                  <a:schemeClr val="accent2"/>
                </a:solidFill>
              </a:rPr>
              <a:t>PpP</a:t>
            </a:r>
            <a:r>
              <a:rPr lang="cs-CZ" sz="2000" dirty="0" smtClean="0">
                <a:solidFill>
                  <a:schemeClr val="accent2"/>
                </a:solidFill>
              </a:rPr>
              <a:t>, </a:t>
            </a:r>
            <a:r>
              <a:rPr lang="cs-CZ" sz="2000" dirty="0" err="1" smtClean="0">
                <a:solidFill>
                  <a:schemeClr val="accent2"/>
                </a:solidFill>
              </a:rPr>
              <a:t>PpŽ</a:t>
            </a:r>
            <a:r>
              <a:rPr lang="cs-CZ" sz="20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u="sng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Typ </a:t>
            </a:r>
            <a:r>
              <a:rPr lang="cs-CZ" sz="2000" dirty="0" smtClean="0">
                <a:solidFill>
                  <a:schemeClr val="accent2"/>
                </a:solidFill>
                <a:latin typeface="Arial Black" pitchFamily="34" charset="0"/>
              </a:rPr>
              <a:t>A </a:t>
            </a:r>
            <a:r>
              <a:rPr lang="cs-CZ" sz="2000" dirty="0" smtClean="0">
                <a:solidFill>
                  <a:schemeClr val="accent2"/>
                </a:solidFill>
              </a:rPr>
              <a:t>– 	do </a:t>
            </a:r>
            <a:r>
              <a:rPr lang="cs-CZ" sz="2000" b="1" dirty="0" smtClean="0">
                <a:solidFill>
                  <a:schemeClr val="accent2"/>
                </a:solidFill>
              </a:rPr>
              <a:t>200 000</a:t>
            </a:r>
            <a:r>
              <a:rPr lang="cs-CZ" sz="2000" dirty="0" smtClean="0">
                <a:solidFill>
                  <a:schemeClr val="accent2"/>
                </a:solidFill>
              </a:rPr>
              <a:t> Kč bez DPH    	 - zakázka bez VŘ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Typ </a:t>
            </a:r>
            <a:r>
              <a:rPr lang="cs-CZ" sz="2000" dirty="0" smtClean="0">
                <a:solidFill>
                  <a:schemeClr val="accent2"/>
                </a:solidFill>
                <a:latin typeface="Arial Black" pitchFamily="34" charset="0"/>
              </a:rPr>
              <a:t>B </a:t>
            </a:r>
            <a:r>
              <a:rPr lang="cs-CZ" sz="2000" dirty="0" smtClean="0">
                <a:solidFill>
                  <a:schemeClr val="accent2"/>
                </a:solidFill>
              </a:rPr>
              <a:t>– 	od </a:t>
            </a:r>
            <a:r>
              <a:rPr lang="cs-CZ" sz="2000" b="1" dirty="0" smtClean="0">
                <a:solidFill>
                  <a:schemeClr val="accent2"/>
                </a:solidFill>
              </a:rPr>
              <a:t>200 000</a:t>
            </a:r>
            <a:r>
              <a:rPr lang="cs-CZ" sz="2000" dirty="0" smtClean="0">
                <a:solidFill>
                  <a:schemeClr val="accent2"/>
                </a:solidFill>
              </a:rPr>
              <a:t> Kč do 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</a:rPr>
              <a:t>1 0</a:t>
            </a:r>
            <a:r>
              <a:rPr lang="cs-CZ" sz="2000" b="1" dirty="0" smtClean="0">
                <a:solidFill>
                  <a:schemeClr val="accent2"/>
                </a:solidFill>
              </a:rPr>
              <a:t>00 </a:t>
            </a:r>
            <a:r>
              <a:rPr lang="cs-CZ" sz="2000" b="1" dirty="0" smtClean="0">
                <a:solidFill>
                  <a:schemeClr val="accent2"/>
                </a:solidFill>
              </a:rPr>
              <a:t>000</a:t>
            </a:r>
            <a:r>
              <a:rPr lang="cs-CZ" sz="2000" dirty="0" smtClean="0">
                <a:solidFill>
                  <a:schemeClr val="accent2"/>
                </a:solidFill>
              </a:rPr>
              <a:t> Kč bez </a:t>
            </a:r>
            <a:r>
              <a:rPr lang="cs-CZ" sz="2000" dirty="0" smtClean="0">
                <a:solidFill>
                  <a:schemeClr val="accent2"/>
                </a:solidFill>
              </a:rPr>
              <a:t>DPH</a:t>
            </a:r>
            <a:r>
              <a:rPr lang="cs-CZ" sz="2000" dirty="0" smtClean="0">
                <a:solidFill>
                  <a:schemeClr val="accent2"/>
                </a:solidFill>
              </a:rPr>
              <a:t/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	(uveřejnění výzvy na stránkách OPVK KÚ)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 Black" pitchFamily="34" charset="0"/>
              </a:rPr>
              <a:t>Zakázky  s vyšší hodnotou</a:t>
            </a:r>
            <a:r>
              <a:rPr lang="cs-CZ" sz="2000" b="1" u="sng" dirty="0" smtClean="0">
                <a:solidFill>
                  <a:schemeClr val="accent2"/>
                </a:solidFill>
              </a:rPr>
              <a:t>          (nad </a:t>
            </a:r>
            <a:r>
              <a:rPr lang="cs-CZ" sz="2000" b="1" u="sng" dirty="0" smtClean="0">
                <a:solidFill>
                  <a:schemeClr val="accent2"/>
                </a:solidFill>
              </a:rPr>
              <a:t>1 </a:t>
            </a:r>
            <a:r>
              <a:rPr lang="cs-CZ" sz="2000" b="1" u="sng" dirty="0" smtClean="0">
                <a:solidFill>
                  <a:schemeClr val="accent2"/>
                </a:solidFill>
              </a:rPr>
              <a:t>000 </a:t>
            </a:r>
            <a:r>
              <a:rPr lang="cs-CZ" sz="2000" b="1" u="sng" dirty="0" err="1" smtClean="0">
                <a:solidFill>
                  <a:schemeClr val="accent2"/>
                </a:solidFill>
              </a:rPr>
              <a:t>000</a:t>
            </a:r>
            <a:r>
              <a:rPr lang="cs-CZ" sz="2000" b="1" u="sng" dirty="0" smtClean="0">
                <a:solidFill>
                  <a:schemeClr val="accent2"/>
                </a:solidFill>
              </a:rPr>
              <a:t>,- Kč bez DPH)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2"/>
                </a:solidFill>
              </a:rPr>
              <a:t>postupovat dle zákona č. 137/2006 Sb. 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2"/>
                </a:solidFill>
              </a:rPr>
              <a:t>doporučujeme zpracovat odborným poradcem  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	</a:t>
            </a:r>
            <a:r>
              <a:rPr lang="cs-CZ" sz="2000" dirty="0" smtClean="0">
                <a:solidFill>
                  <a:schemeClr val="accent2"/>
                </a:solidFill>
              </a:rPr>
              <a:t>(</a:t>
            </a:r>
            <a:r>
              <a:rPr lang="cs-CZ" sz="2000" dirty="0" smtClean="0">
                <a:solidFill>
                  <a:schemeClr val="accent2"/>
                </a:solidFill>
              </a:rPr>
              <a:t>náklady na realizaci VŘ jsou způsobilým výdajem v rámci NN)</a:t>
            </a:r>
            <a:endParaRPr lang="cs-CZ" sz="2000" i="1" dirty="0" smtClean="0">
              <a:solidFill>
                <a:srgbClr val="FF00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9221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9222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9225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Veřejné zakázky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87591D-939A-406C-BC32-F0C1BC97FEA0}" type="slidenum">
              <a:rPr lang="cs-CZ" sz="1400" b="0" u="none"/>
              <a:pPr algn="r"/>
              <a:t>13</a:t>
            </a:fld>
            <a:endParaRPr lang="cs-CZ" sz="1400" b="0" u="none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1206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51207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8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9" name="Rectangle 1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51210" name="Rectangle 2"/>
          <p:cNvSpPr>
            <a:spLocks noChangeArrowheads="1"/>
          </p:cNvSpPr>
          <p:nvPr/>
        </p:nvSpPr>
        <p:spPr bwMode="auto">
          <a:xfrm>
            <a:off x="360363" y="2349500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Přílohy projektové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9154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7739E3-5052-432D-BDDF-67A9C4C068E7}" type="slidenum">
              <a:rPr lang="cs-CZ" sz="1400" b="0" u="none"/>
              <a:pPr algn="r"/>
              <a:t>14</a:t>
            </a:fld>
            <a:endParaRPr lang="cs-CZ" sz="1400" b="0" u="non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752"/>
            <a:ext cx="8820150" cy="46797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 	1.  	</a:t>
            </a:r>
            <a:r>
              <a:rPr lang="cs-CZ" sz="2100" b="1" u="sng" dirty="0" smtClean="0">
                <a:solidFill>
                  <a:schemeClr val="accent2"/>
                </a:solidFill>
              </a:rPr>
              <a:t>Doklad o právní subjektivitě žadatele</a:t>
            </a:r>
            <a:r>
              <a:rPr lang="cs-CZ" sz="21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v odpovídající formě podle odlišné právní subjektivity </a:t>
            </a:r>
            <a:br>
              <a:rPr lang="cs-CZ" sz="2100" dirty="0" smtClean="0">
                <a:solidFill>
                  <a:schemeClr val="accent2"/>
                </a:solidFill>
              </a:rPr>
            </a:br>
            <a:r>
              <a:rPr lang="cs-CZ" sz="2100" dirty="0" smtClean="0">
                <a:solidFill>
                  <a:schemeClr val="accent2"/>
                </a:solidFill>
              </a:rPr>
              <a:t>	žadatele (viz. </a:t>
            </a:r>
            <a:r>
              <a:rPr lang="cs-CZ" sz="2100" dirty="0" err="1" smtClean="0">
                <a:solidFill>
                  <a:schemeClr val="accent2"/>
                </a:solidFill>
              </a:rPr>
              <a:t>PpŽ</a:t>
            </a:r>
            <a:r>
              <a:rPr lang="cs-CZ" sz="2100" dirty="0" smtClean="0">
                <a:solidFill>
                  <a:schemeClr val="accent2"/>
                </a:solidFill>
              </a:rPr>
              <a:t> – verze 09 </a:t>
            </a:r>
            <a:r>
              <a:rPr lang="cs-CZ" sz="2100" dirty="0" smtClean="0">
                <a:solidFill>
                  <a:schemeClr val="accent2"/>
                </a:solidFill>
              </a:rPr>
              <a:t>), úředně ověřen</a:t>
            </a: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2.	</a:t>
            </a:r>
            <a:r>
              <a:rPr lang="cs-CZ" sz="2100" b="1" u="sng" dirty="0" smtClean="0">
                <a:solidFill>
                  <a:schemeClr val="accent2"/>
                </a:solidFill>
              </a:rPr>
              <a:t>Čestné prohlášení žadatele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není v </a:t>
            </a:r>
            <a:r>
              <a:rPr lang="cs-CZ" sz="2000" dirty="0" smtClean="0">
                <a:solidFill>
                  <a:schemeClr val="accent2"/>
                </a:solidFill>
              </a:rPr>
              <a:t>úpadku, v </a:t>
            </a:r>
            <a:r>
              <a:rPr lang="cs-CZ" sz="2000" dirty="0" smtClean="0">
                <a:solidFill>
                  <a:schemeClr val="accent2"/>
                </a:solidFill>
              </a:rPr>
              <a:t>souladu s legislativou EU a ČR,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	souhlas s uveřejněním výstupů a výsledků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3.	</a:t>
            </a:r>
            <a:r>
              <a:rPr lang="cs-CZ" sz="2100" b="1" u="sng" dirty="0" smtClean="0">
                <a:solidFill>
                  <a:schemeClr val="accent2"/>
                </a:solidFill>
              </a:rPr>
              <a:t>Prohlášení o </a:t>
            </a:r>
            <a:r>
              <a:rPr lang="cs-CZ" sz="2100" b="1" u="sng" dirty="0" smtClean="0">
                <a:solidFill>
                  <a:schemeClr val="accent2"/>
                </a:solidFill>
              </a:rPr>
              <a:t>partnerství </a:t>
            </a:r>
            <a:r>
              <a:rPr lang="cs-CZ" sz="2100" dirty="0" smtClean="0">
                <a:solidFill>
                  <a:schemeClr val="accent2"/>
                </a:solidFill>
              </a:rPr>
              <a:t>                    </a:t>
            </a:r>
            <a:r>
              <a:rPr lang="cs-CZ" sz="2100" dirty="0" smtClean="0">
                <a:solidFill>
                  <a:schemeClr val="accent2"/>
                </a:solidFill>
              </a:rPr>
              <a:t>      </a:t>
            </a:r>
            <a:r>
              <a:rPr lang="cs-CZ" sz="2100" i="1" dirty="0" smtClean="0">
                <a:solidFill>
                  <a:schemeClr val="accent5">
                    <a:lumMod val="50000"/>
                  </a:schemeClr>
                </a:solidFill>
              </a:rPr>
              <a:t>je-li </a:t>
            </a:r>
            <a:r>
              <a:rPr lang="cs-CZ" sz="2100" i="1" dirty="0" smtClean="0">
                <a:solidFill>
                  <a:schemeClr val="accent5">
                    <a:lumMod val="50000"/>
                  </a:schemeClr>
                </a:solidFill>
              </a:rPr>
              <a:t>relevantní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100" dirty="0" smtClean="0">
                <a:solidFill>
                  <a:schemeClr val="accent2"/>
                </a:solidFill>
              </a:rPr>
              <a:t>není </a:t>
            </a:r>
            <a:r>
              <a:rPr lang="cs-CZ" sz="2100" dirty="0" smtClean="0">
                <a:solidFill>
                  <a:schemeClr val="accent2"/>
                </a:solidFill>
              </a:rPr>
              <a:t>v úpadku, souhlas s projektem, s principy partnerství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4.	</a:t>
            </a:r>
            <a:r>
              <a:rPr lang="cs-CZ" sz="2100" b="1" u="sng" dirty="0" smtClean="0">
                <a:solidFill>
                  <a:schemeClr val="accent2"/>
                </a:solidFill>
              </a:rPr>
              <a:t>Čestné prohlášení o níže uvedených skutečnostech </a:t>
            </a:r>
            <a:br>
              <a:rPr lang="cs-CZ" sz="2100" b="1" u="sng" dirty="0" smtClean="0">
                <a:solidFill>
                  <a:schemeClr val="accent2"/>
                </a:solidFill>
              </a:rPr>
            </a:br>
            <a:r>
              <a:rPr lang="cs-CZ" sz="2100" b="1" dirty="0" smtClean="0">
                <a:solidFill>
                  <a:schemeClr val="accent2"/>
                </a:solidFill>
              </a:rPr>
              <a:t> 	</a:t>
            </a:r>
            <a:r>
              <a:rPr lang="cs-CZ" sz="2000" dirty="0" smtClean="0">
                <a:solidFill>
                  <a:schemeClr val="accent2"/>
                </a:solidFill>
              </a:rPr>
              <a:t>oprávněnost čerpání podpory „de </a:t>
            </a:r>
            <a:r>
              <a:rPr lang="cs-CZ" sz="2000" dirty="0" err="1" smtClean="0">
                <a:solidFill>
                  <a:schemeClr val="accent2"/>
                </a:solidFill>
              </a:rPr>
              <a:t>minimis</a:t>
            </a:r>
            <a:r>
              <a:rPr lang="cs-CZ" sz="2000" dirty="0" smtClean="0">
                <a:solidFill>
                  <a:schemeClr val="accent2"/>
                </a:solidFill>
              </a:rPr>
              <a:t>“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	za  žadatele  i za každého partnera </a:t>
            </a:r>
            <a:r>
              <a:rPr lang="cs-CZ" sz="2000" dirty="0" smtClean="0">
                <a:solidFill>
                  <a:schemeClr val="accent2"/>
                </a:solidFill>
              </a:rPr>
              <a:t>zvlášť</a:t>
            </a: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 dirty="0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 dirty="0"/>
              <a:t> </a:t>
            </a:r>
          </a:p>
        </p:txBody>
      </p:sp>
      <p:sp>
        <p:nvSpPr>
          <p:cNvPr id="49157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9158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915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0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62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Přílohy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487C32-0C4A-408F-88A7-BC3E00DDF1D1}" type="slidenum">
              <a:rPr lang="cs-CZ"/>
              <a:pPr/>
              <a:t>15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620688"/>
            <a:ext cx="8820150" cy="52565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2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5.	</a:t>
            </a:r>
            <a:r>
              <a:rPr lang="cs-CZ" sz="2100" b="1" u="sng" dirty="0" smtClean="0">
                <a:solidFill>
                  <a:schemeClr val="accent2"/>
                </a:solidFill>
              </a:rPr>
              <a:t>Profesní životopisy klíčových pracovníků RT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	 	</a:t>
            </a:r>
            <a:r>
              <a:rPr lang="cs-CZ" sz="2000" dirty="0" smtClean="0">
                <a:solidFill>
                  <a:schemeClr val="accent2"/>
                </a:solidFill>
              </a:rPr>
              <a:t>řízení projektu,  klíčové </a:t>
            </a:r>
            <a:r>
              <a:rPr lang="cs-CZ" sz="2000" dirty="0" smtClean="0">
                <a:solidFill>
                  <a:schemeClr val="accent2"/>
                </a:solidFill>
              </a:rPr>
              <a:t>odborné pozice       - </a:t>
            </a:r>
            <a:r>
              <a:rPr lang="cs-CZ" sz="2000" dirty="0" smtClean="0">
                <a:solidFill>
                  <a:schemeClr val="accent2"/>
                </a:solidFill>
              </a:rPr>
              <a:t>i za partnera</a:t>
            </a:r>
            <a:r>
              <a:rPr lang="cs-CZ" sz="2000" dirty="0" smtClean="0">
                <a:solidFill>
                  <a:schemeClr val="accent2"/>
                </a:solidFill>
              </a:rPr>
              <a:t/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(+ souhlas osoby podílet se na realizaci)	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		/ </a:t>
            </a:r>
            <a:r>
              <a:rPr lang="cs-CZ" sz="2000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http://europass.cedefop.europa.eu/cs/home a výsledků </a:t>
            </a:r>
            <a:r>
              <a:rPr lang="cs-CZ" sz="2000" dirty="0" smtClean="0">
                <a:solidFill>
                  <a:schemeClr val="accent2"/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6.	</a:t>
            </a:r>
            <a:r>
              <a:rPr lang="cs-CZ" sz="2100" b="1" u="sng" dirty="0" smtClean="0">
                <a:solidFill>
                  <a:schemeClr val="accent2"/>
                </a:solidFill>
              </a:rPr>
              <a:t>Doklad prokazující soustavnou </a:t>
            </a:r>
            <a:r>
              <a:rPr lang="cs-CZ" sz="2100" b="1" u="sng" dirty="0" smtClean="0">
                <a:solidFill>
                  <a:schemeClr val="accent2"/>
                </a:solidFill>
              </a:rPr>
              <a:t>vzdělávací </a:t>
            </a:r>
            <a:r>
              <a:rPr lang="cs-CZ" sz="2100" b="1" u="sng" dirty="0" smtClean="0">
                <a:solidFill>
                  <a:schemeClr val="accent2"/>
                </a:solidFill>
              </a:rPr>
              <a:t>činnost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	</a:t>
            </a:r>
            <a:r>
              <a:rPr lang="cs-CZ" sz="2100" b="1" u="sng" dirty="0" smtClean="0">
                <a:solidFill>
                  <a:schemeClr val="accent2"/>
                </a:solidFill>
              </a:rPr>
              <a:t>v období min. 2 let před podáním žádosti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1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7.	</a:t>
            </a:r>
            <a:r>
              <a:rPr lang="cs-CZ" sz="2100" b="1" u="sng" dirty="0" smtClean="0">
                <a:solidFill>
                  <a:schemeClr val="accent2"/>
                </a:solidFill>
              </a:rPr>
              <a:t>Doklad prokazující roční obrat  za poslední 2 účetní </a:t>
            </a:r>
            <a:r>
              <a:rPr lang="cs-CZ" sz="2100" b="1" u="sng" dirty="0" smtClean="0">
                <a:solidFill>
                  <a:schemeClr val="accent2"/>
                </a:solidFill>
              </a:rPr>
              <a:t>období</a:t>
            </a:r>
            <a:endParaRPr lang="cs-CZ" sz="21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8.	</a:t>
            </a:r>
            <a:r>
              <a:rPr lang="cs-CZ" sz="2100" b="1" u="sng" dirty="0" smtClean="0">
                <a:solidFill>
                  <a:schemeClr val="accent2"/>
                </a:solidFill>
              </a:rPr>
              <a:t>Potvrzení </a:t>
            </a:r>
            <a:r>
              <a:rPr lang="cs-CZ" sz="2100" b="1" u="sng" dirty="0" smtClean="0">
                <a:solidFill>
                  <a:schemeClr val="accent2"/>
                </a:solidFill>
              </a:rPr>
              <a:t>o zařazení </a:t>
            </a:r>
            <a:r>
              <a:rPr lang="cs-CZ" sz="2100" b="1" u="sng" dirty="0" smtClean="0">
                <a:solidFill>
                  <a:schemeClr val="accent2"/>
                </a:solidFill>
              </a:rPr>
              <a:t>projektů </a:t>
            </a:r>
            <a:r>
              <a:rPr lang="cs-CZ" sz="2100" b="1" u="sng" dirty="0" smtClean="0">
                <a:solidFill>
                  <a:schemeClr val="accent2"/>
                </a:solidFill>
              </a:rPr>
              <a:t>do </a:t>
            </a:r>
            <a:r>
              <a:rPr lang="cs-CZ" sz="2100" b="1" u="sng" dirty="0" smtClean="0">
                <a:solidFill>
                  <a:schemeClr val="accent2"/>
                </a:solidFill>
              </a:rPr>
              <a:t>IPRM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         - je-li 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relevantní</a:t>
            </a:r>
            <a:endParaRPr lang="cs-CZ" sz="2100" b="1" u="sng" dirty="0" smtClean="0">
              <a:solidFill>
                <a:schemeClr val="accent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0246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0249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3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Přílohy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9154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7739E3-5052-432D-BDDF-67A9C4C068E7}" type="slidenum">
              <a:rPr lang="cs-CZ" sz="1400" b="0" u="none"/>
              <a:pPr algn="r"/>
              <a:t>16</a:t>
            </a:fld>
            <a:endParaRPr lang="cs-CZ" sz="1400" b="0" u="non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820150" cy="453571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 	9.	</a:t>
            </a:r>
            <a:r>
              <a:rPr lang="cs-CZ" sz="2400" b="1" u="sng" dirty="0" smtClean="0">
                <a:solidFill>
                  <a:schemeClr val="accent2"/>
                </a:solidFill>
              </a:rPr>
              <a:t> </a:t>
            </a:r>
            <a:r>
              <a:rPr lang="cs-CZ" sz="2100" b="1" u="sng" dirty="0" smtClean="0">
                <a:solidFill>
                  <a:schemeClr val="accent2"/>
                </a:solidFill>
              </a:rPr>
              <a:t>Prohlášení o schválení projektů v </a:t>
            </a:r>
            <a:r>
              <a:rPr lang="cs-CZ" sz="2100" b="1" u="sng" dirty="0" smtClean="0">
                <a:solidFill>
                  <a:schemeClr val="accent2"/>
                </a:solidFill>
              </a:rPr>
              <a:t>OP v program. </a:t>
            </a:r>
            <a:r>
              <a:rPr lang="cs-CZ" sz="2100" b="1" u="sng" dirty="0" smtClean="0">
                <a:solidFill>
                  <a:schemeClr val="accent2"/>
                </a:solidFill>
              </a:rPr>
              <a:t>období </a:t>
            </a:r>
            <a:r>
              <a:rPr lang="cs-CZ" sz="2100" b="1" u="sng" dirty="0" smtClean="0">
                <a:solidFill>
                  <a:schemeClr val="accent2"/>
                </a:solidFill>
              </a:rPr>
              <a:t> </a:t>
            </a:r>
            <a:r>
              <a:rPr lang="cs-CZ" sz="2100" b="1" dirty="0" smtClean="0">
                <a:solidFill>
                  <a:schemeClr val="accent2"/>
                </a:solidFill>
              </a:rPr>
              <a:t>	</a:t>
            </a:r>
            <a:r>
              <a:rPr lang="cs-CZ" sz="2100" b="1" u="sng" dirty="0" smtClean="0">
                <a:solidFill>
                  <a:schemeClr val="accent2"/>
                </a:solidFill>
              </a:rPr>
              <a:t>2007-2013 </a:t>
            </a:r>
            <a:r>
              <a:rPr lang="cs-CZ" sz="2400" b="1" dirty="0" smtClean="0">
                <a:solidFill>
                  <a:schemeClr val="accent2"/>
                </a:solidFill>
              </a:rPr>
              <a:t>		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		- je-li 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relevantní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- synergie předkládaného projektu s jinými schválenými projekty z  	  dalších OP 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10.  	</a:t>
            </a:r>
            <a:r>
              <a:rPr lang="cs-CZ" sz="2100" b="1" u="sng" dirty="0" smtClean="0">
                <a:solidFill>
                  <a:schemeClr val="accent2"/>
                </a:solidFill>
              </a:rPr>
              <a:t>Stanovisko zřizovatele</a:t>
            </a:r>
            <a:r>
              <a:rPr lang="cs-CZ" sz="2100" b="1" dirty="0" smtClean="0">
                <a:solidFill>
                  <a:schemeClr val="accent2"/>
                </a:solidFill>
              </a:rPr>
              <a:t> </a:t>
            </a:r>
            <a:r>
              <a:rPr lang="cs-CZ" sz="2100" b="1" dirty="0" smtClean="0">
                <a:solidFill>
                  <a:schemeClr val="accent2"/>
                </a:solidFill>
              </a:rPr>
              <a:t> 		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je-li relevantní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 - pouze je-li žadatelem příspěvková organizace kraje, města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	   nebo obce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11.	</a:t>
            </a:r>
            <a:r>
              <a:rPr lang="cs-CZ" sz="2100" b="1" u="sng" dirty="0" smtClean="0">
                <a:solidFill>
                  <a:schemeClr val="accent2"/>
                </a:solidFill>
              </a:rPr>
              <a:t>Šetření potřebnosti a zájmu cílových skupin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 -  šetření, vstupní analýza, doložení potřebnosti projektu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		-   konkrétní vypovídající hodnotu k cílům a CS projektu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12.	</a:t>
            </a:r>
            <a:r>
              <a:rPr lang="cs-CZ" sz="2100" b="1" u="sng" dirty="0" smtClean="0">
                <a:solidFill>
                  <a:schemeClr val="accent2"/>
                </a:solidFill>
              </a:rPr>
              <a:t>další přílohy </a:t>
            </a:r>
            <a:r>
              <a:rPr lang="cs-CZ" sz="2100" b="1" dirty="0" smtClean="0">
                <a:solidFill>
                  <a:schemeClr val="accent2"/>
                </a:solidFill>
              </a:rPr>
              <a:t> 		 </a:t>
            </a:r>
            <a:r>
              <a:rPr lang="cs-CZ" sz="2000" dirty="0" smtClean="0">
                <a:solidFill>
                  <a:schemeClr val="accent2"/>
                </a:solidFill>
              </a:rPr>
              <a:t>-  dle potřeb žadatele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 dirty="0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 dirty="0"/>
              <a:t> </a:t>
            </a:r>
          </a:p>
        </p:txBody>
      </p:sp>
      <p:sp>
        <p:nvSpPr>
          <p:cNvPr id="49157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915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0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62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>
                <a:solidFill>
                  <a:schemeClr val="hlink"/>
                </a:solidFill>
                <a:sym typeface="Arial Bold" charset="0"/>
              </a:rPr>
              <a:t>Přílohy žádosti</a:t>
            </a:r>
            <a:endParaRPr lang="en-US" sz="35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r>
              <a:rPr lang="cs-CZ" sz="4000" u="none" dirty="0">
                <a:solidFill>
                  <a:schemeClr val="accent2"/>
                </a:solidFill>
              </a:rPr>
              <a:t>	</a:t>
            </a: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CB3C8-3033-4BBA-BC0E-764D054BFD4C}" type="slidenum">
              <a:rPr lang="cs-CZ"/>
              <a:pPr/>
              <a:t>17</a:t>
            </a:fld>
            <a:endParaRPr lang="cs-CZ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1268" name="Line 11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1269" name="Group 12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1273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14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532440" cy="43209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500" b="1" dirty="0" smtClean="0">
                <a:solidFill>
                  <a:schemeClr val="accent2"/>
                </a:solidFill>
              </a:rPr>
              <a:t>Žádost on-line: 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4"/>
              </a:rPr>
              <a:t>eu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-zadost.cz</a:t>
            </a: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4"/>
              </a:rPr>
              <a:t>eu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-zadost.</a:t>
            </a:r>
            <a:r>
              <a:rPr lang="cs-CZ" sz="2200" b="1" dirty="0" err="1" smtClean="0">
                <a:solidFill>
                  <a:schemeClr val="accent2"/>
                </a:solidFill>
                <a:hlinkClick r:id="rId5"/>
              </a:rPr>
              <a:t>eu</a:t>
            </a:r>
            <a:endParaRPr lang="cs-CZ" sz="2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6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6"/>
              </a:rPr>
              <a:t>euzadost.cz</a:t>
            </a: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5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5"/>
              </a:rPr>
              <a:t>euzadost.eu</a:t>
            </a:r>
            <a:endParaRPr lang="cs-CZ" sz="2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None/>
            </a:pPr>
            <a:r>
              <a:rPr lang="cs-CZ" sz="2200" b="1" dirty="0" smtClean="0">
                <a:solidFill>
                  <a:schemeClr val="accent2"/>
                </a:solidFill>
              </a:rPr>
              <a:t>				</a:t>
            </a: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None/>
            </a:pPr>
            <a:r>
              <a:rPr lang="cs-CZ" sz="2000" i="1" dirty="0" smtClean="0">
                <a:solidFill>
                  <a:schemeClr val="accent2"/>
                </a:solidFill>
              </a:rPr>
              <a:t>(Testovací verze:</a:t>
            </a:r>
            <a:r>
              <a:rPr lang="cs-CZ" sz="2000" i="1" dirty="0" smtClean="0">
                <a:solidFill>
                  <a:srgbClr val="0000CC"/>
                </a:solidFill>
              </a:rPr>
              <a:t> </a:t>
            </a:r>
            <a:r>
              <a:rPr lang="cs-CZ" sz="2000" i="1" dirty="0" smtClean="0"/>
              <a:t> </a:t>
            </a:r>
            <a:r>
              <a:rPr lang="cs-CZ" sz="2000" i="1" dirty="0" smtClean="0">
                <a:hlinkClick r:id="rId7"/>
              </a:rPr>
              <a:t>http://benefit7.mssf.cz/</a:t>
            </a:r>
            <a:r>
              <a:rPr lang="cs-CZ" sz="2000" i="1" dirty="0" smtClean="0"/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5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Příručka „</a:t>
            </a:r>
            <a:r>
              <a:rPr lang="cs-CZ" sz="2200" b="1" i="1" dirty="0" smtClean="0">
                <a:solidFill>
                  <a:schemeClr val="accent2"/>
                </a:solidFill>
              </a:rPr>
              <a:t>Elektronická projektová žádost v aplikaci Benefit7</a:t>
            </a:r>
            <a:r>
              <a:rPr lang="cs-CZ" sz="2200" dirty="0" smtClean="0">
                <a:solidFill>
                  <a:schemeClr val="accent2"/>
                </a:solidFill>
              </a:rPr>
              <a:t>“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200" dirty="0" smtClean="0">
                <a:solidFill>
                  <a:schemeClr val="accent2"/>
                </a:solidFill>
              </a:rPr>
              <a:t>	-</a:t>
            </a:r>
            <a:r>
              <a:rPr lang="cs-CZ" sz="2400" dirty="0" smtClean="0">
                <a:solidFill>
                  <a:schemeClr val="accent2"/>
                </a:solidFill>
              </a:rPr>
              <a:t> </a:t>
            </a:r>
            <a:r>
              <a:rPr lang="cs-CZ" sz="2200" dirty="0" smtClean="0">
                <a:solidFill>
                  <a:schemeClr val="accent2"/>
                </a:solidFill>
              </a:rPr>
              <a:t>Jak vyplnit webovou žádost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900" b="1" dirty="0" smtClean="0">
                <a:solidFill>
                  <a:schemeClr val="accent2"/>
                </a:solidFill>
              </a:rPr>
              <a:t>na stránkách KÚ ÚK:</a:t>
            </a:r>
            <a:r>
              <a:rPr lang="cs-CZ" sz="1900" b="1" dirty="0" smtClean="0">
                <a:solidFill>
                  <a:srgbClr val="0000CC"/>
                </a:solidFill>
              </a:rPr>
              <a:t>  </a:t>
            </a:r>
            <a:r>
              <a:rPr lang="cs-CZ" sz="2000" i="1" dirty="0" smtClean="0">
                <a:hlinkClick r:id="rId8"/>
              </a:rPr>
              <a:t>http://opvk.kr-ustecky.cz/</a:t>
            </a:r>
            <a:r>
              <a:rPr lang="cs-CZ" sz="2000" i="1" dirty="0" smtClean="0">
                <a:hlinkClick r:id="rId7"/>
              </a:rPr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v části PRO ŽADATELE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900" b="1" dirty="0" smtClean="0">
                <a:solidFill>
                  <a:schemeClr val="accent2"/>
                </a:solidFill>
              </a:rPr>
              <a:t>na stránkách MŠMT</a:t>
            </a:r>
            <a:r>
              <a:rPr lang="cs-CZ" sz="2000" i="1" dirty="0" smtClean="0">
                <a:hlinkClick r:id="rId8"/>
              </a:rPr>
              <a:t>:   </a:t>
            </a:r>
            <a:r>
              <a:rPr lang="cs-CZ" sz="2000" i="1" dirty="0" smtClean="0">
                <a:hlinkClick r:id="rId9"/>
              </a:rPr>
              <a:t>http://www.</a:t>
            </a:r>
            <a:r>
              <a:rPr lang="cs-CZ" sz="2000" i="1" dirty="0" err="1" smtClean="0">
                <a:hlinkClick r:id="rId9"/>
              </a:rPr>
              <a:t>msmt.cz</a:t>
            </a:r>
            <a:r>
              <a:rPr lang="cs-CZ" sz="2000" i="1" dirty="0" smtClean="0">
                <a:hlinkClick r:id="rId9"/>
              </a:rPr>
              <a:t>/</a:t>
            </a:r>
            <a:r>
              <a:rPr lang="cs-CZ" sz="2000" i="1" dirty="0" err="1" smtClean="0">
                <a:hlinkClick r:id="rId9"/>
              </a:rPr>
              <a:t>strukturalni</a:t>
            </a:r>
            <a:r>
              <a:rPr lang="cs-CZ" sz="2000" i="1" dirty="0" smtClean="0">
                <a:hlinkClick r:id="rId9"/>
              </a:rPr>
              <a:t>-fondy/pro-</a:t>
            </a:r>
            <a:r>
              <a:rPr lang="cs-CZ" sz="2000" i="1" dirty="0" err="1" smtClean="0">
                <a:hlinkClick r:id="rId9"/>
              </a:rPr>
              <a:t>zadatele</a:t>
            </a:r>
            <a:endParaRPr lang="cs-CZ" sz="2000" i="1" dirty="0" smtClean="0">
              <a:hlinkClick r:id="rId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EE992-7AFF-4B43-8298-65801BDFB21B}" type="slidenum">
              <a:rPr lang="cs-CZ"/>
              <a:pPr/>
              <a:t>18</a:t>
            </a:fld>
            <a:endParaRPr lang="cs-CZ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229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6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4" name="Picture 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66750" y="309563"/>
            <a:ext cx="7777163" cy="5635625"/>
          </a:xfr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2D95F5-BA2C-49CC-A66C-2CD07DE62F21}" type="slidenum">
              <a:rPr lang="cs-CZ"/>
              <a:pPr/>
              <a:t>19</a:t>
            </a:fld>
            <a:endParaRPr lang="cs-CZ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33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5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251520" y="332656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 dirty="0">
                <a:solidFill>
                  <a:schemeClr val="hlink"/>
                </a:solidFill>
                <a:sym typeface="Arial Bold" charset="0"/>
                <a:hlinkClick r:id="rId4"/>
              </a:rPr>
              <a:t>Možné problémy se spuštěním </a:t>
            </a:r>
            <a:r>
              <a:rPr lang="cs-CZ" sz="3000" u="none" dirty="0" err="1">
                <a:solidFill>
                  <a:schemeClr val="hlink"/>
                </a:solidFill>
                <a:sym typeface="Arial Bold" charset="0"/>
                <a:hlinkClick r:id="rId4"/>
              </a:rPr>
              <a:t>Benefitu</a:t>
            </a:r>
            <a:r>
              <a:rPr lang="cs-CZ" sz="3000" u="none" dirty="0">
                <a:solidFill>
                  <a:schemeClr val="hlink"/>
                </a:solidFill>
                <a:sym typeface="Arial Bold" charset="0"/>
                <a:hlinkClick r:id="rId4"/>
              </a:rPr>
              <a:t> 7+</a:t>
            </a:r>
            <a:endParaRPr lang="en-US" sz="3000" u="none" dirty="0">
              <a:solidFill>
                <a:schemeClr val="hlink"/>
              </a:solidFill>
              <a:sym typeface="Arial Bold" charset="0"/>
              <a:hlinkClick r:id="rId4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811338"/>
            <a:ext cx="8353425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1E03D-BA75-48C4-86CC-D6BFC745565C}" type="slidenum">
              <a:rPr lang="cs-CZ"/>
              <a:pPr/>
              <a:t>2</a:t>
            </a:fld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675687" cy="4608513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Tx/>
              <a:buNone/>
            </a:pPr>
            <a:endParaRPr lang="cs-CZ" sz="1000" b="1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Délka trvání GP</a:t>
            </a:r>
            <a:r>
              <a:rPr lang="cs-CZ" sz="2400" b="1" dirty="0" smtClean="0">
                <a:solidFill>
                  <a:schemeClr val="accent2"/>
                </a:solidFill>
              </a:rPr>
              <a:t>  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Min.  9 měsíců,    Max. 15 měsíců 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začátek realizace GP        		od   </a:t>
            </a:r>
            <a:r>
              <a:rPr lang="cs-CZ" sz="2300" b="1" dirty="0" smtClean="0">
                <a:solidFill>
                  <a:schemeClr val="accent2"/>
                </a:solidFill>
              </a:rPr>
              <a:t>1. 4. 2014</a:t>
            </a:r>
            <a:r>
              <a:rPr lang="cs-CZ" sz="2300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ukončení realizace GP	         	do </a:t>
            </a:r>
            <a:r>
              <a:rPr lang="cs-CZ" sz="2300" b="1" u="sng" dirty="0" smtClean="0">
                <a:solidFill>
                  <a:schemeClr val="accent2"/>
                </a:solidFill>
              </a:rPr>
              <a:t>30. 6. 2015</a:t>
            </a:r>
            <a:r>
              <a:rPr lang="cs-CZ" sz="2300" dirty="0" smtClean="0">
                <a:solidFill>
                  <a:schemeClr val="accent2"/>
                </a:solidFill>
              </a:rPr>
              <a:t> </a:t>
            </a:r>
            <a:r>
              <a:rPr lang="cs-CZ" sz="2300" b="1" dirty="0" smtClean="0">
                <a:solidFill>
                  <a:srgbClr val="FF9900"/>
                </a:solidFill>
              </a:rPr>
              <a:t>!!</a:t>
            </a:r>
          </a:p>
          <a:p>
            <a:pPr lvl="1" eaLnBrk="1" hangingPunct="1">
              <a:buClr>
                <a:srgbClr val="000066"/>
              </a:buClr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Limity finanční podpory</a:t>
            </a:r>
            <a:endParaRPr lang="cs-CZ" sz="2400" b="1" dirty="0" smtClean="0">
              <a:solidFill>
                <a:schemeClr val="accent2"/>
              </a:solidFill>
            </a:endParaRP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Minimální </a:t>
            </a:r>
            <a:r>
              <a:rPr lang="cs-CZ" sz="2300" dirty="0" smtClean="0">
                <a:solidFill>
                  <a:schemeClr val="accent2"/>
                </a:solidFill>
              </a:rPr>
              <a:t>částka  	   500 000,- Kč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Maximální částka  	3 000 </a:t>
            </a:r>
            <a:r>
              <a:rPr lang="cs-CZ" sz="2300" dirty="0" err="1" smtClean="0">
                <a:solidFill>
                  <a:schemeClr val="accent2"/>
                </a:solidFill>
              </a:rPr>
              <a:t>000</a:t>
            </a:r>
            <a:r>
              <a:rPr lang="cs-CZ" sz="2300" dirty="0" smtClean="0">
                <a:solidFill>
                  <a:schemeClr val="accent2"/>
                </a:solidFill>
              </a:rPr>
              <a:t>,- Kč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078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3081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>
                <a:solidFill>
                  <a:schemeClr val="hlink"/>
                </a:solidFill>
                <a:sym typeface="Arial Bold" charset="0"/>
              </a:rPr>
              <a:t>Zpracování žádosti</a:t>
            </a:r>
            <a:endParaRPr lang="en-US" sz="35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FA8C86-0A28-43F8-8180-9BEFE5C78C7F}" type="slidenum">
              <a:rPr lang="cs-CZ"/>
              <a:pPr/>
              <a:t>20</a:t>
            </a:fld>
            <a:endParaRPr lang="cs-CZ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434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6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 dirty="0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pic>
        <p:nvPicPr>
          <p:cNvPr id="1434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513"/>
            <a:ext cx="9144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AutoShape 12"/>
          <p:cNvSpPr>
            <a:spLocks noChangeArrowheads="1"/>
          </p:cNvSpPr>
          <p:nvPr/>
        </p:nvSpPr>
        <p:spPr bwMode="auto">
          <a:xfrm>
            <a:off x="684213" y="2997200"/>
            <a:ext cx="1944687" cy="18002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EDA71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u="none">
                <a:latin typeface="Times New Roman" pitchFamily="18" charset="0"/>
                <a:cs typeface="Times New Roman" pitchFamily="18" charset="0"/>
              </a:rPr>
              <a:t>založení </a:t>
            </a:r>
          </a:p>
          <a:p>
            <a:pPr algn="ctr"/>
            <a:r>
              <a:rPr lang="cs-CZ" u="none">
                <a:latin typeface="Times New Roman" pitchFamily="18" charset="0"/>
                <a:cs typeface="Times New Roman" pitchFamily="18" charset="0"/>
              </a:rPr>
              <a:t>nové </a:t>
            </a:r>
          </a:p>
          <a:p>
            <a:pPr algn="ctr"/>
            <a:r>
              <a:rPr lang="cs-CZ" u="none">
                <a:latin typeface="Times New Roman" pitchFamily="18" charset="0"/>
                <a:cs typeface="Times New Roman" pitchFamily="18" charset="0"/>
              </a:rPr>
              <a:t>žádosti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A663B-8EE5-4B7F-A56B-104E10CBD3B8}" type="slidenum">
              <a:rPr lang="cs-CZ"/>
              <a:pPr/>
              <a:t>21</a:t>
            </a:fld>
            <a:endParaRPr lang="cs-CZ"/>
          </a:p>
        </p:txBody>
      </p:sp>
      <p:sp>
        <p:nvSpPr>
          <p:cNvPr id="15363" name="Rectangle 22"/>
          <p:cNvSpPr>
            <a:spLocks noChangeArrowheads="1"/>
          </p:cNvSpPr>
          <p:nvPr/>
        </p:nvSpPr>
        <p:spPr bwMode="auto">
          <a:xfrm>
            <a:off x="3635375" y="3190875"/>
            <a:ext cx="2232025" cy="2889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4" name="Rectangle 21"/>
          <p:cNvSpPr>
            <a:spLocks noChangeArrowheads="1"/>
          </p:cNvSpPr>
          <p:nvPr/>
        </p:nvSpPr>
        <p:spPr bwMode="auto">
          <a:xfrm>
            <a:off x="3635375" y="3516313"/>
            <a:ext cx="2305050" cy="288925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5" name="Rectangle 20"/>
          <p:cNvSpPr>
            <a:spLocks noChangeArrowheads="1"/>
          </p:cNvSpPr>
          <p:nvPr/>
        </p:nvSpPr>
        <p:spPr bwMode="auto">
          <a:xfrm>
            <a:off x="3654425" y="3840163"/>
            <a:ext cx="2232025" cy="288925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5367" name="Line 3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5368" name="Group 4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537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6" name="Picture 6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hlink"/>
              </a:solidFill>
              <a:sym typeface="Arial" charset="0"/>
            </a:endParaRPr>
          </a:p>
        </p:txBody>
      </p: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981075"/>
            <a:ext cx="250825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539750" y="4221163"/>
            <a:ext cx="1800225" cy="288925"/>
          </a:xfrm>
          <a:prstGeom prst="rect">
            <a:avLst/>
          </a:prstGeom>
          <a:noFill/>
          <a:ln w="38100">
            <a:solidFill>
              <a:srgbClr val="EDA71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3343275" y="1570038"/>
            <a:ext cx="5543550" cy="5969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i="1" u="none"/>
              <a:t>Záložky vyplňujte postupně, některé jsou provázané a data se mezi nimi načítají</a:t>
            </a:r>
            <a:r>
              <a:rPr lang="cs-CZ"/>
              <a:t> </a:t>
            </a:r>
          </a:p>
        </p:txBody>
      </p:sp>
      <p:sp>
        <p:nvSpPr>
          <p:cNvPr id="1537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3317875" y="2636838"/>
            <a:ext cx="5430838" cy="2298700"/>
          </a:xfrm>
          <a:noFill/>
        </p:spPr>
        <p:txBody>
          <a:bodyPr lIns="110377" tIns="55189" rIns="110377" bIns="55189"/>
          <a:lstStyle/>
          <a:p>
            <a:pPr marL="354013" indent="-354013" defTabSz="1103313" eaLnBrk="1" hangingPunct="1">
              <a:lnSpc>
                <a:spcPct val="80000"/>
              </a:lnSpc>
              <a:buFontTx/>
              <a:buNone/>
            </a:pPr>
            <a:r>
              <a:rPr lang="cs-CZ" sz="1800" b="1" smtClean="0"/>
              <a:t>Barevné rozlišení polí</a:t>
            </a:r>
          </a:p>
          <a:p>
            <a:pPr marL="354013" indent="-354013" defTabSz="1103313" eaLnBrk="1" hangingPunct="1">
              <a:lnSpc>
                <a:spcPct val="80000"/>
              </a:lnSpc>
            </a:pPr>
            <a:endParaRPr lang="cs-CZ" sz="1800" b="1" smtClean="0"/>
          </a:p>
          <a:p>
            <a:pPr marL="354013" indent="-354013" defTabSz="1103313" eaLnBrk="1" hangingPunct="1">
              <a:lnSpc>
                <a:spcPct val="80000"/>
              </a:lnSpc>
            </a:pPr>
            <a:r>
              <a:rPr lang="cs-CZ" sz="1800" smtClean="0"/>
              <a:t>Žlutá 		       – povinná</a:t>
            </a:r>
            <a:br>
              <a:rPr lang="cs-CZ" sz="1800" smtClean="0"/>
            </a:br>
            <a:endParaRPr lang="cs-CZ" sz="500" smtClean="0"/>
          </a:p>
          <a:p>
            <a:pPr marL="354013" indent="-354013" defTabSz="1103313" eaLnBrk="1" hangingPunct="1">
              <a:lnSpc>
                <a:spcPct val="80000"/>
              </a:lnSpc>
            </a:pPr>
            <a:r>
              <a:rPr lang="cs-CZ" sz="1800" smtClean="0"/>
              <a:t>Šedá bez orámování   – vyplňují se automaticky</a:t>
            </a:r>
            <a:br>
              <a:rPr lang="cs-CZ" sz="1800" smtClean="0"/>
            </a:br>
            <a:endParaRPr lang="cs-CZ" sz="500" smtClean="0"/>
          </a:p>
          <a:p>
            <a:pPr marL="354013" indent="-354013" defTabSz="1103313" eaLnBrk="1" hangingPunct="1">
              <a:lnSpc>
                <a:spcPct val="80000"/>
              </a:lnSpc>
            </a:pPr>
            <a:r>
              <a:rPr lang="cs-CZ" sz="1800" smtClean="0"/>
              <a:t>Šedá s orámováním    – nepovinná</a:t>
            </a:r>
            <a:br>
              <a:rPr lang="cs-CZ" sz="1800" smtClean="0"/>
            </a:br>
            <a:endParaRPr lang="cs-CZ" sz="600" smtClean="0"/>
          </a:p>
          <a:p>
            <a:pPr marL="354013" indent="-354013" defTabSz="1103313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B5D1E-221F-474A-832E-58E3C556C786}" type="slidenum">
              <a:rPr lang="cs-CZ"/>
              <a:pPr/>
              <a:t>22</a:t>
            </a:fld>
            <a:endParaRPr lang="cs-CZ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6393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4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1639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2100" i="1" dirty="0" smtClean="0"/>
              <a:t>- 	V</a:t>
            </a:r>
            <a:r>
              <a:rPr lang="cs-CZ" sz="2100" i="1" dirty="0" smtClean="0">
                <a:solidFill>
                  <a:schemeClr val="accent2"/>
                </a:solidFill>
              </a:rPr>
              <a:t>yplňovat postupně, nevynechávat položky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2100" i="1" dirty="0" smtClean="0">
                <a:solidFill>
                  <a:schemeClr val="accent2"/>
                </a:solidFill>
              </a:rPr>
              <a:t>- 	Průběžně ukládat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smtClean="0">
                <a:solidFill>
                  <a:schemeClr val="accent2"/>
                </a:solidFill>
              </a:rPr>
              <a:t>Některé záložky se zaktivní až po vyplnění všech předchozích  (</a:t>
            </a:r>
            <a:r>
              <a:rPr lang="cs-CZ" sz="21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cs-CZ" sz="2100" i="1" dirty="0" smtClean="0">
                <a:solidFill>
                  <a:schemeClr val="accent2"/>
                </a:solidFill>
              </a:rPr>
              <a:t>následně aktivní  záložka </a:t>
            </a:r>
            <a:r>
              <a:rPr lang="cs-CZ" sz="2100" b="1" dirty="0" smtClean="0">
                <a:solidFill>
                  <a:schemeClr val="accent2"/>
                </a:solidFill>
              </a:rPr>
              <a:t>Rozpočet)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smtClean="0">
                <a:solidFill>
                  <a:schemeClr val="accent2"/>
                </a:solidFill>
              </a:rPr>
              <a:t>Přílohy projektu - velikost jedné přílohy max. 4MB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smtClean="0">
                <a:solidFill>
                  <a:schemeClr val="accent2"/>
                </a:solidFill>
              </a:rPr>
              <a:t>Pole mají omezený počet znaků, případně možno dodat v samostatné příloze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err="1" smtClean="0">
                <a:solidFill>
                  <a:schemeClr val="accent2"/>
                </a:solidFill>
              </a:rPr>
              <a:t>Finalizovaná</a:t>
            </a:r>
            <a:r>
              <a:rPr lang="cs-CZ" sz="2100" i="1" dirty="0" smtClean="0">
                <a:solidFill>
                  <a:schemeClr val="accent2"/>
                </a:solidFill>
              </a:rPr>
              <a:t> žádost je pomocí </a:t>
            </a:r>
            <a:r>
              <a:rPr lang="cs-CZ" sz="2100" i="1" dirty="0" err="1" smtClean="0">
                <a:solidFill>
                  <a:schemeClr val="accent2"/>
                </a:solidFill>
              </a:rPr>
              <a:t>hash</a:t>
            </a:r>
            <a:r>
              <a:rPr lang="cs-CZ" sz="2100" i="1" dirty="0" smtClean="0">
                <a:solidFill>
                  <a:schemeClr val="accent2"/>
                </a:solidFill>
              </a:rPr>
              <a:t> kódu importována z aplikace Benefit7 do informačního systému MONIT7+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b="1" i="1" dirty="0" smtClean="0">
                <a:solidFill>
                  <a:schemeClr val="accent2"/>
                </a:solidFill>
              </a:rPr>
              <a:t>Storno finalizace </a:t>
            </a:r>
            <a:r>
              <a:rPr lang="cs-CZ" sz="2100" i="1" dirty="0" smtClean="0">
                <a:solidFill>
                  <a:schemeClr val="accent2"/>
                </a:solidFill>
              </a:rPr>
              <a:t>- v případě odevzdání listinné žádosti na ZS neprovádějte storno finalizace, pouze po konzultaci s projektovým manažerem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i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i="1" u="sng" dirty="0" smtClean="0">
                <a:solidFill>
                  <a:schemeClr val="accent2"/>
                </a:solidFill>
              </a:rPr>
              <a:t>Vytisknutá žádost musí mít stejný </a:t>
            </a:r>
            <a:r>
              <a:rPr lang="cs-CZ" sz="2100" i="1" u="sng" dirty="0" err="1" smtClean="0">
                <a:solidFill>
                  <a:schemeClr val="accent2"/>
                </a:solidFill>
              </a:rPr>
              <a:t>hash</a:t>
            </a:r>
            <a:r>
              <a:rPr lang="cs-CZ" sz="2100" i="1" u="sng" dirty="0" smtClean="0">
                <a:solidFill>
                  <a:schemeClr val="accent2"/>
                </a:solidFill>
              </a:rPr>
              <a:t> kód jako elektronická verze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endParaRPr lang="cs-CZ" sz="2100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0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F669A-4A24-4491-9636-558A03E3099E}" type="slidenum">
              <a:rPr lang="cs-CZ"/>
              <a:pPr/>
              <a:t>23</a:t>
            </a:fld>
            <a:endParaRPr lang="cs-CZ"/>
          </a:p>
        </p:txBody>
      </p:sp>
      <p:sp>
        <p:nvSpPr>
          <p:cNvPr id="17411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A99869-3E43-454A-AFE2-2ADF6258CD9B}" type="slidenum">
              <a:rPr lang="cs-CZ" sz="1400" b="0" u="none"/>
              <a:pPr algn="r"/>
              <a:t>23</a:t>
            </a:fld>
            <a:endParaRPr lang="cs-CZ" sz="1400" b="0" u="none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54125"/>
            <a:ext cx="8964612" cy="4824413"/>
          </a:xfrm>
        </p:spPr>
        <p:txBody>
          <a:bodyPr/>
          <a:lstStyle/>
          <a:p>
            <a:pPr marL="762000" lvl="1" indent="-304800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Formální podoba žádosti a způsob jejího podávání:</a:t>
            </a:r>
          </a:p>
          <a:p>
            <a:pPr marL="762000" lvl="1" indent="-304800"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chemeClr val="accent2"/>
                </a:solidFill>
              </a:rPr>
              <a:t>       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000" b="1" u="sng" dirty="0" smtClean="0">
                <a:solidFill>
                  <a:schemeClr val="accent2"/>
                </a:solidFill>
              </a:rPr>
              <a:t>on-line</a:t>
            </a:r>
            <a:r>
              <a:rPr lang="cs-CZ" sz="2000" dirty="0" smtClean="0">
                <a:solidFill>
                  <a:schemeClr val="accent2"/>
                </a:solidFill>
              </a:rPr>
              <a:t> webová žádost v programu </a:t>
            </a:r>
            <a:r>
              <a:rPr lang="cs-CZ" sz="2000" dirty="0" err="1" smtClean="0">
                <a:solidFill>
                  <a:schemeClr val="accent2"/>
                </a:solidFill>
              </a:rPr>
              <a:t>Benefit</a:t>
            </a:r>
            <a:r>
              <a:rPr lang="cs-CZ" sz="2000" dirty="0" smtClean="0">
                <a:solidFill>
                  <a:schemeClr val="accent2"/>
                </a:solidFill>
              </a:rPr>
              <a:t> 7 včetně povinných příloh </a:t>
            </a:r>
            <a:r>
              <a:rPr lang="cs-CZ" sz="2000" dirty="0" smtClean="0"/>
              <a:t>(</a:t>
            </a:r>
            <a:r>
              <a:rPr lang="cs-CZ" sz="2000" dirty="0" smtClean="0">
                <a:hlinkClick r:id="rId2"/>
              </a:rPr>
              <a:t>www.</a:t>
            </a:r>
            <a:r>
              <a:rPr lang="cs-CZ" sz="2000" dirty="0" err="1" smtClean="0">
                <a:hlinkClick r:id="rId2"/>
              </a:rPr>
              <a:t>eu</a:t>
            </a:r>
            <a:r>
              <a:rPr lang="cs-CZ" sz="2000" dirty="0" smtClean="0">
                <a:hlinkClick r:id="rId2"/>
              </a:rPr>
              <a:t>-zadost.cz</a:t>
            </a:r>
            <a:r>
              <a:rPr lang="cs-CZ" sz="2000" dirty="0" smtClean="0"/>
              <a:t>)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 typeface="Wingdings" pitchFamily="2" charset="2"/>
              <a:buChar char="§"/>
            </a:pPr>
            <a:endParaRPr lang="cs-CZ" sz="2000" dirty="0" smtClean="0"/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000" b="1" u="sng" dirty="0" smtClean="0">
                <a:solidFill>
                  <a:schemeClr val="accent2"/>
                </a:solidFill>
              </a:rPr>
              <a:t>Zalepená obálka </a:t>
            </a:r>
            <a:r>
              <a:rPr lang="cs-CZ" sz="2000" dirty="0" smtClean="0">
                <a:solidFill>
                  <a:schemeClr val="accent2"/>
                </a:solidFill>
              </a:rPr>
              <a:t>: povinné údaje  - viz. výzva bod </a:t>
            </a:r>
            <a:r>
              <a:rPr lang="cs-CZ" sz="2000" dirty="0" smtClean="0">
                <a:solidFill>
                  <a:schemeClr val="accent2"/>
                </a:solidFill>
              </a:rPr>
              <a:t>18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</a:pPr>
            <a:r>
              <a:rPr lang="cs-CZ" sz="2000" dirty="0" smtClean="0">
                <a:solidFill>
                  <a:schemeClr val="accent2"/>
                </a:solidFill>
              </a:rPr>
              <a:t>1x samostatný výtisk žádosti v listinné podobě – podepsaná, orazítkovaná, (žadatel + partneři) –  pevně sešita, přelepená v rohu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</a:pPr>
            <a:r>
              <a:rPr lang="cs-CZ" sz="2000" dirty="0" smtClean="0">
                <a:solidFill>
                  <a:schemeClr val="accent2"/>
                </a:solidFill>
              </a:rPr>
              <a:t>1x samostatný svazek příloh – úvodní list = seznam příloh – orazítkován, podepsán, pevná vazba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</a:pPr>
            <a:r>
              <a:rPr lang="cs-CZ" sz="2000" dirty="0" smtClean="0">
                <a:solidFill>
                  <a:schemeClr val="accent2"/>
                </a:solidFill>
              </a:rPr>
              <a:t>1x v elektronické podobě ve formátu *.</a:t>
            </a:r>
            <a:r>
              <a:rPr lang="cs-CZ" sz="2000" dirty="0" err="1" smtClean="0">
                <a:solidFill>
                  <a:schemeClr val="accent2"/>
                </a:solidFill>
              </a:rPr>
              <a:t>pdf</a:t>
            </a:r>
            <a:r>
              <a:rPr lang="cs-CZ" sz="2000" dirty="0" smtClean="0">
                <a:solidFill>
                  <a:schemeClr val="accent2"/>
                </a:solidFill>
              </a:rPr>
              <a:t> na nosiči chráněném proti přepisu (CD-ROM) =  žádost + všechny přílohy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doručit osobně nebo poštou na adresu zprostředkujícího subjektu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Tx/>
              <a:buNone/>
            </a:pPr>
            <a:endParaRPr lang="cs-CZ" sz="1800" dirty="0" smtClean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741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9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Předkládání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ADF4B-C039-4725-8B8B-D630FA6F8927}" type="slidenum">
              <a:rPr lang="cs-CZ"/>
              <a:pPr/>
              <a:t>24</a:t>
            </a:fld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85913"/>
            <a:ext cx="8820150" cy="4075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9900"/>
                </a:solidFill>
              </a:rPr>
              <a:t>Termín pro příjem žádostí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chemeClr val="accent2"/>
                </a:solidFill>
              </a:rPr>
              <a:t>		</a:t>
            </a:r>
            <a:r>
              <a:rPr lang="cs-CZ" sz="2400" b="1" dirty="0" smtClean="0">
                <a:solidFill>
                  <a:schemeClr val="accent2"/>
                </a:solidFill>
              </a:rPr>
              <a:t>od    </a:t>
            </a:r>
            <a:r>
              <a:rPr lang="cs-CZ" sz="2400" b="1" u="sng" dirty="0" smtClean="0">
                <a:solidFill>
                  <a:schemeClr val="accent2"/>
                </a:solidFill>
              </a:rPr>
              <a:t>1.11. 2013</a:t>
            </a:r>
            <a:r>
              <a:rPr lang="cs-CZ" sz="2400" b="1" dirty="0" smtClean="0">
                <a:solidFill>
                  <a:schemeClr val="accent2"/>
                </a:solidFill>
              </a:rPr>
              <a:t>    do   </a:t>
            </a:r>
            <a:r>
              <a:rPr lang="cs-CZ" sz="2400" b="1" u="sng" dirty="0" smtClean="0">
                <a:solidFill>
                  <a:schemeClr val="accent2"/>
                </a:solidFill>
              </a:rPr>
              <a:t>11.11. 2013</a:t>
            </a:r>
            <a:r>
              <a:rPr lang="cs-CZ" sz="2400" b="1" dirty="0" smtClean="0">
                <a:solidFill>
                  <a:schemeClr val="accent2"/>
                </a:solidFill>
              </a:rPr>
              <a:t>    </a:t>
            </a:r>
            <a:r>
              <a:rPr lang="cs-CZ" sz="2100" dirty="0" smtClean="0">
                <a:solidFill>
                  <a:schemeClr val="accent2"/>
                </a:solidFill>
              </a:rPr>
              <a:t>(do 15.00 hod.)</a:t>
            </a:r>
          </a:p>
          <a:p>
            <a:pPr eaLnBrk="1" hangingPunct="1">
              <a:lnSpc>
                <a:spcPct val="80000"/>
              </a:lnSpc>
            </a:pPr>
            <a:endParaRPr lang="cs-CZ" sz="21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9900"/>
                </a:solidFill>
              </a:rPr>
              <a:t>Podání žádosti :</a:t>
            </a:r>
            <a:endParaRPr lang="cs-CZ" sz="2100" b="1" u="sng" dirty="0" smtClean="0">
              <a:solidFill>
                <a:schemeClr val="accent2"/>
              </a:solidFill>
            </a:endParaRPr>
          </a:p>
          <a:p>
            <a:pPr marL="828675"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/>
                </a:solidFill>
              </a:rPr>
              <a:t>Osobně na podatelnu KÚ ÚK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chemeClr val="accent2"/>
                </a:solidFill>
              </a:rPr>
              <a:t>        	</a:t>
            </a:r>
            <a:endParaRPr lang="cs-CZ" sz="2400" dirty="0" smtClean="0">
              <a:solidFill>
                <a:schemeClr val="accent2"/>
              </a:solidFill>
            </a:endParaRPr>
          </a:p>
          <a:p>
            <a:pPr marL="828675"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/>
                </a:solidFill>
              </a:rPr>
              <a:t>Zaslat poštou na adresu vyhlašovatele     </a:t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100" dirty="0" smtClean="0">
                <a:solidFill>
                  <a:schemeClr val="accent2"/>
                </a:solidFill>
              </a:rPr>
              <a:t>(1-2 dny předem </a:t>
            </a:r>
            <a:r>
              <a:rPr lang="cs-CZ" sz="2100" dirty="0" smtClean="0">
                <a:solidFill>
                  <a:srgbClr val="FF9900"/>
                </a:solidFill>
              </a:rPr>
              <a:t>!!</a:t>
            </a:r>
            <a:r>
              <a:rPr lang="cs-CZ" sz="2100" dirty="0" smtClean="0">
                <a:solidFill>
                  <a:schemeClr val="accent2"/>
                </a:solidFill>
              </a:rPr>
              <a:t>)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dirty="0" smtClean="0"/>
              <a:t>	</a:t>
            </a:r>
            <a:r>
              <a:rPr lang="cs-CZ" sz="2100" i="1" dirty="0" smtClean="0"/>
              <a:t>(</a:t>
            </a:r>
            <a:r>
              <a:rPr lang="cs-CZ" sz="2100" i="1" dirty="0" smtClean="0">
                <a:solidFill>
                  <a:schemeClr val="accent2"/>
                </a:solidFill>
              </a:rPr>
              <a:t>formální náležitosti předkládané žádosti jsou podrobně popsány ve výzvě – bod. 18-20)</a:t>
            </a:r>
          </a:p>
        </p:txBody>
      </p:sp>
      <p:sp>
        <p:nvSpPr>
          <p:cNvPr id="18436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CC37773-DB50-4DA8-983D-6EF6D75E76F6}" type="slidenum">
              <a:rPr lang="cs-CZ" sz="1400" b="0" u="none"/>
              <a:pPr algn="r"/>
              <a:t>24</a:t>
            </a:fld>
            <a:endParaRPr lang="cs-CZ" sz="1400" b="0" u="none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8439" name="Group 15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8442" name="Picture 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7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Předkládání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120D20-5963-47AB-B3D6-20F08772B5B7}" type="slidenum">
              <a:rPr lang="cs-CZ"/>
              <a:pPr/>
              <a:t>25</a:t>
            </a:fld>
            <a:endParaRPr lang="cs-CZ"/>
          </a:p>
        </p:txBody>
      </p:sp>
      <p:sp>
        <p:nvSpPr>
          <p:cNvPr id="1945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5BB7FB3-1DF3-442D-91E6-FFED4639C4A2}" type="slidenum">
              <a:rPr lang="cs-CZ" sz="1400" b="0" u="none"/>
              <a:pPr algn="r"/>
              <a:t>25</a:t>
            </a:fld>
            <a:endParaRPr lang="cs-CZ" sz="1400" b="0" u="none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748712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Chybějící podpisy statutárních zástupců žadatele nebo partnera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Nedostatečná vazba žádosti a příloh    (jednotlivé listy se dají vyjímat) 	 		</a:t>
            </a:r>
            <a:r>
              <a:rPr lang="cs-CZ" sz="2200" dirty="0" smtClean="0">
                <a:solidFill>
                  <a:srgbClr val="FF0000"/>
                </a:solidFill>
              </a:rPr>
              <a:t>NE kroužková vazba !!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Neúplné údaje na obálce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Žádost a přílohy </a:t>
            </a:r>
            <a:r>
              <a:rPr lang="cs-CZ" sz="2200" dirty="0" smtClean="0">
                <a:solidFill>
                  <a:srgbClr val="FF0000"/>
                </a:solidFill>
              </a:rPr>
              <a:t>nejsou svázány zvlášť</a:t>
            </a:r>
            <a:r>
              <a:rPr lang="cs-CZ" sz="2200" dirty="0" smtClean="0">
                <a:solidFill>
                  <a:schemeClr val="accent2"/>
                </a:solidFill>
              </a:rPr>
              <a:t> ve dvou samostatných svazcích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Přílohy nejsou doloženy na CD ve formátu *</a:t>
            </a:r>
            <a:r>
              <a:rPr lang="cs-CZ" sz="2200" dirty="0" err="1" smtClean="0">
                <a:solidFill>
                  <a:schemeClr val="accent2"/>
                </a:solidFill>
              </a:rPr>
              <a:t>pdf</a:t>
            </a:r>
            <a:r>
              <a:rPr lang="cs-CZ" sz="22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V žádosti </a:t>
            </a:r>
            <a:r>
              <a:rPr lang="cs-CZ" sz="2200" dirty="0" smtClean="0">
                <a:solidFill>
                  <a:srgbClr val="FF0000"/>
                </a:solidFill>
              </a:rPr>
              <a:t>nejsou nahrány přílohy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FF0000"/>
                </a:solidFill>
              </a:rPr>
              <a:t>Chybný počet listů příloh</a:t>
            </a:r>
            <a:r>
              <a:rPr lang="cs-CZ" sz="2200" dirty="0" smtClean="0">
                <a:solidFill>
                  <a:schemeClr val="accent2"/>
                </a:solidFill>
              </a:rPr>
              <a:t> na Seznamu příloh (není důležité, zda je list popsán z jedné, či obou stran)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Nedoloženy povinné přílohy	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	č. 1 - u NNO stanovy organizace 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 	        (ustanovení o vypořádání majetku při zániku NNO) 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	       - u PO chybějící jmenování ředitele 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	č. 3 - chybějící Prohlášení </a:t>
            </a:r>
            <a:r>
              <a:rPr lang="cs-CZ" sz="2200" u="sng" dirty="0" smtClean="0">
                <a:solidFill>
                  <a:schemeClr val="accent2"/>
                </a:solidFill>
              </a:rPr>
              <a:t>partnera</a:t>
            </a:r>
            <a:r>
              <a:rPr lang="cs-CZ" sz="2200" dirty="0" smtClean="0">
                <a:solidFill>
                  <a:schemeClr val="accent2"/>
                </a:solidFill>
              </a:rPr>
              <a:t> o nečerpání VP</a:t>
            </a:r>
            <a:endParaRPr lang="cs-CZ" sz="2200" i="1" dirty="0" smtClean="0">
              <a:solidFill>
                <a:schemeClr val="accent2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946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1461CF-D832-4143-AD80-D9B29BA6CC23}" type="slidenum">
              <a:rPr lang="cs-CZ" sz="1400" b="0" u="none"/>
              <a:pPr algn="r"/>
              <a:t>26</a:t>
            </a:fld>
            <a:endParaRPr lang="cs-CZ" sz="1400" b="0" u="none"/>
          </a:p>
        </p:txBody>
      </p:sp>
      <p:sp>
        <p:nvSpPr>
          <p:cNvPr id="5017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81A894-1C93-4C3E-8AD0-A281F0D3AA37}" type="slidenum">
              <a:rPr lang="cs-CZ" sz="1400" b="0" u="none"/>
              <a:pPr algn="r"/>
              <a:t>26</a:t>
            </a:fld>
            <a:endParaRPr lang="cs-CZ" sz="1400" b="0" u="none"/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0182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50183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4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18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5018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50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424863" cy="431993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Obecný (nekonkrétní) popis klíčových aktivit projektu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Klíčová aktivita není v přímé vazbě na podporované aktivity uvedené ve Výzvě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Klíčová aktivita je popsána nejasně – není zřejmé, ke které podporované aktivitě uvedené ve Výzvě se vztahuje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Jako klíčové aktivity projektu jsou plánovány doprovodné činnosti týkající se projektového řízení, publicity (NN), vedení účetnictví (NN), které jsou pouze doplněním jednotlivých klíčových aktivit a </a:t>
            </a:r>
            <a:r>
              <a:rPr lang="cs-CZ" sz="2200" dirty="0" smtClean="0">
                <a:solidFill>
                  <a:srgbClr val="FF0000"/>
                </a:solidFill>
              </a:rPr>
              <a:t>nikoliv samostatnou aktivitou</a:t>
            </a:r>
            <a:r>
              <a:rPr lang="cs-CZ" sz="2200" dirty="0" smtClean="0">
                <a:solidFill>
                  <a:schemeClr val="accent2"/>
                </a:solidFill>
              </a:rPr>
              <a:t>. </a:t>
            </a:r>
            <a:endParaRPr lang="cs-CZ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Harmonogram klíčových aktivit – v projektu musí KA na sebe navazovat, nelze některé měsíce nerealizovat žádnou 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D</a:t>
            </a:r>
            <a:r>
              <a:rPr lang="cs-CZ" sz="2200" dirty="0" smtClean="0">
                <a:solidFill>
                  <a:schemeClr val="accent2"/>
                </a:solidFill>
              </a:rPr>
              <a:t>atum začátku realizace projektu musí být zároveň prvním měsícem realizace KA </a:t>
            </a:r>
            <a:endParaRPr lang="cs-CZ" sz="22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300416-601E-431F-9E92-0C46D4F9639F}" type="slidenum">
              <a:rPr lang="cs-CZ"/>
              <a:pPr/>
              <a:t>27</a:t>
            </a:fld>
            <a:endParaRPr lang="cs-CZ"/>
          </a:p>
        </p:txBody>
      </p:sp>
      <p:sp>
        <p:nvSpPr>
          <p:cNvPr id="2048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DAAAFB-B919-4D7E-A24F-42F1F6F69C57}" type="slidenum">
              <a:rPr lang="cs-CZ" sz="1400" b="0" u="none"/>
              <a:pPr algn="r"/>
              <a:t>27</a:t>
            </a:fld>
            <a:endParaRPr lang="cs-CZ" sz="1400" b="0" u="none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0490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1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06475"/>
            <a:ext cx="8640762" cy="4510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Neprovázanost rozpočtu na klíčové aktivity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Nejasný popis potřeb cílových skupin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Požadované náklady včetně jejich potřeby nejsou dostatečně popsány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Nedostatečně popsaná rizika projektu a nápravná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Nepřiměřenost rozpočtu ve vztahu k výstupům projektu (zejména osobní náklady, velké množství zaměstnanců aj.)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Špatná struktura rozpočtu (zařazení výdajů do chybných rozpočtových položek)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Rozpočet není dostatečně zpracován (na jednotlivé položky)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2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9FC895-0B7F-416A-9D8C-F6D6A6C1C2A5}" type="slidenum">
              <a:rPr lang="cs-CZ"/>
              <a:pPr/>
              <a:t>28</a:t>
            </a:fld>
            <a:endParaRPr lang="cs-CZ"/>
          </a:p>
        </p:txBody>
      </p:sp>
      <p:sp>
        <p:nvSpPr>
          <p:cNvPr id="2150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B9DB43-CED5-4E22-BA55-ED3686F21452}" type="slidenum">
              <a:rPr lang="cs-CZ" sz="1400" b="0" u="none"/>
              <a:pPr algn="r"/>
              <a:t>28</a:t>
            </a:fld>
            <a:endParaRPr lang="cs-CZ" sz="1400" b="0" u="none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8208963" cy="47529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dirty="0" smtClean="0">
                <a:solidFill>
                  <a:schemeClr val="accent2"/>
                </a:solidFill>
              </a:rPr>
              <a:t>Hodnocení </a:t>
            </a:r>
            <a:r>
              <a:rPr lang="cs-CZ" sz="2200" b="1" dirty="0" smtClean="0">
                <a:solidFill>
                  <a:schemeClr val="accent2"/>
                </a:solidFill>
              </a:rPr>
              <a:t>formálních kritérií</a:t>
            </a:r>
            <a:r>
              <a:rPr lang="cs-CZ" sz="2200" dirty="0" smtClean="0">
                <a:solidFill>
                  <a:schemeClr val="accent2"/>
                </a:solidFill>
              </a:rPr>
              <a:t> 		–  </a:t>
            </a:r>
            <a:r>
              <a:rPr lang="cs-CZ" sz="2200" i="1" dirty="0" smtClean="0">
                <a:solidFill>
                  <a:schemeClr val="accent2"/>
                </a:solidFill>
              </a:rPr>
              <a:t>opravitelné</a:t>
            </a:r>
            <a:br>
              <a:rPr lang="cs-CZ" sz="2200" i="1" dirty="0" smtClean="0">
                <a:solidFill>
                  <a:schemeClr val="accent2"/>
                </a:solidFill>
              </a:rPr>
            </a:br>
            <a:endParaRPr lang="cs-CZ" sz="1600" i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dirty="0" smtClean="0">
                <a:solidFill>
                  <a:schemeClr val="accent2"/>
                </a:solidFill>
              </a:rPr>
              <a:t>Hodnocení </a:t>
            </a:r>
            <a:r>
              <a:rPr lang="cs-CZ" sz="2200" b="1" dirty="0" smtClean="0">
                <a:solidFill>
                  <a:schemeClr val="accent2"/>
                </a:solidFill>
              </a:rPr>
              <a:t>kritérií přijatelnosti</a:t>
            </a:r>
            <a:r>
              <a:rPr lang="cs-CZ" sz="2200" dirty="0" smtClean="0">
                <a:solidFill>
                  <a:schemeClr val="accent2"/>
                </a:solidFill>
              </a:rPr>
              <a:t>  	– </a:t>
            </a:r>
            <a:r>
              <a:rPr lang="cs-CZ" sz="2200" i="1" u="sng" dirty="0" smtClean="0">
                <a:solidFill>
                  <a:schemeClr val="accent2"/>
                </a:solidFill>
              </a:rPr>
              <a:t>neopravitelné</a:t>
            </a:r>
            <a:br>
              <a:rPr lang="cs-CZ" sz="2200" i="1" u="sng" dirty="0" smtClean="0">
                <a:solidFill>
                  <a:schemeClr val="accent2"/>
                </a:solidFill>
              </a:rPr>
            </a:br>
            <a:endParaRPr lang="cs-CZ" sz="1600" i="1" u="sng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Věcné hodnocení</a:t>
            </a:r>
            <a:r>
              <a:rPr lang="cs-CZ" sz="2200" dirty="0" smtClean="0">
                <a:solidFill>
                  <a:schemeClr val="accent2"/>
                </a:solidFill>
              </a:rPr>
              <a:t> – min. 2 hodnotitelé zaregistrovaní v Centrální databázi hodnotitelů MŠMT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cs-CZ" sz="2200" dirty="0" smtClean="0">
                <a:solidFill>
                  <a:schemeClr val="accent2"/>
                </a:solidFill>
              </a:rPr>
              <a:t>min. počet dosažených bodů – 65 ze všech obdržených hodnocení</a:t>
            </a:r>
            <a:br>
              <a:rPr lang="cs-CZ" sz="2200" dirty="0" smtClean="0">
                <a:solidFill>
                  <a:schemeClr val="accent2"/>
                </a:solidFill>
              </a:rPr>
            </a:br>
            <a:endParaRPr lang="cs-CZ" sz="1600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Výběrová komise</a:t>
            </a:r>
            <a:r>
              <a:rPr lang="cs-CZ" sz="2200" dirty="0" smtClean="0">
                <a:solidFill>
                  <a:schemeClr val="accent2"/>
                </a:solidFill>
              </a:rPr>
              <a:t>         </a:t>
            </a:r>
            <a:r>
              <a:rPr lang="cs-CZ" sz="2200" i="1" dirty="0" smtClean="0">
                <a:solidFill>
                  <a:schemeClr val="accent2"/>
                </a:solidFill>
              </a:rPr>
              <a:t>(předpokládaný termín </a:t>
            </a:r>
            <a:r>
              <a:rPr lang="cs-CZ" sz="2200" i="1" dirty="0" smtClean="0">
                <a:solidFill>
                  <a:schemeClr val="accent2"/>
                </a:solidFill>
              </a:rPr>
              <a:t>01/2014)</a:t>
            </a:r>
            <a:r>
              <a:rPr lang="cs-CZ" sz="2200" i="1" dirty="0" smtClean="0">
                <a:solidFill>
                  <a:schemeClr val="accent2"/>
                </a:solidFill>
              </a:rPr>
              <a:t/>
            </a:r>
            <a:br>
              <a:rPr lang="cs-CZ" sz="2200" i="1" dirty="0" smtClean="0">
                <a:solidFill>
                  <a:schemeClr val="accent2"/>
                </a:solidFill>
              </a:rPr>
            </a:br>
            <a:endParaRPr lang="cs-CZ" sz="1600" i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Rada Ústeckého kraje</a:t>
            </a:r>
            <a:br>
              <a:rPr lang="cs-CZ" sz="2200" b="1" dirty="0" smtClean="0">
                <a:solidFill>
                  <a:schemeClr val="accent2"/>
                </a:solidFill>
              </a:rPr>
            </a:br>
            <a:endParaRPr lang="cs-CZ" sz="16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Zastupitelstvo Ústeckého kraje</a:t>
            </a:r>
            <a:r>
              <a:rPr lang="cs-CZ" sz="2200" i="1" dirty="0" smtClean="0">
                <a:solidFill>
                  <a:schemeClr val="accent2"/>
                </a:solidFill>
              </a:rPr>
              <a:t>                      (</a:t>
            </a:r>
            <a:r>
              <a:rPr lang="cs-CZ" sz="2200" i="1" dirty="0" smtClean="0">
                <a:solidFill>
                  <a:schemeClr val="accent2"/>
                </a:solidFill>
              </a:rPr>
              <a:t>02/2014)</a:t>
            </a:r>
            <a:endParaRPr lang="cs-CZ" sz="2200" i="1" dirty="0" smtClean="0">
              <a:solidFill>
                <a:schemeClr val="accent2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200" dirty="0" smtClean="0">
                <a:solidFill>
                  <a:schemeClr val="accent2"/>
                </a:solidFill>
              </a:rPr>
              <a:t>do 30 dnů Smlouva o realizaci GP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200" dirty="0" smtClean="0">
                <a:solidFill>
                  <a:schemeClr val="accent2"/>
                </a:solidFill>
              </a:rPr>
              <a:t>do 30 dnů od podpisu Smlouvy 1. zálohová platb</a:t>
            </a:r>
            <a:r>
              <a:rPr lang="cs-CZ" sz="2200" b="1" dirty="0" smtClean="0">
                <a:solidFill>
                  <a:schemeClr val="accent2"/>
                </a:solidFill>
              </a:rPr>
              <a:t>a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1514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5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2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Hodnocení GP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accent2"/>
                </a:solidFill>
              </a:rPr>
              <a:t>	</a:t>
            </a: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5C0A6-A035-4D24-91BA-B29D4ED5CD2D}" type="slidenum">
              <a:rPr lang="cs-CZ"/>
              <a:pPr/>
              <a:t>29</a:t>
            </a:fld>
            <a:endParaRPr lang="cs-CZ"/>
          </a:p>
        </p:txBody>
      </p:sp>
      <p:sp>
        <p:nvSpPr>
          <p:cNvPr id="22531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0626C1-90B3-487A-BC91-F1ED4F3286B4}" type="slidenum">
              <a:rPr lang="cs-CZ" sz="1400" b="0" u="none"/>
              <a:pPr algn="r"/>
              <a:t>29</a:t>
            </a:fld>
            <a:endParaRPr lang="cs-CZ" sz="1400" b="0" u="none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125538"/>
            <a:ext cx="7704138" cy="42481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sz="4800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osobní konzultace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konzultace prostřednictvím elektronické pošty </a:t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300" dirty="0" smtClean="0">
                <a:solidFill>
                  <a:schemeClr val="accent2"/>
                </a:solidFill>
              </a:rPr>
              <a:t>– konkrétní dotazy, zpracované projektové záměry</a:t>
            </a:r>
          </a:p>
          <a:p>
            <a:pPr eaLnBrk="1" hangingPunct="1">
              <a:buFontTx/>
              <a:buChar char="-"/>
            </a:pPr>
            <a:endParaRPr lang="cs-CZ" sz="23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endParaRPr lang="cs-CZ" sz="2200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u="sng" dirty="0" err="1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od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 </a:t>
            </a:r>
            <a:r>
              <a:rPr lang="cs-CZ" sz="2800" b="1" u="sng" dirty="0" smtClean="0">
                <a:solidFill>
                  <a:srgbClr val="FF2712"/>
                </a:solidFill>
                <a:sym typeface="Arial Bold" charset="0"/>
              </a:rPr>
              <a:t>1.11. 2013 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se </a:t>
            </a:r>
            <a:r>
              <a:rPr lang="cs-CZ" sz="2800" b="1" u="sng" dirty="0" smtClean="0">
                <a:solidFill>
                  <a:srgbClr val="FF2712"/>
                </a:solidFill>
                <a:sym typeface="Arial Bold" charset="0"/>
              </a:rPr>
              <a:t>již 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NEPOSKYTUJÍ </a:t>
            </a:r>
            <a:endParaRPr lang="cs-CZ" sz="2800" b="1" u="sng" dirty="0" smtClean="0">
              <a:solidFill>
                <a:srgbClr val="FF2712"/>
              </a:solidFill>
              <a:latin typeface="Arial Bold" charset="0"/>
              <a:sym typeface="Arial Bold" charset="0"/>
            </a:endParaRPr>
          </a:p>
          <a:p>
            <a:pPr algn="ctr" eaLnBrk="1" hangingPunct="1">
              <a:buFontTx/>
              <a:buNone/>
            </a:pPr>
            <a:r>
              <a:rPr lang="en-US" sz="2800" b="1" u="sng" dirty="0" err="1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osobní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2800" b="1" u="sng" dirty="0" err="1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konzultace</a:t>
            </a:r>
            <a:endParaRPr lang="en-US" sz="2800" b="1" u="sng" dirty="0" smtClean="0">
              <a:solidFill>
                <a:srgbClr val="FF2712"/>
              </a:solidFill>
              <a:latin typeface="Arial Bold" charset="0"/>
              <a:sym typeface="Arial Bold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cs-CZ" sz="4800" dirty="0" smtClean="0">
              <a:solidFill>
                <a:srgbClr val="0000CC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253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254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Konzultace projektových záměrů:</a:t>
            </a: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9DBB35-8365-4CB7-9612-469E598399F9}" type="slidenum">
              <a:rPr lang="cs-CZ"/>
              <a:pPr/>
              <a:t>3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836713"/>
            <a:ext cx="8450263" cy="4321076"/>
          </a:xfrm>
        </p:spPr>
        <p:txBody>
          <a:bodyPr/>
          <a:lstStyle/>
          <a:p>
            <a:pPr lvl="1" eaLnBrk="1" hangingPunct="1"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Výchozí stav projektu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měl </a:t>
            </a:r>
            <a:r>
              <a:rPr lang="cs-CZ" sz="2300" dirty="0" smtClean="0">
                <a:solidFill>
                  <a:schemeClr val="accent2"/>
                </a:solidFill>
              </a:rPr>
              <a:t>by být žadateli </a:t>
            </a:r>
            <a:r>
              <a:rPr lang="cs-CZ" sz="2300" dirty="0" smtClean="0">
                <a:solidFill>
                  <a:schemeClr val="accent2"/>
                </a:solidFill>
              </a:rPr>
              <a:t>znám  - </a:t>
            </a:r>
            <a:r>
              <a:rPr lang="cs-CZ" sz="2300" dirty="0" smtClean="0">
                <a:solidFill>
                  <a:schemeClr val="accent2"/>
                </a:solidFill>
              </a:rPr>
              <a:t>předchází </a:t>
            </a:r>
            <a:r>
              <a:rPr lang="cs-CZ" sz="2300" dirty="0" smtClean="0">
                <a:solidFill>
                  <a:schemeClr val="accent2"/>
                </a:solidFill>
              </a:rPr>
              <a:t>samotné realizaci </a:t>
            </a:r>
            <a:r>
              <a:rPr lang="cs-CZ" sz="2300" dirty="0" smtClean="0">
                <a:solidFill>
                  <a:schemeClr val="accent2"/>
                </a:solidFill>
              </a:rPr>
              <a:t>projektu</a:t>
            </a:r>
          </a:p>
          <a:p>
            <a:pPr lvl="2" eaLnBrk="1" hangingPunct="1">
              <a:buClr>
                <a:schemeClr val="tx1"/>
              </a:buClr>
              <a:buNone/>
            </a:pPr>
            <a:r>
              <a:rPr lang="cs-CZ" sz="2300" b="1" dirty="0" smtClean="0">
                <a:solidFill>
                  <a:schemeClr val="accent2"/>
                </a:solidFill>
              </a:rPr>
              <a:t>	</a:t>
            </a:r>
            <a:r>
              <a:rPr lang="cs-CZ" sz="2300" b="1" dirty="0" smtClean="0">
                <a:solidFill>
                  <a:srgbClr val="FF0000"/>
                </a:solidFill>
              </a:rPr>
              <a:t>NE </a:t>
            </a:r>
            <a:r>
              <a:rPr lang="cs-CZ" sz="2300" dirty="0" smtClean="0">
                <a:solidFill>
                  <a:srgbClr val="FF0000"/>
                </a:solidFill>
              </a:rPr>
              <a:t>zjišťování výchozího stavu v rámci projektu</a:t>
            </a:r>
            <a:r>
              <a:rPr lang="cs-CZ" sz="2300" dirty="0" smtClean="0">
                <a:solidFill>
                  <a:schemeClr val="accent2"/>
                </a:solidFill>
              </a:rPr>
              <a:t> 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cs-CZ" sz="2300" dirty="0" smtClean="0">
              <a:solidFill>
                <a:schemeClr val="accent2"/>
              </a:solidFill>
            </a:endParaRPr>
          </a:p>
          <a:p>
            <a:pPr lvl="2" eaLnBrk="1" hangingPunct="1">
              <a:buClr>
                <a:srgbClr val="FF0000"/>
              </a:buClr>
              <a:buSzPct val="90000"/>
              <a:buFont typeface="Wingdings" pitchFamily="2" charset="2"/>
              <a:buChar char="è"/>
            </a:pPr>
            <a:r>
              <a:rPr lang="cs-CZ" sz="2300" u="sng" dirty="0" smtClean="0">
                <a:solidFill>
                  <a:schemeClr val="accent2"/>
                </a:solidFill>
              </a:rPr>
              <a:t> povinná příloha k žádosti </a:t>
            </a:r>
            <a:r>
              <a:rPr lang="cs-CZ" sz="2300" dirty="0" smtClean="0">
                <a:solidFill>
                  <a:schemeClr val="accent2"/>
                </a:solidFill>
              </a:rPr>
              <a:t/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100" b="1" dirty="0" smtClean="0">
                <a:solidFill>
                  <a:schemeClr val="accent2"/>
                </a:solidFill>
              </a:rPr>
              <a:t>= </a:t>
            </a:r>
            <a:r>
              <a:rPr lang="cs-CZ" sz="2100" b="1" dirty="0" smtClean="0">
                <a:solidFill>
                  <a:schemeClr val="accent2"/>
                </a:solidFill>
              </a:rPr>
              <a:t>Šetření </a:t>
            </a:r>
            <a:r>
              <a:rPr lang="cs-CZ" sz="2100" b="1" dirty="0" smtClean="0">
                <a:solidFill>
                  <a:schemeClr val="accent2"/>
                </a:solidFill>
              </a:rPr>
              <a:t>potřebnosti </a:t>
            </a:r>
            <a:r>
              <a:rPr lang="cs-CZ" sz="2100" b="1" dirty="0" smtClean="0">
                <a:solidFill>
                  <a:schemeClr val="accent2"/>
                </a:solidFill>
              </a:rPr>
              <a:t>a zájmu </a:t>
            </a:r>
            <a:r>
              <a:rPr lang="cs-CZ" sz="2100" b="1" dirty="0" smtClean="0">
                <a:solidFill>
                  <a:schemeClr val="accent2"/>
                </a:solidFill>
              </a:rPr>
              <a:t>cílových </a:t>
            </a:r>
            <a:r>
              <a:rPr lang="cs-CZ" sz="2100" b="1" dirty="0" smtClean="0">
                <a:solidFill>
                  <a:schemeClr val="accent2"/>
                </a:solidFill>
              </a:rPr>
              <a:t>skupin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lvl="2" eaLnBrk="1" hangingPunct="1">
              <a:buClr>
                <a:srgbClr val="FF0000"/>
              </a:buClr>
              <a:buSzPct val="90000"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	</a:t>
            </a:r>
            <a:endParaRPr lang="cs-CZ" sz="23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endParaRPr lang="cs-CZ" sz="24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endParaRPr lang="cs-CZ" sz="2400" u="sng" dirty="0" smtClean="0">
              <a:solidFill>
                <a:schemeClr val="accent2"/>
              </a:solidFill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104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10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 smtClean="0">
                <a:solidFill>
                  <a:schemeClr val="hlink"/>
                </a:solidFill>
                <a:sym typeface="Arial Bold" charset="0"/>
              </a:rPr>
              <a:t>Zpracování žádosti</a:t>
            </a:r>
            <a:endParaRPr lang="en-US" sz="3500" u="none" dirty="0" smtClean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95CBE-E82C-46CC-A55C-283444CE43D1}" type="slidenum">
              <a:rPr lang="cs-CZ"/>
              <a:pPr/>
              <a:t>30</a:t>
            </a:fld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chemeClr val="accent2"/>
                </a:solidFill>
              </a:rPr>
              <a:t>Projektoví manažeři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Mgr. Radomíra Dostálová	</a:t>
            </a:r>
            <a:r>
              <a:rPr lang="cs-CZ" sz="2000" i="1" dirty="0" err="1" smtClean="0">
                <a:solidFill>
                  <a:schemeClr val="accent2"/>
                </a:solidFill>
                <a:hlinkClick r:id="rId2"/>
              </a:rPr>
              <a:t>dostalova.r</a:t>
            </a:r>
            <a:r>
              <a:rPr lang="cs-CZ" sz="2000" i="1" dirty="0" smtClean="0">
                <a:solidFill>
                  <a:schemeClr val="accent2"/>
                </a:solidFill>
                <a:hlinkClick r:id="rId2"/>
              </a:rPr>
              <a:t>@</a:t>
            </a:r>
            <a:r>
              <a:rPr lang="cs-CZ" sz="2000" i="1" dirty="0" err="1" smtClean="0">
                <a:solidFill>
                  <a:schemeClr val="accent2"/>
                </a:solidFill>
                <a:hlinkClick r:id="rId2"/>
              </a:rPr>
              <a:t>kr</a:t>
            </a:r>
            <a:r>
              <a:rPr lang="cs-CZ" sz="2000" i="1" dirty="0" smtClean="0">
                <a:solidFill>
                  <a:schemeClr val="accent2"/>
                </a:solidFill>
                <a:hlinkClick r:id="rId2"/>
              </a:rPr>
              <a:t>-</a:t>
            </a:r>
            <a:r>
              <a:rPr lang="cs-CZ" sz="2000" i="1" dirty="0" err="1" smtClean="0">
                <a:solidFill>
                  <a:schemeClr val="accent2"/>
                </a:solidFill>
                <a:hlinkClick r:id="rId2"/>
              </a:rPr>
              <a:t>ustecky.cz</a:t>
            </a:r>
            <a:endParaRPr lang="cs-CZ" sz="2000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475 657 717,   731 642 371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Mgr. Jana Šindelářová		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sindelarova.j</a:t>
            </a:r>
            <a:r>
              <a:rPr lang="cs-CZ" sz="2000" i="1" dirty="0" smtClean="0">
                <a:solidFill>
                  <a:schemeClr val="accent2"/>
                </a:solidFill>
                <a:hlinkClick r:id="rId3"/>
              </a:rPr>
              <a:t>@</a:t>
            </a:r>
            <a:r>
              <a:rPr lang="cs-CZ" sz="2000" i="1" dirty="0" err="1" smtClean="0">
                <a:solidFill>
                  <a:schemeClr val="accent2"/>
                </a:solidFill>
                <a:hlinkClick r:id="rId3"/>
              </a:rPr>
              <a:t>kr</a:t>
            </a:r>
            <a:r>
              <a:rPr lang="cs-CZ" sz="2000" i="1" dirty="0" smtClean="0">
                <a:solidFill>
                  <a:schemeClr val="accent2"/>
                </a:solidFill>
                <a:hlinkClick r:id="rId3"/>
              </a:rPr>
              <a:t>-</a:t>
            </a:r>
            <a:r>
              <a:rPr lang="cs-CZ" sz="2000" i="1" dirty="0" err="1" smtClean="0">
                <a:solidFill>
                  <a:schemeClr val="accent2"/>
                </a:solidFill>
                <a:hlinkClick r:id="rId3"/>
              </a:rPr>
              <a:t>ustecky.cz</a:t>
            </a:r>
            <a:endParaRPr lang="cs-CZ" sz="2000" i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475 657 907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chemeClr val="accent2"/>
                </a:solidFill>
              </a:rPr>
              <a:t>Finanční manažeři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Ing. Zdeněk Hanzlíček		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hanzlicek.z</a:t>
            </a:r>
            <a:r>
              <a:rPr lang="cs-CZ" sz="2000" i="1" u="sng" dirty="0" smtClean="0">
                <a:solidFill>
                  <a:schemeClr val="hlink"/>
                </a:solidFill>
              </a:rPr>
              <a:t>@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kr</a:t>
            </a:r>
            <a:r>
              <a:rPr lang="cs-CZ" sz="2000" i="1" u="sng" dirty="0" smtClean="0">
                <a:solidFill>
                  <a:schemeClr val="hlink"/>
                </a:solidFill>
              </a:rPr>
              <a:t>-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ustecky.cz</a:t>
            </a:r>
            <a:endParaRPr lang="cs-CZ" sz="2000" i="1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475 657 534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Ing. Martin Málek		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malek.m</a:t>
            </a:r>
            <a:r>
              <a:rPr lang="cs-CZ" sz="2000" i="1" u="sng" dirty="0" smtClean="0">
                <a:solidFill>
                  <a:schemeClr val="hlink"/>
                </a:solidFill>
              </a:rPr>
              <a:t>@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kr</a:t>
            </a:r>
            <a:r>
              <a:rPr lang="cs-CZ" sz="2000" i="1" u="sng" dirty="0" smtClean="0">
                <a:solidFill>
                  <a:schemeClr val="hlink"/>
                </a:solidFill>
              </a:rPr>
              <a:t>-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ustecky.cz</a:t>
            </a:r>
            <a:endParaRPr lang="cs-CZ" sz="2000" i="1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475 657 889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dirty="0" smtClean="0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 dirty="0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 dirty="0"/>
              <a:t> </a:t>
            </a:r>
          </a:p>
        </p:txBody>
      </p:sp>
      <p:sp>
        <p:nvSpPr>
          <p:cNvPr id="23557" name="Line 9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3558" name="Group 10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3559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12" descr="logo u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3563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Kontakty na ZS KÚ ÚK</a:t>
            </a:r>
            <a:endParaRPr lang="en-US" sz="4000" b="0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9DBB35-8365-4CB7-9612-469E598399F9}" type="slidenum">
              <a:rPr lang="cs-CZ"/>
              <a:pPr/>
              <a:t>4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3737" y="1052736"/>
            <a:ext cx="8450263" cy="4321076"/>
          </a:xfrm>
        </p:spPr>
        <p:txBody>
          <a:bodyPr/>
          <a:lstStyle/>
          <a:p>
            <a:pPr lvl="1" eaLnBrk="1" hangingPunct="1"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Cílová skupina</a:t>
            </a:r>
            <a:endParaRPr lang="cs-CZ" sz="28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Pro koho, povědomí o zájmu CS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Popis motivace, oslovení, zapojení a výběru </a:t>
            </a:r>
            <a:br>
              <a:rPr lang="cs-CZ" sz="2400" dirty="0" smtClean="0">
                <a:solidFill>
                  <a:schemeClr val="accent2"/>
                </a:solidFill>
              </a:rPr>
            </a:br>
            <a:r>
              <a:rPr lang="cs-CZ" sz="2400" dirty="0" smtClean="0">
                <a:solidFill>
                  <a:schemeClr val="accent2"/>
                </a:solidFill>
              </a:rPr>
              <a:t>zástupců </a:t>
            </a:r>
            <a:r>
              <a:rPr lang="cs-CZ" sz="2400" dirty="0" smtClean="0">
                <a:solidFill>
                  <a:schemeClr val="accent2"/>
                </a:solidFill>
              </a:rPr>
              <a:t>CS, zkušenost s CS</a:t>
            </a:r>
            <a:endParaRPr lang="cs-CZ" sz="24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Realizace aktivit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na území Ústeckého kraje    </a:t>
            </a:r>
            <a:br>
              <a:rPr lang="cs-CZ" sz="2400" dirty="0" smtClean="0">
                <a:solidFill>
                  <a:schemeClr val="accent2"/>
                </a:solidFill>
              </a:rPr>
            </a:br>
            <a:r>
              <a:rPr lang="cs-CZ" sz="2400" dirty="0" smtClean="0">
                <a:solidFill>
                  <a:schemeClr val="accent2"/>
                </a:solidFill>
              </a:rPr>
              <a:t>(projekt má dopad na území, resp. cílovou skupinu 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	 Ústeckého kraje </a:t>
            </a:r>
            <a:r>
              <a:rPr lang="cs-CZ" sz="2400" dirty="0" smtClean="0">
                <a:solidFill>
                  <a:srgbClr val="FF0000"/>
                </a:solidFill>
              </a:rPr>
              <a:t>minimálně  z 80 % )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endParaRPr lang="cs-CZ" sz="2400" u="sng" dirty="0" smtClean="0">
              <a:solidFill>
                <a:schemeClr val="accent2"/>
              </a:solidFill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10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Cílová skupina a území dopadu 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73BDD6-DC6A-4B0E-86D8-822E6957E48A}" type="slidenum">
              <a:rPr lang="cs-CZ"/>
              <a:pPr/>
              <a:t>5</a:t>
            </a:fld>
            <a:endParaRPr lang="cs-CZ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512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Partnerství v projektu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58200" cy="495550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10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Zdůvodnění zapojení partnera do projektu</a:t>
            </a:r>
            <a:r>
              <a:rPr lang="cs-CZ" sz="2000" b="1" dirty="0" smtClean="0">
                <a:solidFill>
                  <a:schemeClr val="accent2"/>
                </a:solidFill>
              </a:rPr>
              <a:t/>
            </a:r>
            <a:br>
              <a:rPr lang="cs-CZ" sz="2000" b="1" dirty="0" smtClean="0">
                <a:solidFill>
                  <a:schemeClr val="accent2"/>
                </a:solidFill>
              </a:rPr>
            </a:br>
            <a:r>
              <a:rPr lang="cs-CZ" sz="2000" b="1" dirty="0" smtClean="0">
                <a:solidFill>
                  <a:schemeClr val="accent2"/>
                </a:solidFill>
              </a:rPr>
              <a:t>	-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proč konkrétně tento partner, </a:t>
            </a:r>
            <a:r>
              <a:rPr lang="cs-CZ" sz="2000" dirty="0" smtClean="0">
                <a:solidFill>
                  <a:schemeClr val="accent2"/>
                </a:solidFill>
              </a:rPr>
              <a:t>předchozí </a:t>
            </a:r>
            <a:r>
              <a:rPr lang="cs-CZ" sz="2000" dirty="0" smtClean="0">
                <a:solidFill>
                  <a:schemeClr val="accent2"/>
                </a:solidFill>
              </a:rPr>
              <a:t>spolupráce,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jaký </a:t>
            </a:r>
            <a:r>
              <a:rPr lang="cs-CZ" sz="2000" dirty="0" smtClean="0">
                <a:solidFill>
                  <a:schemeClr val="accent2"/>
                </a:solidFill>
              </a:rPr>
              <a:t>přínos má toto partnerství</a:t>
            </a:r>
            <a:endParaRPr lang="cs-CZ" sz="20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eaLnBrk="1" hangingPunct="1">
              <a:lnSpc>
                <a:spcPct val="50000"/>
              </a:lnSpc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Popis </a:t>
            </a: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zapojení partnera	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br>
              <a:rPr lang="cs-CZ" sz="2000" b="1" dirty="0" smtClean="0">
                <a:solidFill>
                  <a:schemeClr val="accent2"/>
                </a:solidFill>
              </a:rPr>
            </a:br>
            <a:r>
              <a:rPr lang="cs-CZ" sz="2000" b="1" dirty="0" smtClean="0">
                <a:solidFill>
                  <a:schemeClr val="accent2"/>
                </a:solidFill>
              </a:rPr>
              <a:t>	- </a:t>
            </a:r>
            <a:r>
              <a:rPr lang="cs-CZ" sz="2000" dirty="0" smtClean="0">
                <a:solidFill>
                  <a:schemeClr val="accent2"/>
                </a:solidFill>
              </a:rPr>
              <a:t>způsob jeho zapojení v příslušných aktivitách, podrobněji </a:t>
            </a:r>
            <a:r>
              <a:rPr lang="cs-CZ" sz="2000" dirty="0" smtClean="0">
                <a:solidFill>
                  <a:schemeClr val="accent2"/>
                </a:solidFill>
              </a:rPr>
              <a:t>	  	  rozepsat na </a:t>
            </a:r>
            <a:r>
              <a:rPr lang="cs-CZ" sz="2000" dirty="0" smtClean="0">
                <a:solidFill>
                  <a:schemeClr val="accent2"/>
                </a:solidFill>
              </a:rPr>
              <a:t>záložce _</a:t>
            </a:r>
            <a:r>
              <a:rPr lang="cs-CZ" sz="2000" i="1" dirty="0" smtClean="0">
                <a:solidFill>
                  <a:schemeClr val="accent2"/>
                </a:solidFill>
              </a:rPr>
              <a:t>Popis realizace klíčové aktivity</a:t>
            </a:r>
            <a:r>
              <a:rPr lang="cs-CZ" sz="2000" i="1" dirty="0" smtClean="0">
                <a:solidFill>
                  <a:schemeClr val="accent2"/>
                </a:solidFill>
              </a:rPr>
              <a:t>_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1000" dirty="0" smtClean="0">
              <a:solidFill>
                <a:schemeClr val="accent2"/>
              </a:solidFill>
            </a:endParaRPr>
          </a:p>
          <a:p>
            <a:pPr marL="1079500" lvl="1" indent="-177800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/ Smlouva </a:t>
            </a:r>
            <a:r>
              <a:rPr lang="cs-CZ" sz="2000" b="1" dirty="0" smtClean="0">
                <a:solidFill>
                  <a:schemeClr val="accent2"/>
                </a:solidFill>
              </a:rPr>
              <a:t>o partnerství </a:t>
            </a:r>
            <a:r>
              <a:rPr lang="cs-CZ" sz="2000" dirty="0" smtClean="0">
                <a:solidFill>
                  <a:schemeClr val="accent2"/>
                </a:solidFill>
              </a:rPr>
              <a:t>- role a odpovědnosti partnerů v rámci projektu.</a:t>
            </a:r>
          </a:p>
          <a:p>
            <a:pPr lvl="4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Podíl na rozpočtu, podíl na plnění indikátorů</a:t>
            </a:r>
          </a:p>
          <a:p>
            <a:pPr lvl="4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Podíl na čerpání veřejné </a:t>
            </a:r>
            <a:r>
              <a:rPr lang="cs-CZ" dirty="0" smtClean="0">
                <a:solidFill>
                  <a:schemeClr val="accent2"/>
                </a:solidFill>
              </a:rPr>
              <a:t>podpory  /</a:t>
            </a:r>
            <a:endParaRPr lang="cs-CZ" dirty="0" smtClean="0">
              <a:solidFill>
                <a:schemeClr val="accent2"/>
              </a:solidFill>
            </a:endParaRPr>
          </a:p>
          <a:p>
            <a:pPr marL="1073150" lvl="1" indent="-171450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</a:rPr>
              <a:t>Prohlášení </a:t>
            </a:r>
            <a:r>
              <a:rPr lang="cs-CZ" sz="2000" b="1" dirty="0" smtClean="0">
                <a:solidFill>
                  <a:schemeClr val="accent2"/>
                </a:solidFill>
              </a:rPr>
              <a:t>o </a:t>
            </a:r>
            <a:r>
              <a:rPr lang="cs-CZ" sz="2000" b="1" dirty="0" smtClean="0">
                <a:solidFill>
                  <a:schemeClr val="accent2"/>
                </a:solidFill>
              </a:rPr>
              <a:t>VP  </a:t>
            </a:r>
            <a:r>
              <a:rPr lang="cs-CZ" sz="2000" dirty="0" smtClean="0">
                <a:solidFill>
                  <a:schemeClr val="accent2"/>
                </a:solidFill>
              </a:rPr>
              <a:t>(povinná příloha žádosti)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i="1" dirty="0" smtClean="0">
                <a:solidFill>
                  <a:schemeClr val="accent2"/>
                </a:solidFill>
              </a:rPr>
              <a:t>	</a:t>
            </a:r>
            <a:r>
              <a:rPr lang="cs-CZ" sz="1700" i="1" dirty="0" smtClean="0">
                <a:solidFill>
                  <a:schemeClr val="accent2"/>
                </a:solidFill>
              </a:rPr>
              <a:t>	</a:t>
            </a:r>
            <a:r>
              <a:rPr lang="cs-CZ" sz="1800" i="1" dirty="0" smtClean="0">
                <a:solidFill>
                  <a:schemeClr val="accent2"/>
                </a:solidFill>
              </a:rPr>
              <a:t>v </a:t>
            </a:r>
            <a:r>
              <a:rPr lang="cs-CZ" sz="1800" i="1" dirty="0" smtClean="0">
                <a:solidFill>
                  <a:schemeClr val="accent2"/>
                </a:solidFill>
              </a:rPr>
              <a:t>případě </a:t>
            </a:r>
            <a:r>
              <a:rPr lang="cs-CZ" sz="1800" i="1" dirty="0" smtClean="0">
                <a:solidFill>
                  <a:schemeClr val="accent2"/>
                </a:solidFill>
              </a:rPr>
              <a:t>partnerství </a:t>
            </a:r>
            <a:r>
              <a:rPr lang="cs-CZ" sz="1800" i="1" dirty="0" smtClean="0">
                <a:solidFill>
                  <a:schemeClr val="accent2"/>
                </a:solidFill>
              </a:rPr>
              <a:t>s PO </a:t>
            </a:r>
            <a:r>
              <a:rPr lang="cs-CZ" sz="1800" i="1" dirty="0" smtClean="0">
                <a:solidFill>
                  <a:schemeClr val="accent2"/>
                </a:solidFill>
              </a:rPr>
              <a:t>(</a:t>
            </a:r>
            <a:r>
              <a:rPr lang="cs-CZ" sz="1800" i="1" dirty="0" smtClean="0">
                <a:solidFill>
                  <a:schemeClr val="accent2"/>
                </a:solidFill>
              </a:rPr>
              <a:t>školy) - </a:t>
            </a:r>
            <a:r>
              <a:rPr lang="cs-CZ" sz="2000" i="1" dirty="0" smtClean="0">
                <a:solidFill>
                  <a:schemeClr val="accent2"/>
                </a:solidFill>
              </a:rPr>
              <a:t>Předběžný </a:t>
            </a:r>
            <a:r>
              <a:rPr lang="cs-CZ" sz="2000" i="1" dirty="0" smtClean="0">
                <a:solidFill>
                  <a:schemeClr val="accent2"/>
                </a:solidFill>
              </a:rPr>
              <a:t>souhlas </a:t>
            </a:r>
            <a:r>
              <a:rPr lang="cs-CZ" sz="2000" i="1" dirty="0" smtClean="0">
                <a:solidFill>
                  <a:schemeClr val="accent2"/>
                </a:solidFill>
              </a:rPr>
              <a:t>zřizovatele </a:t>
            </a:r>
            <a:endParaRPr lang="cs-CZ" sz="1000" b="1" i="1" u="sng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cs-CZ" sz="1000" b="1" i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L"/>
            </a:pPr>
            <a:r>
              <a:rPr lang="cs-CZ" sz="2000" b="1" dirty="0" smtClean="0">
                <a:solidFill>
                  <a:srgbClr val="FF0000"/>
                </a:solidFill>
              </a:rPr>
              <a:t>   Partneři nesmí být dodavateli v projektu  !!</a:t>
            </a: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8010B1-B940-49A7-94C7-ADACC5F4CC38}" type="slidenum">
              <a:rPr lang="cs-CZ" sz="1400" b="0" u="none"/>
              <a:pPr algn="r"/>
              <a:t>6</a:t>
            </a:fld>
            <a:endParaRPr lang="cs-CZ" sz="1400" b="0" u="none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2376487"/>
          </a:xfrm>
        </p:spPr>
        <p:txBody>
          <a:bodyPr/>
          <a:lstStyle/>
          <a:p>
            <a:pPr marL="358775" lvl="2" indent="454025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Výběr z MI, které stanovuje výzva, 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      v případě nerelevantních MI zadat plánovanou hodnotu 0</a:t>
            </a:r>
          </a:p>
          <a:p>
            <a:pPr marL="358775" lvl="2" indent="454025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Příručka : „Metodika </a:t>
            </a:r>
            <a:r>
              <a:rPr lang="cs-CZ" dirty="0" smtClean="0">
                <a:solidFill>
                  <a:schemeClr val="accent2"/>
                </a:solidFill>
              </a:rPr>
              <a:t>monitorovacích indikátorů verze </a:t>
            </a:r>
            <a:r>
              <a:rPr lang="cs-CZ" dirty="0" smtClean="0">
                <a:solidFill>
                  <a:schemeClr val="accent2"/>
                </a:solidFill>
              </a:rPr>
              <a:t>3</a:t>
            </a:r>
            <a:r>
              <a:rPr lang="cs-CZ" sz="2800" dirty="0" smtClean="0">
                <a:solidFill>
                  <a:schemeClr val="accent2"/>
                </a:solidFill>
              </a:rPr>
              <a:t>“</a:t>
            </a:r>
            <a:r>
              <a:rPr lang="cs-CZ" sz="2800" dirty="0" smtClean="0">
                <a:solidFill>
                  <a:schemeClr val="accent2"/>
                </a:solidFill>
              </a:rPr>
              <a:t/>
            </a:r>
            <a:br>
              <a:rPr lang="cs-CZ" sz="2800" dirty="0" smtClean="0">
                <a:solidFill>
                  <a:schemeClr val="accent2"/>
                </a:solidFill>
              </a:rPr>
            </a:br>
            <a:r>
              <a:rPr lang="cs-CZ" sz="2800" dirty="0" smtClean="0">
                <a:solidFill>
                  <a:schemeClr val="accent2"/>
                </a:solidFill>
              </a:rPr>
              <a:t>     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msmt.cz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file</a:t>
            </a:r>
            <a:r>
              <a:rPr lang="cs-CZ" sz="2000" dirty="0" smtClean="0">
                <a:hlinkClick r:id="rId2"/>
              </a:rPr>
              <a:t>/17559</a:t>
            </a:r>
            <a:endParaRPr lang="cs-CZ" sz="2800" dirty="0" smtClean="0">
              <a:solidFill>
                <a:schemeClr val="accent2"/>
              </a:solidFill>
            </a:endParaRPr>
          </a:p>
          <a:p>
            <a:pPr marL="179388" lvl="1" indent="0" eaLnBrk="1" hangingPunct="1">
              <a:buClr>
                <a:srgbClr val="000066"/>
              </a:buClr>
              <a:buFont typeface="Wingdings" pitchFamily="2" charset="2"/>
              <a:buNone/>
            </a:pPr>
            <a:endParaRPr lang="cs-CZ" sz="2600" b="1" i="1" dirty="0" smtClean="0">
              <a:solidFill>
                <a:schemeClr val="accent2"/>
              </a:solidFill>
            </a:endParaRP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6088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608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8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9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2" name="Rectangle 2"/>
          <p:cNvSpPr>
            <a:spLocks noChangeArrowheads="1"/>
          </p:cNvSpPr>
          <p:nvPr/>
        </p:nvSpPr>
        <p:spPr bwMode="auto">
          <a:xfrm>
            <a:off x="250825" y="260350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Monitorovací indikátory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611188" y="4062413"/>
            <a:ext cx="8208962" cy="503237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7" name="Rectangle 2"/>
          <p:cNvSpPr>
            <a:spLocks noChangeArrowheads="1"/>
          </p:cNvSpPr>
          <p:nvPr/>
        </p:nvSpPr>
        <p:spPr bwMode="auto">
          <a:xfrm>
            <a:off x="354013" y="4143375"/>
            <a:ext cx="8351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</a:pPr>
            <a:r>
              <a:rPr lang="cs-CZ" sz="1400" u="none" dirty="0">
                <a:solidFill>
                  <a:schemeClr val="accent2"/>
                </a:solidFill>
              </a:rPr>
              <a:t>	</a:t>
            </a:r>
            <a:r>
              <a:rPr lang="cs-CZ" sz="2000" b="0" i="1" u="none" dirty="0">
                <a:solidFill>
                  <a:srgbClr val="FF0000"/>
                </a:solidFill>
              </a:rPr>
              <a:t>VYPLŇUJE SE</a:t>
            </a:r>
            <a:r>
              <a:rPr lang="cs-CZ" sz="2000" b="0" i="1" u="none" dirty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cs-CZ" sz="2000" b="0" i="1" u="none" dirty="0" smtClean="0">
                <a:solidFill>
                  <a:srgbClr val="FF0000"/>
                </a:solidFill>
                <a:cs typeface="Times New Roman" pitchFamily="18" charset="0"/>
              </a:rPr>
              <a:t>	=    </a:t>
            </a:r>
            <a:r>
              <a:rPr lang="cs-CZ" sz="2000" b="0" i="1" u="none" dirty="0">
                <a:solidFill>
                  <a:srgbClr val="FF0000"/>
                </a:solidFill>
              </a:rPr>
              <a:t>povinně v projektové žádosti</a:t>
            </a:r>
            <a:endParaRPr lang="cs-CZ" sz="2000" i="1" u="none" dirty="0">
              <a:solidFill>
                <a:srgbClr val="FF0000"/>
              </a:solidFill>
            </a:endParaRPr>
          </a:p>
        </p:txBody>
      </p:sp>
      <p:sp>
        <p:nvSpPr>
          <p:cNvPr id="46098" name="Rectangle 13"/>
          <p:cNvSpPr>
            <a:spLocks noChangeArrowheads="1"/>
          </p:cNvSpPr>
          <p:nvPr/>
        </p:nvSpPr>
        <p:spPr bwMode="auto">
          <a:xfrm>
            <a:off x="611188" y="4797425"/>
            <a:ext cx="8208962" cy="4318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9" name="Rectangle 2"/>
          <p:cNvSpPr>
            <a:spLocks noChangeArrowheads="1"/>
          </p:cNvSpPr>
          <p:nvPr/>
        </p:nvSpPr>
        <p:spPr bwMode="auto">
          <a:xfrm>
            <a:off x="323850" y="4881563"/>
            <a:ext cx="83518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</a:pPr>
            <a:r>
              <a:rPr lang="cs-CZ" sz="1400" u="none" dirty="0">
                <a:solidFill>
                  <a:schemeClr val="accent2"/>
                </a:solidFill>
              </a:rPr>
              <a:t>	</a:t>
            </a:r>
            <a:r>
              <a:rPr lang="cs-CZ" sz="2000" b="0" i="1" u="none" dirty="0">
                <a:solidFill>
                  <a:schemeClr val="accent2"/>
                </a:solidFill>
              </a:rPr>
              <a:t>NEVYPLŇUJE </a:t>
            </a:r>
            <a:r>
              <a:rPr lang="cs-CZ" sz="2000" b="0" i="1" u="none" dirty="0" smtClean="0">
                <a:solidFill>
                  <a:schemeClr val="accent2"/>
                </a:solidFill>
              </a:rPr>
              <a:t>SE</a:t>
            </a:r>
            <a:r>
              <a:rPr lang="cs-CZ" sz="2000" b="0" i="1" u="none" dirty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cs-CZ" sz="2000" b="0" i="1" u="none" dirty="0" smtClean="0">
                <a:solidFill>
                  <a:schemeClr val="accent2"/>
                </a:solidFill>
              </a:rPr>
              <a:t>=    </a:t>
            </a:r>
            <a:r>
              <a:rPr lang="cs-CZ" sz="2000" b="0" i="1" u="none" dirty="0">
                <a:solidFill>
                  <a:schemeClr val="accent2"/>
                </a:solidFill>
              </a:rPr>
              <a:t>stanoveno součtem  muži  +  ženy</a:t>
            </a:r>
            <a:endParaRPr lang="cs-CZ" sz="2000" i="1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549" name="Group 421"/>
          <p:cNvGraphicFramePr>
            <a:graphicFrameLocks noGrp="1"/>
          </p:cNvGraphicFramePr>
          <p:nvPr/>
        </p:nvGraphicFramePr>
        <p:xfrm>
          <a:off x="0" y="0"/>
          <a:ext cx="9144000" cy="6843017"/>
        </p:xfrm>
        <a:graphic>
          <a:graphicData uri="http://schemas.openxmlformats.org/drawingml/2006/table">
            <a:tbl>
              <a:tblPr/>
              <a:tblGrid>
                <a:gridCol w="530225"/>
                <a:gridCol w="788988"/>
                <a:gridCol w="4189412"/>
                <a:gridCol w="3635375"/>
              </a:tblGrid>
              <a:tr h="4333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Kód indikátoru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indikátor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komentář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podpořených osob – celkem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nevyplňuje se v žádosti = součtový indikátor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45851">
                <a:tc rowSpan="1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07.41.01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podpořených osob - muži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07.41.02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podpořených osob - ženy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zaměstnaní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žadatel nevyplňuje v projektové žádosti, sleduje a vykazuje se při realizaci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grantového projektu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mladí lidé 15 – 24 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starší pracovníci 55 – 64 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menšiny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migranti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zdravotně znevýhodnění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ostatní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znevýhodněné skupiny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1 a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5 a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86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07.46.00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úspěšně podpořených osob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nevyplňuje se v žádosti = součtový indikátor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222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07.46.01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úspěšně podpořených osob - muži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07.46.02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úspěšně podpořených osob - ženy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06.43.10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nově vytvořených/inovovaných produktů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06.43.12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nově vytvořených/inovovaných produktů s komponentou ŽP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06.43.13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nově vytvořených/inovovaných produktů s komponentou ICT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8010B1-B940-49A7-94C7-ADACC5F4CC38}" type="slidenum">
              <a:rPr lang="cs-CZ" sz="1400" b="0" u="none"/>
              <a:pPr algn="r"/>
              <a:t>8</a:t>
            </a:fld>
            <a:endParaRPr lang="cs-CZ" sz="1400" b="0" u="none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760"/>
            <a:ext cx="8568952" cy="38884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Popis (Komentář) MI</a:t>
            </a:r>
            <a:b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</a:br>
            <a:endParaRPr lang="cs-CZ" sz="24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chemeClr val="accent2"/>
                </a:solidFill>
              </a:rPr>
              <a:t>nové/inovované produkty </a:t>
            </a:r>
            <a:r>
              <a:rPr lang="cs-CZ" sz="2000" b="1" dirty="0" smtClean="0">
                <a:solidFill>
                  <a:schemeClr val="accent2"/>
                </a:solidFill>
              </a:rPr>
              <a:t>:</a:t>
            </a:r>
            <a:r>
              <a:rPr lang="cs-CZ" sz="2000" dirty="0" smtClean="0">
                <a:solidFill>
                  <a:schemeClr val="accent2"/>
                </a:solidFill>
              </a:rPr>
              <a:t>  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marL="901700" lvl="2" indent="12700" eaLnBrk="1" hangingPunct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- uvést </a:t>
            </a: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konkrétní výstupy, tvořené </a:t>
            </a: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nové produkty</a:t>
            </a: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, které </a:t>
            </a: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budou</a:t>
            </a:r>
            <a:b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 v </a:t>
            </a: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projektu vytvořeny a spadají pod daný monitorovací indikátor  </a:t>
            </a:r>
          </a:p>
          <a:p>
            <a:pPr eaLnBrk="1" hangingPunct="1">
              <a:lnSpc>
                <a:spcPct val="50000"/>
              </a:lnSpc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chemeClr val="accent2"/>
                </a:solidFill>
              </a:rPr>
              <a:t>podpořené osoby </a:t>
            </a:r>
            <a:r>
              <a:rPr lang="cs-CZ" sz="2000" b="1" dirty="0" smtClean="0">
                <a:solidFill>
                  <a:schemeClr val="accent2"/>
                </a:solidFill>
              </a:rPr>
              <a:t>: 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   … účastníci pilotáže (max. 30 osob),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          … lektoři proškolení v novém vzdělávacím programu apod.</a:t>
            </a:r>
          </a:p>
          <a:p>
            <a:pPr eaLnBrk="1" hangingPunct="1">
              <a:lnSpc>
                <a:spcPct val="50000"/>
              </a:lnSpc>
              <a:buNone/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chemeClr val="accent2"/>
                </a:solidFill>
              </a:rPr>
              <a:t>úspěšně podpořené osoby </a:t>
            </a:r>
            <a:r>
              <a:rPr lang="cs-CZ" sz="2000" b="1" dirty="0" smtClean="0">
                <a:solidFill>
                  <a:schemeClr val="accent2"/>
                </a:solidFill>
              </a:rPr>
              <a:t>:  </a:t>
            </a:r>
            <a:r>
              <a:rPr lang="cs-CZ" sz="2000" dirty="0" smtClean="0">
                <a:solidFill>
                  <a:schemeClr val="accent2"/>
                </a:solidFill>
              </a:rPr>
              <a:t/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- uvést definici úspěšně podpořené osoby v projektu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2600" b="1" i="1" dirty="0" smtClean="0">
              <a:solidFill>
                <a:schemeClr val="accent2"/>
              </a:solidFill>
            </a:endParaRP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608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9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2" name="Rectangle 2"/>
          <p:cNvSpPr>
            <a:spLocks noChangeArrowheads="1"/>
          </p:cNvSpPr>
          <p:nvPr/>
        </p:nvSpPr>
        <p:spPr bwMode="auto">
          <a:xfrm>
            <a:off x="250825" y="260350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Monitorovací indikátory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02DCD-FE14-4690-9653-BBCA684A41C0}" type="slidenum">
              <a:rPr lang="cs-CZ"/>
              <a:pPr/>
              <a:t>9</a:t>
            </a:fld>
            <a:endParaRPr lang="cs-CZ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6153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8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Klíčové aktivity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87450"/>
            <a:ext cx="8569325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Podporované aktivity výzvou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Možnost kombinace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Uvést v popisu klíčových aktivit – KA projektu musí směřovat k naplňování podporovaných aktivit</a:t>
            </a: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Klíčové aktivity (KA)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u="sng" dirty="0" smtClean="0">
                <a:solidFill>
                  <a:schemeClr val="accent2"/>
                </a:solidFill>
              </a:rPr>
              <a:t>v </a:t>
            </a:r>
            <a:r>
              <a:rPr lang="cs-CZ" sz="2000" u="sng" dirty="0" smtClean="0">
                <a:solidFill>
                  <a:schemeClr val="accent2"/>
                </a:solidFill>
              </a:rPr>
              <a:t>přímé vazbě</a:t>
            </a:r>
            <a:r>
              <a:rPr lang="cs-CZ" sz="2000" dirty="0" smtClean="0">
                <a:solidFill>
                  <a:schemeClr val="accent2"/>
                </a:solidFill>
              </a:rPr>
              <a:t> na podporované aktivity uvedené </a:t>
            </a:r>
            <a:r>
              <a:rPr lang="cs-CZ" sz="2000" dirty="0" smtClean="0">
                <a:solidFill>
                  <a:schemeClr val="accent2"/>
                </a:solidFill>
              </a:rPr>
              <a:t>ve výzvě 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aktivity </a:t>
            </a:r>
            <a:r>
              <a:rPr lang="cs-CZ" sz="2000" dirty="0" smtClean="0">
                <a:solidFill>
                  <a:schemeClr val="accent2"/>
                </a:solidFill>
              </a:rPr>
              <a:t>týkající </a:t>
            </a:r>
            <a:r>
              <a:rPr lang="cs-CZ" sz="2000" dirty="0" smtClean="0">
                <a:solidFill>
                  <a:schemeClr val="accent2"/>
                </a:solidFill>
              </a:rPr>
              <a:t>se projektového řízení, vedení účetnictví, publicita, administrace, udržitelnost </a:t>
            </a:r>
            <a:r>
              <a:rPr lang="cs-CZ" sz="2000" dirty="0" smtClean="0">
                <a:solidFill>
                  <a:schemeClr val="accent2"/>
                </a:solidFill>
              </a:rPr>
              <a:t>jsou pouze doplněním KA, nikoliv samostatné aktivity 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Řadit KA podle harmonogramu realizace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Zdůvodnění a popis včetně nákladů vzhledem k rozpočtu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Arial" charset="0"/>
              <a:buChar char="•"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723900" indent="-54610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L"/>
            </a:pPr>
            <a:r>
              <a:rPr lang="cs-CZ" sz="2000" b="1" dirty="0" smtClean="0">
                <a:solidFill>
                  <a:srgbClr val="FF0000"/>
                </a:solidFill>
              </a:rPr>
              <a:t>Řízení projektu </a:t>
            </a:r>
            <a:r>
              <a:rPr lang="cs-CZ" sz="2000" b="1" dirty="0" smtClean="0">
                <a:solidFill>
                  <a:srgbClr val="FF0000"/>
                </a:solidFill>
              </a:rPr>
              <a:t>nebo jiné </a:t>
            </a:r>
            <a:r>
              <a:rPr lang="cs-CZ" sz="2000" b="1" dirty="0" smtClean="0">
                <a:solidFill>
                  <a:srgbClr val="FF0000"/>
                </a:solidFill>
              </a:rPr>
              <a:t>činnosti související s administrací projektu nemohou být  samostatnou </a:t>
            </a:r>
            <a:r>
              <a:rPr lang="cs-CZ" sz="2000" b="1" dirty="0" smtClean="0">
                <a:solidFill>
                  <a:srgbClr val="FF0000"/>
                </a:solidFill>
              </a:rPr>
              <a:t>aktivitou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endParaRPr lang="cs-CZ" sz="20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1159</Words>
  <Application>Microsoft Office PowerPoint</Application>
  <PresentationFormat>Předvádění na obrazovce (4:3)</PresentationFormat>
  <Paragraphs>379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Company>KUUK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soukupova.e</dc:creator>
  <cp:lastModifiedBy>dostalova.r</cp:lastModifiedBy>
  <cp:revision>116</cp:revision>
  <dcterms:created xsi:type="dcterms:W3CDTF">2009-08-14T08:50:06Z</dcterms:created>
  <dcterms:modified xsi:type="dcterms:W3CDTF">2013-10-01T13:01:13Z</dcterms:modified>
</cp:coreProperties>
</file>