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65" r:id="rId3"/>
    <p:sldId id="290" r:id="rId4"/>
    <p:sldId id="320" r:id="rId5"/>
    <p:sldId id="298" r:id="rId6"/>
    <p:sldId id="315" r:id="rId7"/>
    <p:sldId id="316" r:id="rId8"/>
    <p:sldId id="322" r:id="rId9"/>
    <p:sldId id="285" r:id="rId10"/>
    <p:sldId id="273" r:id="rId11"/>
    <p:sldId id="297" r:id="rId12"/>
    <p:sldId id="279" r:id="rId13"/>
    <p:sldId id="319" r:id="rId14"/>
    <p:sldId id="317" r:id="rId15"/>
    <p:sldId id="277" r:id="rId16"/>
    <p:sldId id="321" r:id="rId17"/>
    <p:sldId id="307" r:id="rId18"/>
    <p:sldId id="308" r:id="rId19"/>
    <p:sldId id="309" r:id="rId20"/>
    <p:sldId id="310" r:id="rId21"/>
    <p:sldId id="311" r:id="rId22"/>
    <p:sldId id="312" r:id="rId23"/>
    <p:sldId id="293" r:id="rId24"/>
    <p:sldId id="281" r:id="rId25"/>
    <p:sldId id="295" r:id="rId26"/>
    <p:sldId id="318" r:id="rId27"/>
    <p:sldId id="299" r:id="rId28"/>
    <p:sldId id="324" r:id="rId29"/>
    <p:sldId id="296" r:id="rId30"/>
    <p:sldId id="306" r:id="rId31"/>
    <p:sldId id="283" r:id="rId3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  <a:srgbClr val="EAEAEA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435" autoAdjust="0"/>
    <p:restoredTop sz="94676" autoAdjust="0"/>
  </p:normalViewPr>
  <p:slideViewPr>
    <p:cSldViewPr>
      <p:cViewPr>
        <p:scale>
          <a:sx n="75" d="100"/>
          <a:sy n="75" d="100"/>
        </p:scale>
        <p:origin x="-44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 b="0" u="none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 b="0" u="none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 smtClean="0"/>
            </a:lvl1pPr>
          </a:lstStyle>
          <a:p>
            <a:pPr>
              <a:defRPr/>
            </a:pPr>
            <a:fld id="{246DE769-7E0C-4963-BF24-9D5A6CDCA4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 b="0" u="none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 b="0" u="none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 smtClean="0"/>
            </a:lvl1pPr>
          </a:lstStyle>
          <a:p>
            <a:pPr>
              <a:defRPr/>
            </a:pPr>
            <a:fld id="{D82F6A4C-68F4-4F25-AE48-9F22EA6358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109FEE-4506-4E5F-A633-FA54B4EEA66C}" type="slidenum">
              <a:rPr lang="cs-CZ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D02F5-0F00-4132-B446-B5FD8EEB62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4C4B6-C915-4188-83C3-550EA646B0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1396-68F8-46D0-AB53-B890A88729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9C691-9E3D-4B6E-B040-CC1AE7EDA0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9782F-13C5-4953-835A-352616E40B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673FB-FE15-427D-AF4F-80C3B373BD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BD5FC-3873-40D9-8B8C-389308CD8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B06E0-88A4-4DAD-988D-C3EE8D23A0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B38C5-738B-4018-8602-870155F744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96EC5-89E8-4894-8FBB-ED827E5F9A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987FF-AAE2-4539-9342-2DECE29BEA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u="none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u="none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u="none" smtClean="0"/>
            </a:lvl1pPr>
          </a:lstStyle>
          <a:p>
            <a:pPr>
              <a:defRPr/>
            </a:pPr>
            <a:fld id="{432E57D4-CA9D-440D-A9D3-6E97416BAA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europass.cedefop.europa.eu/cs/home%20a%20v&#253;sledk&#367;%2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opvk.kr-ustecky.cz/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benefit7.mssf.cz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uzadost.cz/" TargetMode="External"/><Relationship Id="rId5" Type="http://schemas.openxmlformats.org/officeDocument/2006/relationships/hyperlink" Target="http://www.euzadost.eu/" TargetMode="External"/><Relationship Id="rId4" Type="http://schemas.openxmlformats.org/officeDocument/2006/relationships/hyperlink" Target="http://www.eu-zadost.cz/" TargetMode="External"/><Relationship Id="rId9" Type="http://schemas.openxmlformats.org/officeDocument/2006/relationships/hyperlink" Target="http://www.msmt.cz/strukturalni-fondy/pro-zadatel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eu-zadost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www.eu-zadost.cz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ovar.r@kr-ustecky.cz" TargetMode="External"/><Relationship Id="rId2" Type="http://schemas.openxmlformats.org/officeDocument/2006/relationships/hyperlink" Target="mailto:dostalova.r@kr-ustecky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www.msmt.cz/file/1755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00F147-3639-47F3-A75B-C1328B784841}" type="slidenum">
              <a:rPr lang="cs-CZ"/>
              <a:pPr/>
              <a:t>1</a:t>
            </a:fld>
            <a:endParaRPr lang="cs-CZ"/>
          </a:p>
        </p:txBody>
      </p:sp>
      <p:sp>
        <p:nvSpPr>
          <p:cNvPr id="2051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755650" y="0"/>
            <a:ext cx="7488238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000" u="none" dirty="0">
                <a:solidFill>
                  <a:srgbClr val="FF9900"/>
                </a:solidFill>
                <a:latin typeface="Verdana" pitchFamily="34" charset="0"/>
              </a:rPr>
              <a:t>Operační program</a:t>
            </a:r>
            <a:br>
              <a:rPr lang="cs-CZ" sz="2000" u="none" dirty="0">
                <a:solidFill>
                  <a:srgbClr val="FF9900"/>
                </a:solidFill>
                <a:latin typeface="Verdana" pitchFamily="34" charset="0"/>
              </a:rPr>
            </a:br>
            <a:r>
              <a:rPr lang="cs-CZ" sz="2000" u="none" dirty="0">
                <a:solidFill>
                  <a:srgbClr val="FF9900"/>
                </a:solidFill>
                <a:latin typeface="Verdana" pitchFamily="34" charset="0"/>
              </a:rPr>
              <a:t>Vzdělávání pro konkurenceschopnost</a:t>
            </a:r>
            <a:br>
              <a:rPr lang="cs-CZ" sz="2000" u="none" dirty="0">
                <a:solidFill>
                  <a:srgbClr val="FF9900"/>
                </a:solidFill>
                <a:latin typeface="Verdana" pitchFamily="34" charset="0"/>
              </a:rPr>
            </a:br>
            <a:r>
              <a:rPr lang="cs-CZ" sz="2800" u="none" dirty="0">
                <a:solidFill>
                  <a:srgbClr val="FF9900"/>
                </a:solidFill>
                <a:latin typeface="Verdana" pitchFamily="34" charset="0"/>
              </a:rPr>
              <a:t/>
            </a:r>
            <a:br>
              <a:rPr lang="cs-CZ" sz="2800" u="none" dirty="0">
                <a:solidFill>
                  <a:srgbClr val="FF9900"/>
                </a:solidFill>
                <a:latin typeface="Verdana" pitchFamily="34" charset="0"/>
              </a:rPr>
            </a:br>
            <a:r>
              <a:rPr lang="cs-CZ" sz="2800" u="none" dirty="0" smtClean="0">
                <a:solidFill>
                  <a:schemeClr val="accent2"/>
                </a:solidFill>
                <a:latin typeface="Verdana" pitchFamily="34" charset="0"/>
              </a:rPr>
              <a:t>OP </a:t>
            </a:r>
            <a:r>
              <a:rPr lang="cs-CZ" sz="2800" u="none" dirty="0">
                <a:solidFill>
                  <a:schemeClr val="accent2"/>
                </a:solidFill>
                <a:latin typeface="Verdana" pitchFamily="34" charset="0"/>
              </a:rPr>
              <a:t>3.2 - </a:t>
            </a:r>
            <a:r>
              <a:rPr lang="cs-CZ" sz="2800" u="none" dirty="0" smtClean="0">
                <a:solidFill>
                  <a:schemeClr val="accent2"/>
                </a:solidFill>
                <a:latin typeface="Verdana" pitchFamily="34" charset="0"/>
              </a:rPr>
              <a:t>5.výzva</a:t>
            </a:r>
            <a:r>
              <a:rPr lang="cs-CZ" sz="3200" u="none" dirty="0">
                <a:solidFill>
                  <a:schemeClr val="accent2"/>
                </a:solidFill>
                <a:latin typeface="Verdana" pitchFamily="34" charset="0"/>
              </a:rPr>
              <a:t/>
            </a:r>
            <a:br>
              <a:rPr lang="cs-CZ" sz="3200" u="none" dirty="0">
                <a:solidFill>
                  <a:schemeClr val="accent2"/>
                </a:solidFill>
                <a:latin typeface="Verdana" pitchFamily="34" charset="0"/>
              </a:rPr>
            </a:br>
            <a:endParaRPr lang="cs-CZ" sz="3200" u="none" dirty="0" smtClean="0">
              <a:solidFill>
                <a:schemeClr val="accent2"/>
              </a:solidFill>
              <a:latin typeface="Verdana" pitchFamily="34" charset="0"/>
            </a:endParaRPr>
          </a:p>
          <a:p>
            <a:pPr algn="ctr"/>
            <a:r>
              <a:rPr lang="cs-CZ" sz="3200" u="none" dirty="0">
                <a:solidFill>
                  <a:srgbClr val="FF9900"/>
                </a:solidFill>
                <a:latin typeface="Verdana" pitchFamily="34" charset="0"/>
              </a:rPr>
              <a:t/>
            </a:r>
            <a:br>
              <a:rPr lang="cs-CZ" sz="3200" u="none" dirty="0">
                <a:solidFill>
                  <a:srgbClr val="FF9900"/>
                </a:solidFill>
                <a:latin typeface="Verdana" pitchFamily="34" charset="0"/>
              </a:rPr>
            </a:br>
            <a:r>
              <a:rPr lang="cs-CZ" sz="3200" u="none" dirty="0">
                <a:solidFill>
                  <a:schemeClr val="hlink"/>
                </a:solidFill>
                <a:latin typeface="Verdana" pitchFamily="34" charset="0"/>
              </a:rPr>
              <a:t>Zpracování projektové žádosti</a:t>
            </a:r>
            <a:r>
              <a:rPr lang="cs-CZ" sz="3200" u="none" dirty="0">
                <a:solidFill>
                  <a:schemeClr val="accent2"/>
                </a:solidFill>
                <a:latin typeface="Verdana" pitchFamily="34" charset="0"/>
              </a:rPr>
              <a:t/>
            </a:r>
            <a:br>
              <a:rPr lang="cs-CZ" sz="3200" u="none" dirty="0">
                <a:solidFill>
                  <a:schemeClr val="accent2"/>
                </a:solidFill>
                <a:latin typeface="Verdana" pitchFamily="34" charset="0"/>
              </a:rPr>
            </a:br>
            <a:r>
              <a:rPr lang="cs-CZ" sz="3200" u="none" dirty="0">
                <a:solidFill>
                  <a:schemeClr val="accent2"/>
                </a:solidFill>
                <a:latin typeface="Verdana" pitchFamily="34" charset="0"/>
              </a:rPr>
              <a:t/>
            </a:r>
            <a:br>
              <a:rPr lang="cs-CZ" sz="3200" u="none" dirty="0">
                <a:solidFill>
                  <a:schemeClr val="accent2"/>
                </a:solidFill>
                <a:latin typeface="Verdana" pitchFamily="34" charset="0"/>
              </a:rPr>
            </a:br>
            <a:r>
              <a:rPr lang="cs-CZ" sz="3200" u="none" dirty="0">
                <a:solidFill>
                  <a:schemeClr val="accent2"/>
                </a:solidFill>
                <a:latin typeface="Verdana" pitchFamily="34" charset="0"/>
              </a:rPr>
              <a:t/>
            </a:r>
            <a:br>
              <a:rPr lang="cs-CZ" sz="3200" u="none" dirty="0">
                <a:solidFill>
                  <a:schemeClr val="accent2"/>
                </a:solidFill>
                <a:latin typeface="Verdana" pitchFamily="34" charset="0"/>
              </a:rPr>
            </a:br>
            <a:r>
              <a:rPr lang="cs-CZ" sz="2800" b="0" i="1" u="none" dirty="0">
                <a:solidFill>
                  <a:schemeClr val="accent2"/>
                </a:solidFill>
                <a:latin typeface="Verdana" pitchFamily="34" charset="0"/>
              </a:rPr>
              <a:t>Ústí </a:t>
            </a:r>
            <a:r>
              <a:rPr lang="cs-CZ" sz="2800" b="0" i="1" u="none" dirty="0" err="1">
                <a:solidFill>
                  <a:schemeClr val="accent2"/>
                </a:solidFill>
                <a:latin typeface="Verdana" pitchFamily="34" charset="0"/>
              </a:rPr>
              <a:t>n.L.</a:t>
            </a:r>
            <a:r>
              <a:rPr lang="cs-CZ" sz="2800" b="0" i="1" u="none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cs-CZ" sz="2800" b="0" i="1" u="none" dirty="0" smtClean="0">
                <a:solidFill>
                  <a:schemeClr val="accent2"/>
                </a:solidFill>
              </a:rPr>
              <a:t>2.4.2014</a:t>
            </a:r>
            <a:endParaRPr lang="cs-CZ" sz="2800" b="0" i="1" u="none" dirty="0">
              <a:solidFill>
                <a:schemeClr val="accent2"/>
              </a:solidFill>
            </a:endParaRPr>
          </a:p>
        </p:txBody>
      </p:sp>
      <p:sp>
        <p:nvSpPr>
          <p:cNvPr id="2054" name="Line 13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055" name="Group 17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2056" name="Picture 1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7" name="Picture 19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FCC0F8-94B4-4F67-BE54-B23025F39055}" type="slidenum">
              <a:rPr lang="cs-CZ"/>
              <a:pPr/>
              <a:t>10</a:t>
            </a:fld>
            <a:endParaRPr lang="cs-CZ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8196" name="Line 10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19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137525" cy="4751387"/>
          </a:xfrm>
        </p:spPr>
        <p:txBody>
          <a:bodyPr/>
          <a:lstStyle/>
          <a:p>
            <a:pPr lvl="1" algn="just" eaLnBrk="1" hangingPunct="1">
              <a:lnSpc>
                <a:spcPct val="90000"/>
              </a:lnSpc>
              <a:spcBef>
                <a:spcPct val="50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cs-CZ" sz="2200" dirty="0" smtClean="0">
                <a:solidFill>
                  <a:schemeClr val="accent2"/>
                </a:solidFill>
              </a:rPr>
              <a:t>přiměřenost a hospodárnost rozpočtu vzhledem k cílům a obsahu projektu      (kap. 3 – zařízení </a:t>
            </a:r>
            <a:r>
              <a:rPr lang="cs-CZ" sz="1900" dirty="0" smtClean="0">
                <a:solidFill>
                  <a:schemeClr val="accent2"/>
                </a:solidFill>
              </a:rPr>
              <a:t>- </a:t>
            </a:r>
            <a:r>
              <a:rPr lang="cs-CZ" sz="1900" i="1" dirty="0" smtClean="0">
                <a:solidFill>
                  <a:schemeClr val="accent2"/>
                </a:solidFill>
              </a:rPr>
              <a:t>Metodický dopis č. 23 – Obvyklé ceny zařízení a vybavení)</a:t>
            </a:r>
            <a:endParaRPr lang="cs-CZ" sz="1900" dirty="0" smtClean="0">
              <a:solidFill>
                <a:schemeClr val="accent2"/>
              </a:solidFill>
            </a:endParaRPr>
          </a:p>
          <a:p>
            <a:pPr lvl="1" algn="just" eaLnBrk="1" hangingPunct="1">
              <a:lnSpc>
                <a:spcPct val="90000"/>
              </a:lnSpc>
              <a:spcBef>
                <a:spcPct val="50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cs-CZ" sz="2200" dirty="0" smtClean="0">
                <a:solidFill>
                  <a:schemeClr val="accent2"/>
                </a:solidFill>
              </a:rPr>
              <a:t>provázanost rozpočtu ve vztahu k plánovaným </a:t>
            </a:r>
            <a:r>
              <a:rPr lang="cs-CZ" sz="2200" dirty="0" smtClean="0">
                <a:solidFill>
                  <a:schemeClr val="accent2"/>
                </a:solidFill>
              </a:rPr>
              <a:t>aktivitám</a:t>
            </a:r>
            <a:endParaRPr lang="cs-CZ" sz="2200" dirty="0" smtClean="0">
              <a:solidFill>
                <a:schemeClr val="accent2"/>
              </a:solidFill>
            </a:endParaRPr>
          </a:p>
          <a:p>
            <a:pPr lvl="1" algn="just" eaLnBrk="1" hangingPunct="1">
              <a:lnSpc>
                <a:spcPct val="90000"/>
              </a:lnSpc>
              <a:spcBef>
                <a:spcPct val="50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cs-CZ" sz="2200" dirty="0" smtClean="0">
                <a:solidFill>
                  <a:schemeClr val="accent2"/>
                </a:solidFill>
              </a:rPr>
              <a:t>opodstatněnost výše rozpočtu a rozpočtových položek</a:t>
            </a:r>
            <a:endParaRPr lang="cs-CZ" sz="1900" i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cs-CZ" sz="2200" dirty="0" smtClean="0">
                <a:solidFill>
                  <a:schemeClr val="accent2"/>
                </a:solidFill>
              </a:rPr>
              <a:t>přiměřenost výdajů na práci realizačního týmu  (kap. 1)</a:t>
            </a:r>
            <a:br>
              <a:rPr lang="cs-CZ" sz="2200" dirty="0" smtClean="0">
                <a:solidFill>
                  <a:schemeClr val="accent2"/>
                </a:solidFill>
              </a:rPr>
            </a:br>
            <a:r>
              <a:rPr lang="cs-CZ" sz="2000" i="1" dirty="0" smtClean="0">
                <a:solidFill>
                  <a:schemeClr val="accent2"/>
                </a:solidFill>
              </a:rPr>
              <a:t>/</a:t>
            </a:r>
            <a:r>
              <a:rPr lang="cs-CZ" sz="1900" i="1" dirty="0" smtClean="0">
                <a:solidFill>
                  <a:schemeClr val="accent2"/>
                </a:solidFill>
              </a:rPr>
              <a:t>Metodický dopis č. 4 - Doporučení pro stanovení rozmezí mezd/platů v projektech OP VK /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cs-CZ" sz="2200" dirty="0" smtClean="0">
                <a:solidFill>
                  <a:schemeClr val="accent2"/>
                </a:solidFill>
              </a:rPr>
              <a:t>proporcionalita jednotlivých rozpočtových kapitol</a:t>
            </a:r>
          </a:p>
          <a:p>
            <a:pPr lvl="1" algn="just" eaLnBrk="1" hangingPunct="1">
              <a:lnSpc>
                <a:spcPct val="90000"/>
              </a:lnSpc>
              <a:spcBef>
                <a:spcPct val="5000"/>
              </a:spcBef>
              <a:spcAft>
                <a:spcPts val="300"/>
              </a:spcAft>
              <a:buFont typeface="Wingdings" pitchFamily="2" charset="2"/>
              <a:buNone/>
            </a:pPr>
            <a:endParaRPr lang="cs-CZ" sz="1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 Black" pitchFamily="34" charset="0"/>
              </a:rPr>
              <a:t>Křížové financování</a:t>
            </a:r>
            <a:endParaRPr lang="cs-CZ" sz="20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Max. 20% z celkových způsobilých výdajů projektu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Výdaje musí být v souladu s cíli a aktivitami projektu</a:t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( dle podmínek </a:t>
            </a:r>
            <a:r>
              <a:rPr lang="cs-CZ" sz="2000" dirty="0" err="1" smtClean="0">
                <a:solidFill>
                  <a:schemeClr val="accent2"/>
                </a:solidFill>
              </a:rPr>
              <a:t>PpŽ</a:t>
            </a:r>
            <a:r>
              <a:rPr lang="cs-CZ" sz="2000" dirty="0" smtClean="0">
                <a:solidFill>
                  <a:schemeClr val="accent2"/>
                </a:solidFill>
              </a:rPr>
              <a:t> v. 10 a </a:t>
            </a:r>
            <a:r>
              <a:rPr lang="cs-CZ" sz="2000" dirty="0" err="1" smtClean="0">
                <a:solidFill>
                  <a:schemeClr val="accent2"/>
                </a:solidFill>
              </a:rPr>
              <a:t>PpP</a:t>
            </a:r>
            <a:r>
              <a:rPr lang="cs-CZ" sz="2000" dirty="0" smtClean="0">
                <a:solidFill>
                  <a:schemeClr val="accent2"/>
                </a:solidFill>
              </a:rPr>
              <a:t> v. 8)</a:t>
            </a:r>
          </a:p>
          <a:p>
            <a:pPr lvl="1" eaLnBrk="1" hangingPunct="1">
              <a:lnSpc>
                <a:spcPct val="90000"/>
              </a:lnSpc>
              <a:buClr>
                <a:srgbClr val="002060"/>
              </a:buClr>
              <a:buFont typeface="Arial" charset="0"/>
              <a:buChar char="•"/>
            </a:pPr>
            <a:endParaRPr lang="cs-CZ" sz="2000" dirty="0" smtClean="0">
              <a:solidFill>
                <a:schemeClr val="accent2"/>
              </a:solidFill>
            </a:endParaRPr>
          </a:p>
        </p:txBody>
      </p:sp>
      <p:grpSp>
        <p:nvGrpSpPr>
          <p:cNvPr id="8198" name="Group 13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8201" name="Picture 1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2" name="Picture 15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9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8200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Rozpočet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3D35B5-4BF2-4808-B1FA-D9F9BE809B7F}" type="slidenum">
              <a:rPr lang="cs-CZ"/>
              <a:pPr/>
              <a:t>11</a:t>
            </a:fld>
            <a:endParaRPr lang="cs-CZ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836712"/>
            <a:ext cx="8893175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00066"/>
              </a:buClr>
              <a:buFontTx/>
              <a:buNone/>
            </a:pPr>
            <a:endParaRPr lang="cs-CZ" sz="18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0066"/>
              </a:buClr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 Black" pitchFamily="34" charset="0"/>
              </a:rPr>
              <a:t>Inovativnost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Zdůvodnění co přinese projekt nového – výstupy a výsledky,</a:t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jaká je jeho přidaná hodnota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1150938" lvl="2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cs-CZ" sz="1800" dirty="0" smtClean="0">
              <a:solidFill>
                <a:schemeClr val="accent2"/>
              </a:solidFill>
            </a:endParaRPr>
          </a:p>
          <a:p>
            <a:pPr marL="1150938" lvl="2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cs-CZ" sz="1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0066"/>
              </a:buClr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 Black" pitchFamily="34" charset="0"/>
              </a:rPr>
              <a:t>Udržitelnost </a:t>
            </a:r>
            <a:r>
              <a:rPr lang="cs-CZ" sz="1800" b="1" dirty="0" smtClean="0">
                <a:solidFill>
                  <a:schemeClr val="accent2"/>
                </a:solidFill>
                <a:latin typeface="Arial Black" pitchFamily="34" charset="0"/>
              </a:rPr>
              <a:t>       </a:t>
            </a:r>
            <a:endParaRPr lang="cs-CZ" sz="1800" b="1" i="1" dirty="0" smtClean="0">
              <a:solidFill>
                <a:srgbClr val="000080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0080"/>
                </a:solidFill>
              </a:rPr>
              <a:t>Aktivity a výstupy musí být udrženy </a:t>
            </a:r>
            <a:r>
              <a:rPr lang="cs-CZ" sz="2000" b="1" u="sng" dirty="0" smtClean="0">
                <a:solidFill>
                  <a:srgbClr val="000080"/>
                </a:solidFill>
              </a:rPr>
              <a:t>po dobu 1 roku</a:t>
            </a:r>
            <a:r>
              <a:rPr lang="cs-CZ" sz="2000" b="1" dirty="0" smtClean="0">
                <a:solidFill>
                  <a:srgbClr val="000080"/>
                </a:solidFill>
              </a:rPr>
              <a:t> </a:t>
            </a:r>
            <a:r>
              <a:rPr lang="cs-CZ" sz="2000" dirty="0" smtClean="0">
                <a:solidFill>
                  <a:srgbClr val="000080"/>
                </a:solidFill>
              </a:rPr>
              <a:t>po ukončení realizace</a:t>
            </a:r>
            <a:r>
              <a:rPr lang="cs-CZ" sz="2000" dirty="0" smtClean="0">
                <a:solidFill>
                  <a:schemeClr val="accent2"/>
                </a:solidFill>
              </a:rPr>
              <a:t> projektu </a:t>
            </a:r>
          </a:p>
          <a:p>
            <a:pPr marL="1150938" lvl="2" eaLnBrk="1" hangingPunct="1">
              <a:lnSpc>
                <a:spcPct val="80000"/>
              </a:lnSpc>
              <a:buFont typeface="Arial" charset="0"/>
              <a:buChar char="-"/>
            </a:pPr>
            <a:r>
              <a:rPr lang="cs-CZ" sz="2000" dirty="0" smtClean="0">
                <a:solidFill>
                  <a:schemeClr val="accent2"/>
                </a:solidFill>
              </a:rPr>
              <a:t>záměr pokračovat s realizací projektu i mimo rámec OP VK, po ukončení pomoci z ESF, další zdroje financování</a:t>
            </a:r>
          </a:p>
          <a:p>
            <a:pPr marL="1150938" lvl="2" eaLnBrk="1" hangingPunct="1">
              <a:lnSpc>
                <a:spcPct val="80000"/>
              </a:lnSpc>
              <a:buFont typeface="Arial" charset="0"/>
              <a:buChar char="-"/>
            </a:pPr>
            <a:r>
              <a:rPr lang="cs-CZ" sz="2000" dirty="0" smtClean="0">
                <a:solidFill>
                  <a:schemeClr val="accent2"/>
                </a:solidFill>
              </a:rPr>
              <a:t>Vytvořené produkty by měly být zachovány a užívány v souladu s aktivitami, vytvořené </a:t>
            </a:r>
            <a:r>
              <a:rPr lang="cs-CZ" sz="2000" dirty="0" err="1" smtClean="0">
                <a:solidFill>
                  <a:schemeClr val="accent2"/>
                </a:solidFill>
              </a:rPr>
              <a:t>vzděl</a:t>
            </a:r>
            <a:r>
              <a:rPr lang="cs-CZ" sz="2000" dirty="0" smtClean="0">
                <a:solidFill>
                  <a:schemeClr val="accent2"/>
                </a:solidFill>
              </a:rPr>
              <a:t>. moduly min. 1x ročně proškolit na CS</a:t>
            </a: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Zakoupené zařízení a vybavení hmotné povahy musí být udrženo v souladu s projektem  - </a:t>
            </a:r>
            <a:r>
              <a:rPr lang="cs-CZ" sz="2000" b="1" dirty="0" err="1" smtClean="0">
                <a:solidFill>
                  <a:srgbClr val="FF0000"/>
                </a:solidFill>
              </a:rPr>
              <a:t>NE</a:t>
            </a:r>
            <a:r>
              <a:rPr lang="cs-CZ" sz="2000" dirty="0" err="1" smtClean="0">
                <a:solidFill>
                  <a:srgbClr val="FF0000"/>
                </a:solidFill>
              </a:rPr>
              <a:t>nahrazuje</a:t>
            </a:r>
            <a:r>
              <a:rPr lang="cs-CZ" sz="2000" dirty="0" smtClean="0">
                <a:solidFill>
                  <a:srgbClr val="FF0000"/>
                </a:solidFill>
              </a:rPr>
              <a:t>  udržení aktivit a </a:t>
            </a:r>
            <a:r>
              <a:rPr lang="cs-CZ" sz="2000" dirty="0" smtClean="0">
                <a:solidFill>
                  <a:srgbClr val="FF0000"/>
                </a:solidFill>
              </a:rPr>
              <a:t>výstupů</a:t>
            </a:r>
            <a:endParaRPr lang="cs-CZ" sz="20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Nastavení hodnoty počtu podpořených osob pro období </a:t>
            </a:r>
            <a:r>
              <a:rPr lang="cs-CZ" sz="2000" dirty="0" smtClean="0">
                <a:solidFill>
                  <a:schemeClr val="accent2"/>
                </a:solidFill>
              </a:rPr>
              <a:t>udržitelnosti </a:t>
            </a:r>
            <a:r>
              <a:rPr lang="cs-CZ" sz="2000" dirty="0" smtClean="0">
                <a:solidFill>
                  <a:schemeClr val="accent2"/>
                </a:solidFill>
              </a:rPr>
              <a:t>projektu 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7177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8" name="Picture 8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5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7176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Udržitelnost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1563-1E08-435B-8793-2D092765B87B}" type="slidenum">
              <a:rPr lang="cs-CZ"/>
              <a:pPr/>
              <a:t>12</a:t>
            </a:fld>
            <a:endParaRPr lang="cs-CZ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08963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b="1" u="sng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u="sng" dirty="0" smtClean="0">
                <a:solidFill>
                  <a:schemeClr val="accent2"/>
                </a:solidFill>
                <a:latin typeface="Arial Black" pitchFamily="34" charset="0"/>
              </a:rPr>
              <a:t>Zakázky malého rozsahu</a:t>
            </a:r>
            <a:r>
              <a:rPr lang="cs-CZ" sz="2000" b="1" u="sng" dirty="0" smtClean="0">
                <a:solidFill>
                  <a:schemeClr val="accent2"/>
                </a:solidFill>
              </a:rPr>
              <a:t>         (do  1 000 </a:t>
            </a:r>
            <a:r>
              <a:rPr lang="cs-CZ" sz="2000" b="1" u="sng" dirty="0" err="1" smtClean="0">
                <a:solidFill>
                  <a:schemeClr val="accent2"/>
                </a:solidFill>
              </a:rPr>
              <a:t>000</a:t>
            </a:r>
            <a:r>
              <a:rPr lang="cs-CZ" sz="2000" b="1" u="sng" dirty="0" smtClean="0">
                <a:solidFill>
                  <a:schemeClr val="accent2"/>
                </a:solidFill>
              </a:rPr>
              <a:t>,- Kč bez DPH)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2"/>
                </a:solidFill>
              </a:rPr>
              <a:t>postupovat dle platných pokynů a postupů OPVK (</a:t>
            </a:r>
            <a:r>
              <a:rPr lang="cs-CZ" sz="2000" dirty="0" err="1" smtClean="0">
                <a:solidFill>
                  <a:schemeClr val="accent2"/>
                </a:solidFill>
              </a:rPr>
              <a:t>PpP</a:t>
            </a:r>
            <a:r>
              <a:rPr lang="cs-CZ" sz="2000" dirty="0" smtClean="0">
                <a:solidFill>
                  <a:schemeClr val="accent2"/>
                </a:solidFill>
              </a:rPr>
              <a:t>, </a:t>
            </a:r>
            <a:r>
              <a:rPr lang="cs-CZ" sz="2000" dirty="0" err="1" smtClean="0">
                <a:solidFill>
                  <a:schemeClr val="accent2"/>
                </a:solidFill>
              </a:rPr>
              <a:t>PpŽ</a:t>
            </a:r>
            <a:r>
              <a:rPr lang="cs-CZ" sz="200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b="1" u="sng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Typ </a:t>
            </a:r>
            <a:r>
              <a:rPr lang="cs-CZ" sz="2000" dirty="0" smtClean="0">
                <a:solidFill>
                  <a:schemeClr val="accent2"/>
                </a:solidFill>
                <a:latin typeface="Arial Black" pitchFamily="34" charset="0"/>
              </a:rPr>
              <a:t>A </a:t>
            </a:r>
            <a:r>
              <a:rPr lang="cs-CZ" sz="2000" dirty="0" smtClean="0">
                <a:solidFill>
                  <a:schemeClr val="accent2"/>
                </a:solidFill>
              </a:rPr>
              <a:t>– 	do </a:t>
            </a:r>
            <a:r>
              <a:rPr lang="cs-CZ" sz="2000" b="1" dirty="0" smtClean="0">
                <a:solidFill>
                  <a:schemeClr val="accent2"/>
                </a:solidFill>
              </a:rPr>
              <a:t>200 000</a:t>
            </a:r>
            <a:r>
              <a:rPr lang="cs-CZ" sz="2000" dirty="0" smtClean="0">
                <a:solidFill>
                  <a:schemeClr val="accent2"/>
                </a:solidFill>
              </a:rPr>
              <a:t> Kč bez DPH    	 - zakázka bez VŘ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Typ </a:t>
            </a:r>
            <a:r>
              <a:rPr lang="cs-CZ" sz="2000" dirty="0" smtClean="0">
                <a:solidFill>
                  <a:schemeClr val="accent2"/>
                </a:solidFill>
                <a:latin typeface="Arial Black" pitchFamily="34" charset="0"/>
              </a:rPr>
              <a:t>B </a:t>
            </a:r>
            <a:r>
              <a:rPr lang="cs-CZ" sz="2000" dirty="0" smtClean="0">
                <a:solidFill>
                  <a:schemeClr val="accent2"/>
                </a:solidFill>
              </a:rPr>
              <a:t>– 	od </a:t>
            </a:r>
            <a:r>
              <a:rPr lang="cs-CZ" sz="2000" b="1" dirty="0" smtClean="0">
                <a:solidFill>
                  <a:schemeClr val="accent2"/>
                </a:solidFill>
              </a:rPr>
              <a:t>200 000</a:t>
            </a:r>
            <a:r>
              <a:rPr lang="cs-CZ" sz="2000" dirty="0" smtClean="0">
                <a:solidFill>
                  <a:schemeClr val="accent2"/>
                </a:solidFill>
              </a:rPr>
              <a:t> Kč do  </a:t>
            </a:r>
            <a:r>
              <a:rPr lang="cs-CZ" sz="2000" b="1" dirty="0" smtClean="0">
                <a:solidFill>
                  <a:schemeClr val="accent2"/>
                </a:solidFill>
              </a:rPr>
              <a:t>1 000 000</a:t>
            </a:r>
            <a:r>
              <a:rPr lang="cs-CZ" sz="2000" dirty="0" smtClean="0">
                <a:solidFill>
                  <a:schemeClr val="accent2"/>
                </a:solidFill>
              </a:rPr>
              <a:t> Kč bez DPH</a:t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		(uveřejnění výzvy na stránkách OPVK KÚ)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b="1" u="sng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u="sng" dirty="0" smtClean="0">
                <a:solidFill>
                  <a:schemeClr val="accent2"/>
                </a:solidFill>
                <a:latin typeface="Arial Black" pitchFamily="34" charset="0"/>
              </a:rPr>
              <a:t>Zakázky  s vyšší hodnotou</a:t>
            </a:r>
            <a:r>
              <a:rPr lang="cs-CZ" sz="2000" b="1" u="sng" dirty="0" smtClean="0">
                <a:solidFill>
                  <a:schemeClr val="accent2"/>
                </a:solidFill>
              </a:rPr>
              <a:t>          (nad 1 000 </a:t>
            </a:r>
            <a:r>
              <a:rPr lang="cs-CZ" sz="2000" b="1" u="sng" dirty="0" err="1" smtClean="0">
                <a:solidFill>
                  <a:schemeClr val="accent2"/>
                </a:solidFill>
              </a:rPr>
              <a:t>000</a:t>
            </a:r>
            <a:r>
              <a:rPr lang="cs-CZ" sz="2000" b="1" u="sng" dirty="0" smtClean="0">
                <a:solidFill>
                  <a:schemeClr val="accent2"/>
                </a:solidFill>
              </a:rPr>
              <a:t>,- Kč bez DPH)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2"/>
                </a:solidFill>
              </a:rPr>
              <a:t>postupovat dle zákona č. 137/2006 Sb. 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2"/>
                </a:solidFill>
              </a:rPr>
              <a:t>doporučujeme zpracovat odborným poradcem  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	(náklady na realizaci VŘ jsou způsobilým výdajem v rámci NN)</a:t>
            </a:r>
            <a:endParaRPr lang="cs-CZ" sz="2000" i="1" dirty="0" smtClean="0">
              <a:solidFill>
                <a:srgbClr val="FF0000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9221" name="Line 10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9222" name="Group 11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9225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6" name="Picture 13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3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9224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Veřejné zakázky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B87591D-939A-406C-BC32-F0C1BC97FEA0}" type="slidenum">
              <a:rPr lang="cs-CZ" sz="1400" b="0" u="none"/>
              <a:pPr algn="r"/>
              <a:t>13</a:t>
            </a:fld>
            <a:endParaRPr lang="cs-CZ" sz="1400" b="0" u="none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51205" name="Line 10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51206" name="Group 11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51207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08" name="Picture 13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09" name="Rectangle 13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51210" name="Rectangle 2"/>
          <p:cNvSpPr>
            <a:spLocks noChangeArrowheads="1"/>
          </p:cNvSpPr>
          <p:nvPr/>
        </p:nvSpPr>
        <p:spPr bwMode="auto">
          <a:xfrm>
            <a:off x="360363" y="2349500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Přílohy projektové žádosti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1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49154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77739E3-5052-432D-BDDF-67A9C4C068E7}" type="slidenum">
              <a:rPr lang="cs-CZ" sz="1400" b="0" u="none"/>
              <a:pPr algn="r"/>
              <a:t>14</a:t>
            </a:fld>
            <a:endParaRPr lang="cs-CZ" sz="1400" b="0" u="non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96752"/>
            <a:ext cx="8820150" cy="467972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 	1.  	</a:t>
            </a:r>
            <a:r>
              <a:rPr lang="cs-CZ" sz="2100" b="1" u="sng" dirty="0" smtClean="0">
                <a:solidFill>
                  <a:schemeClr val="accent2"/>
                </a:solidFill>
              </a:rPr>
              <a:t>Doklad o právní subjektivitě žadatele</a:t>
            </a:r>
            <a:r>
              <a:rPr lang="cs-CZ" sz="2100" b="1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dirty="0" smtClean="0">
                <a:solidFill>
                  <a:schemeClr val="accent2"/>
                </a:solidFill>
              </a:rPr>
              <a:t>		v odpovídající formě podle odlišné právní subjektivity </a:t>
            </a:r>
            <a:br>
              <a:rPr lang="cs-CZ" sz="2100" dirty="0" smtClean="0">
                <a:solidFill>
                  <a:schemeClr val="accent2"/>
                </a:solidFill>
              </a:rPr>
            </a:br>
            <a:r>
              <a:rPr lang="cs-CZ" sz="2100" dirty="0" smtClean="0">
                <a:solidFill>
                  <a:schemeClr val="accent2"/>
                </a:solidFill>
              </a:rPr>
              <a:t>	žadatele (viz. </a:t>
            </a:r>
            <a:r>
              <a:rPr lang="cs-CZ" sz="2100" dirty="0" err="1" smtClean="0">
                <a:solidFill>
                  <a:schemeClr val="accent2"/>
                </a:solidFill>
              </a:rPr>
              <a:t>PpŽ</a:t>
            </a:r>
            <a:r>
              <a:rPr lang="cs-CZ" sz="2100" dirty="0" smtClean="0">
                <a:solidFill>
                  <a:schemeClr val="accent2"/>
                </a:solidFill>
              </a:rPr>
              <a:t> – verze 10 ), úředně ověřen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cs-CZ" sz="21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2.	</a:t>
            </a:r>
            <a:r>
              <a:rPr lang="cs-CZ" sz="2100" b="1" u="sng" dirty="0" smtClean="0">
                <a:solidFill>
                  <a:schemeClr val="accent2"/>
                </a:solidFill>
              </a:rPr>
              <a:t>Čestné prohlášení žadatele</a:t>
            </a:r>
            <a:endParaRPr lang="cs-CZ" sz="21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dirty="0" smtClean="0">
                <a:solidFill>
                  <a:schemeClr val="accent2"/>
                </a:solidFill>
              </a:rPr>
              <a:t>		</a:t>
            </a:r>
            <a:r>
              <a:rPr lang="cs-CZ" sz="2000" dirty="0" smtClean="0">
                <a:solidFill>
                  <a:schemeClr val="accent2"/>
                </a:solidFill>
              </a:rPr>
              <a:t>není v úpadku, v souladu s legislativou EU a ČR, </a:t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 	souhlas s uveřejněním výstupů a výsledků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1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3.	</a:t>
            </a:r>
            <a:r>
              <a:rPr lang="cs-CZ" sz="2100" b="1" u="sng" dirty="0" smtClean="0">
                <a:solidFill>
                  <a:schemeClr val="accent2"/>
                </a:solidFill>
              </a:rPr>
              <a:t>Prohlášení o partnerství </a:t>
            </a:r>
            <a:r>
              <a:rPr lang="cs-CZ" sz="2100" dirty="0" smtClean="0">
                <a:solidFill>
                  <a:schemeClr val="accent2"/>
                </a:solidFill>
              </a:rPr>
              <a:t>                          </a:t>
            </a:r>
            <a:r>
              <a:rPr lang="cs-CZ" sz="2100" i="1" dirty="0" smtClean="0">
                <a:solidFill>
                  <a:schemeClr val="accent5">
                    <a:lumMod val="50000"/>
                  </a:schemeClr>
                </a:solidFill>
              </a:rPr>
              <a:t>je-li relevantní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dirty="0" smtClean="0">
                <a:solidFill>
                  <a:schemeClr val="accent2"/>
                </a:solidFill>
              </a:rPr>
              <a:t>		není v úpadku, souhlas s projektem, s principy partnerství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1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4.	</a:t>
            </a:r>
            <a:r>
              <a:rPr lang="cs-CZ" sz="2100" b="1" u="sng" dirty="0" smtClean="0">
                <a:solidFill>
                  <a:schemeClr val="accent2"/>
                </a:solidFill>
              </a:rPr>
              <a:t>Čestné prohlášení o níže uvedených skutečnostech </a:t>
            </a:r>
            <a:r>
              <a:rPr lang="cs-CZ" sz="2100" dirty="0" smtClean="0">
                <a:solidFill>
                  <a:schemeClr val="accent2"/>
                </a:solidFill>
              </a:rPr>
              <a:t/>
            </a:r>
            <a:br>
              <a:rPr lang="cs-CZ" sz="2100" dirty="0" smtClean="0">
                <a:solidFill>
                  <a:schemeClr val="accent2"/>
                </a:solidFill>
              </a:rPr>
            </a:br>
            <a:r>
              <a:rPr lang="cs-CZ" sz="2100" dirty="0" smtClean="0">
                <a:solidFill>
                  <a:schemeClr val="accent2"/>
                </a:solidFill>
              </a:rPr>
              <a:t> 	oprávněnost čerpání podpory „de </a:t>
            </a:r>
            <a:r>
              <a:rPr lang="cs-CZ" sz="2100" dirty="0" err="1" smtClean="0">
                <a:solidFill>
                  <a:schemeClr val="accent2"/>
                </a:solidFill>
              </a:rPr>
              <a:t>minimis</a:t>
            </a:r>
            <a:r>
              <a:rPr lang="cs-CZ" sz="2100" dirty="0" smtClean="0">
                <a:solidFill>
                  <a:schemeClr val="accent2"/>
                </a:solidFill>
              </a:rPr>
              <a:t>“ </a:t>
            </a:r>
            <a:br>
              <a:rPr lang="cs-CZ" sz="2100" dirty="0" smtClean="0">
                <a:solidFill>
                  <a:schemeClr val="accent2"/>
                </a:solidFill>
              </a:rPr>
            </a:br>
            <a:r>
              <a:rPr lang="cs-CZ" sz="2100" dirty="0" smtClean="0">
                <a:solidFill>
                  <a:schemeClr val="accent2"/>
                </a:solidFill>
              </a:rPr>
              <a:t> 	za  žadatele  i za každého </a:t>
            </a:r>
            <a:r>
              <a:rPr lang="cs-CZ" sz="2000" dirty="0" smtClean="0">
                <a:solidFill>
                  <a:schemeClr val="accent2"/>
                </a:solidFill>
              </a:rPr>
              <a:t>partnera zvlášť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 dirty="0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 dirty="0"/>
              <a:t> </a:t>
            </a:r>
          </a:p>
        </p:txBody>
      </p:sp>
      <p:sp>
        <p:nvSpPr>
          <p:cNvPr id="49157" name="Line 10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49158" name="Group 11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49159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160" name="Picture 13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9162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Přílohy žádosti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102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487C32-0C4A-408F-88A7-BC3E00DDF1D1}" type="slidenum">
              <a:rPr lang="cs-CZ"/>
              <a:pPr/>
              <a:t>15</a:t>
            </a:fld>
            <a:endParaRPr lang="cs-CZ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620688"/>
            <a:ext cx="8820150" cy="52565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2200" b="1" u="sng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5.	</a:t>
            </a:r>
            <a:r>
              <a:rPr lang="cs-CZ" sz="2100" b="1" u="sng" dirty="0" smtClean="0">
                <a:solidFill>
                  <a:schemeClr val="accent2"/>
                </a:solidFill>
              </a:rPr>
              <a:t>Profesní životopisy klíčových pracovníků RT</a:t>
            </a:r>
            <a:endParaRPr lang="cs-CZ" sz="21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>
                <a:solidFill>
                  <a:schemeClr val="accent2"/>
                </a:solidFill>
              </a:rPr>
              <a:t>	 	</a:t>
            </a:r>
            <a:r>
              <a:rPr lang="cs-CZ" sz="2000" dirty="0" smtClean="0">
                <a:solidFill>
                  <a:schemeClr val="accent2"/>
                </a:solidFill>
              </a:rPr>
              <a:t>řízení projektu,  klíčové odborné pozice       - i za partnera</a:t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	(+ souhlas osoby podílet se na realizaci)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		/ </a:t>
            </a:r>
            <a:r>
              <a:rPr lang="cs-CZ" sz="2000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http://europass.cedefop.europa.eu/cs/home a výsledků </a:t>
            </a:r>
            <a:r>
              <a:rPr lang="cs-CZ" sz="2000" dirty="0" smtClean="0">
                <a:solidFill>
                  <a:schemeClr val="accent2"/>
                </a:solidFill>
                <a:hlinkClick r:id="rId2"/>
              </a:rPr>
              <a:t>/</a:t>
            </a:r>
            <a:endParaRPr lang="cs-CZ" sz="2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1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6.	</a:t>
            </a:r>
            <a:r>
              <a:rPr lang="cs-CZ" sz="2100" b="1" u="sng" dirty="0" smtClean="0">
                <a:solidFill>
                  <a:schemeClr val="accent2"/>
                </a:solidFill>
              </a:rPr>
              <a:t>Doklad prokazující soustavnou vzdělávací činnost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	</a:t>
            </a:r>
            <a:r>
              <a:rPr lang="cs-CZ" sz="2100" b="1" u="sng" dirty="0" smtClean="0">
                <a:solidFill>
                  <a:schemeClr val="accent2"/>
                </a:solidFill>
              </a:rPr>
              <a:t>v období min. 2 let před podáním žádosti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sz="2100" b="1" u="sng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7.	</a:t>
            </a:r>
            <a:r>
              <a:rPr lang="cs-CZ" sz="2100" b="1" u="sng" dirty="0" smtClean="0">
                <a:solidFill>
                  <a:schemeClr val="accent2"/>
                </a:solidFill>
              </a:rPr>
              <a:t>Doklad prokazující roční obrat  za poslední 2 účetní období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sz="21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8.	</a:t>
            </a:r>
            <a:r>
              <a:rPr lang="cs-CZ" sz="2100" b="1" u="sng" dirty="0" smtClean="0">
                <a:solidFill>
                  <a:schemeClr val="accent2"/>
                </a:solidFill>
              </a:rPr>
              <a:t>Potvrzení o zařazení projektů do IPRM</a:t>
            </a:r>
            <a:r>
              <a:rPr lang="cs-CZ" sz="2000" i="1" dirty="0" smtClean="0">
                <a:solidFill>
                  <a:schemeClr val="accent5">
                    <a:lumMod val="50000"/>
                  </a:schemeClr>
                </a:solidFill>
              </a:rPr>
              <a:t>         - je-li relevantní</a:t>
            </a:r>
            <a:endParaRPr lang="cs-CZ" sz="2100" b="1" u="sng" dirty="0" smtClean="0">
              <a:solidFill>
                <a:schemeClr val="accent2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10245" name="Line 10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0246" name="Group 11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10249" name="Picture 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0" name="Picture 13" descr="logo uk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8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Přílohy žádosti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1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49154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77739E3-5052-432D-BDDF-67A9C4C068E7}" type="slidenum">
              <a:rPr lang="cs-CZ" sz="1400" b="0" u="none"/>
              <a:pPr algn="r"/>
              <a:t>16</a:t>
            </a:fld>
            <a:endParaRPr lang="cs-CZ" sz="1400" b="0" u="non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25538"/>
            <a:ext cx="8820150" cy="453571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 	9.	</a:t>
            </a:r>
            <a:r>
              <a:rPr lang="cs-CZ" sz="2400" b="1" u="sng" dirty="0" smtClean="0">
                <a:solidFill>
                  <a:schemeClr val="accent2"/>
                </a:solidFill>
              </a:rPr>
              <a:t> </a:t>
            </a:r>
            <a:r>
              <a:rPr lang="cs-CZ" sz="2100" b="1" u="sng" dirty="0" smtClean="0">
                <a:solidFill>
                  <a:schemeClr val="accent2"/>
                </a:solidFill>
              </a:rPr>
              <a:t>Prohlášení o schválení projektů v OP v program. období  </a:t>
            </a:r>
            <a:r>
              <a:rPr lang="cs-CZ" sz="2100" b="1" dirty="0" smtClean="0">
                <a:solidFill>
                  <a:schemeClr val="accent2"/>
                </a:solidFill>
              </a:rPr>
              <a:t>	</a:t>
            </a:r>
            <a:r>
              <a:rPr lang="cs-CZ" sz="2100" b="1" u="sng" dirty="0" smtClean="0">
                <a:solidFill>
                  <a:schemeClr val="accent2"/>
                </a:solidFill>
              </a:rPr>
              <a:t>2007-2013 </a:t>
            </a:r>
            <a:r>
              <a:rPr lang="cs-CZ" sz="2400" b="1" dirty="0" smtClean="0">
                <a:solidFill>
                  <a:schemeClr val="accent2"/>
                </a:solidFill>
              </a:rPr>
              <a:t>		</a:t>
            </a:r>
            <a:r>
              <a:rPr lang="cs-CZ" sz="2000" i="1" dirty="0" smtClean="0">
                <a:solidFill>
                  <a:schemeClr val="accent5">
                    <a:lumMod val="50000"/>
                  </a:schemeClr>
                </a:solidFill>
              </a:rPr>
              <a:t> 		- je-li relevantní</a:t>
            </a:r>
            <a:endParaRPr lang="cs-CZ" sz="2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>
                <a:solidFill>
                  <a:schemeClr val="accent2"/>
                </a:solidFill>
              </a:rPr>
              <a:t>		</a:t>
            </a:r>
            <a:r>
              <a:rPr lang="cs-CZ" sz="2000" dirty="0" smtClean="0">
                <a:solidFill>
                  <a:schemeClr val="accent2"/>
                </a:solidFill>
              </a:rPr>
              <a:t>- synergie předkládaného projektu s jinými schválenými projekty z  	  dalších OP 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sz="21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10.  	</a:t>
            </a:r>
            <a:r>
              <a:rPr lang="cs-CZ" sz="2100" b="1" u="sng" dirty="0" smtClean="0">
                <a:solidFill>
                  <a:schemeClr val="accent2"/>
                </a:solidFill>
              </a:rPr>
              <a:t>Stanovisko zřizovatele</a:t>
            </a:r>
            <a:r>
              <a:rPr lang="cs-CZ" sz="2100" b="1" dirty="0" smtClean="0">
                <a:solidFill>
                  <a:schemeClr val="accent2"/>
                </a:solidFill>
              </a:rPr>
              <a:t>  		</a:t>
            </a:r>
            <a:r>
              <a:rPr lang="cs-CZ" sz="2000" i="1" dirty="0" smtClean="0">
                <a:solidFill>
                  <a:schemeClr val="accent5">
                    <a:lumMod val="50000"/>
                  </a:schemeClr>
                </a:solidFill>
              </a:rPr>
              <a:t>- je-li relevantní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dirty="0" smtClean="0">
                <a:solidFill>
                  <a:schemeClr val="accent2"/>
                </a:solidFill>
              </a:rPr>
              <a:t>		</a:t>
            </a:r>
            <a:r>
              <a:rPr lang="cs-CZ" sz="2000" dirty="0" smtClean="0">
                <a:solidFill>
                  <a:schemeClr val="accent2"/>
                </a:solidFill>
              </a:rPr>
              <a:t> - pouze je-li žadatelem příspěvková organizace kraje, města </a:t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 	   nebo obce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cs-CZ" sz="21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11.	</a:t>
            </a:r>
            <a:r>
              <a:rPr lang="cs-CZ" sz="2100" b="1" u="sng" dirty="0" smtClean="0">
                <a:solidFill>
                  <a:schemeClr val="accent2"/>
                </a:solidFill>
              </a:rPr>
              <a:t>Šetření potřebnosti a zájmu cílových skupin</a:t>
            </a:r>
            <a:endParaRPr lang="cs-CZ" sz="21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dirty="0" smtClean="0">
                <a:solidFill>
                  <a:schemeClr val="accent2"/>
                </a:solidFill>
              </a:rPr>
              <a:t>		</a:t>
            </a:r>
            <a:r>
              <a:rPr lang="cs-CZ" sz="2000" dirty="0" smtClean="0">
                <a:solidFill>
                  <a:schemeClr val="accent2"/>
                </a:solidFill>
              </a:rPr>
              <a:t> -  šetření, vstupní analýza, doložení potřebnosti projektu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		</a:t>
            </a:r>
            <a:r>
              <a:rPr lang="cs-CZ" sz="2000" dirty="0" smtClean="0">
                <a:solidFill>
                  <a:srgbClr val="FF0000"/>
                </a:solidFill>
              </a:rPr>
              <a:t>-   konkrétní vypovídající hodnotu k cílům a CS projektu !!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1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	12.	</a:t>
            </a:r>
            <a:r>
              <a:rPr lang="cs-CZ" sz="2100" b="1" u="sng" dirty="0" smtClean="0">
                <a:solidFill>
                  <a:schemeClr val="accent2"/>
                </a:solidFill>
              </a:rPr>
              <a:t>další přílohy </a:t>
            </a:r>
            <a:r>
              <a:rPr lang="cs-CZ" sz="2100" b="1" dirty="0" smtClean="0">
                <a:solidFill>
                  <a:schemeClr val="accent2"/>
                </a:solidFill>
              </a:rPr>
              <a:t> 		 </a:t>
            </a:r>
            <a:r>
              <a:rPr lang="cs-CZ" sz="2000" dirty="0" smtClean="0">
                <a:solidFill>
                  <a:schemeClr val="accent2"/>
                </a:solidFill>
              </a:rPr>
              <a:t>-  dle potřeb žadatele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dirty="0" smtClean="0">
                <a:solidFill>
                  <a:schemeClr val="accent2"/>
                </a:solidFill>
              </a:rPr>
              <a:t>		</a:t>
            </a:r>
            <a:endParaRPr lang="cs-CZ" sz="2000" dirty="0" smtClean="0">
              <a:solidFill>
                <a:schemeClr val="accent2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 dirty="0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 dirty="0"/>
              <a:t> </a:t>
            </a:r>
          </a:p>
        </p:txBody>
      </p:sp>
      <p:sp>
        <p:nvSpPr>
          <p:cNvPr id="49157" name="Line 10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49159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160" name="Picture 13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9162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 dirty="0">
                <a:solidFill>
                  <a:schemeClr val="hlink"/>
                </a:solidFill>
                <a:sym typeface="Arial Bold" charset="0"/>
              </a:rPr>
              <a:t>Přílohy žádosti</a:t>
            </a:r>
            <a:endParaRPr lang="en-US" sz="3500" u="none" dirty="0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 dirty="0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r>
              <a:rPr lang="cs-CZ" sz="4000" u="none" dirty="0">
                <a:solidFill>
                  <a:schemeClr val="accent2"/>
                </a:solidFill>
              </a:rPr>
              <a:t>	</a:t>
            </a:r>
            <a:endParaRPr lang="en-US" sz="4000" b="0" u="none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DCB3C8-3033-4BBA-BC0E-764D054BFD4C}" type="slidenum">
              <a:rPr lang="cs-CZ"/>
              <a:pPr/>
              <a:t>17</a:t>
            </a:fld>
            <a:endParaRPr lang="cs-CZ" dirty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11268" name="Line 11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1269" name="Group 12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11273" name="Picture 1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14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70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11271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000" u="none" dirty="0">
                <a:solidFill>
                  <a:schemeClr val="hlink"/>
                </a:solidFill>
                <a:sym typeface="Arial Bold" charset="0"/>
              </a:rPr>
              <a:t>Zpracování žádosti v BENEFIT7+</a:t>
            </a:r>
            <a:endParaRPr lang="en-US" sz="3000" u="none" dirty="0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000" u="none" dirty="0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 dirty="0">
              <a:solidFill>
                <a:schemeClr val="accent2"/>
              </a:solidFill>
            </a:endParaRPr>
          </a:p>
        </p:txBody>
      </p:sp>
      <p:sp>
        <p:nvSpPr>
          <p:cNvPr id="112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052736"/>
            <a:ext cx="8532440" cy="46085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2500" b="1" dirty="0" smtClean="0">
                <a:solidFill>
                  <a:schemeClr val="accent2"/>
                </a:solidFill>
              </a:rPr>
              <a:t>Žádost on-line: 	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2200" b="1" dirty="0" smtClean="0">
                <a:solidFill>
                  <a:schemeClr val="accent2"/>
                </a:solidFill>
              </a:rPr>
              <a:t>		</a:t>
            </a:r>
            <a:r>
              <a:rPr lang="cs-CZ" sz="2200" b="1" dirty="0" smtClean="0">
                <a:solidFill>
                  <a:schemeClr val="accent2"/>
                </a:solidFill>
                <a:hlinkClick r:id="rId4"/>
              </a:rPr>
              <a:t>www.</a:t>
            </a:r>
            <a:r>
              <a:rPr lang="cs-CZ" sz="2200" b="1" dirty="0" err="1" smtClean="0">
                <a:solidFill>
                  <a:schemeClr val="accent2"/>
                </a:solidFill>
                <a:hlinkClick r:id="rId4"/>
              </a:rPr>
              <a:t>eu</a:t>
            </a:r>
            <a:r>
              <a:rPr lang="cs-CZ" sz="2200" b="1" dirty="0" smtClean="0">
                <a:solidFill>
                  <a:schemeClr val="accent2"/>
                </a:solidFill>
                <a:hlinkClick r:id="rId4"/>
              </a:rPr>
              <a:t>-zadost.cz</a:t>
            </a:r>
            <a:r>
              <a:rPr lang="cs-CZ" sz="2200" b="1" dirty="0" smtClean="0">
                <a:solidFill>
                  <a:schemeClr val="accent2"/>
                </a:solidFill>
              </a:rPr>
              <a:t>		</a:t>
            </a:r>
            <a:r>
              <a:rPr lang="cs-CZ" sz="2200" b="1" dirty="0" smtClean="0">
                <a:solidFill>
                  <a:schemeClr val="accent2"/>
                </a:solidFill>
                <a:hlinkClick r:id="rId4"/>
              </a:rPr>
              <a:t>www.</a:t>
            </a:r>
            <a:r>
              <a:rPr lang="cs-CZ" sz="2200" b="1" dirty="0" err="1" smtClean="0">
                <a:solidFill>
                  <a:schemeClr val="accent2"/>
                </a:solidFill>
                <a:hlinkClick r:id="rId4"/>
              </a:rPr>
              <a:t>eu</a:t>
            </a:r>
            <a:r>
              <a:rPr lang="cs-CZ" sz="2200" b="1" dirty="0" smtClean="0">
                <a:solidFill>
                  <a:schemeClr val="accent2"/>
                </a:solidFill>
                <a:hlinkClick r:id="rId4"/>
              </a:rPr>
              <a:t>-zadost.</a:t>
            </a:r>
            <a:r>
              <a:rPr lang="cs-CZ" sz="2200" b="1" dirty="0" err="1" smtClean="0">
                <a:solidFill>
                  <a:schemeClr val="accent2"/>
                </a:solidFill>
                <a:hlinkClick r:id="rId5"/>
              </a:rPr>
              <a:t>eu</a:t>
            </a:r>
            <a:endParaRPr lang="cs-CZ" sz="22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2200" b="1" dirty="0" smtClean="0">
                <a:solidFill>
                  <a:schemeClr val="accent2"/>
                </a:solidFill>
              </a:rPr>
              <a:t>		</a:t>
            </a:r>
            <a:r>
              <a:rPr lang="cs-CZ" sz="2200" b="1" dirty="0" smtClean="0">
                <a:solidFill>
                  <a:schemeClr val="accent2"/>
                </a:solidFill>
                <a:hlinkClick r:id="rId6"/>
              </a:rPr>
              <a:t>www.</a:t>
            </a:r>
            <a:r>
              <a:rPr lang="cs-CZ" sz="2200" b="1" dirty="0" err="1" smtClean="0">
                <a:solidFill>
                  <a:schemeClr val="accent2"/>
                </a:solidFill>
                <a:hlinkClick r:id="rId6"/>
              </a:rPr>
              <a:t>euzadost.cz</a:t>
            </a:r>
            <a:r>
              <a:rPr lang="cs-CZ" sz="2200" b="1" dirty="0" smtClean="0">
                <a:solidFill>
                  <a:schemeClr val="accent2"/>
                </a:solidFill>
              </a:rPr>
              <a:t>		</a:t>
            </a:r>
            <a:r>
              <a:rPr lang="cs-CZ" sz="2200" b="1" dirty="0" smtClean="0">
                <a:solidFill>
                  <a:schemeClr val="accent2"/>
                </a:solidFill>
                <a:hlinkClick r:id="rId5"/>
              </a:rPr>
              <a:t>www.</a:t>
            </a:r>
            <a:r>
              <a:rPr lang="cs-CZ" sz="2200" b="1" dirty="0" err="1" smtClean="0">
                <a:solidFill>
                  <a:schemeClr val="accent2"/>
                </a:solidFill>
                <a:hlinkClick r:id="rId5"/>
              </a:rPr>
              <a:t>euzadost.eu</a:t>
            </a:r>
            <a:endParaRPr lang="cs-CZ" sz="22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00CC"/>
              </a:buClr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Clr>
                <a:srgbClr val="0000CC"/>
              </a:buClr>
              <a:buFontTx/>
              <a:buNone/>
            </a:pPr>
            <a:r>
              <a:rPr lang="cs-CZ" sz="2000" i="1" dirty="0" smtClean="0">
                <a:solidFill>
                  <a:schemeClr val="accent2"/>
                </a:solidFill>
              </a:rPr>
              <a:t>		(Testovací verze:</a:t>
            </a:r>
            <a:r>
              <a:rPr lang="cs-CZ" sz="2000" i="1" dirty="0" smtClean="0">
                <a:solidFill>
                  <a:srgbClr val="0000CC"/>
                </a:solidFill>
              </a:rPr>
              <a:t> </a:t>
            </a:r>
            <a:r>
              <a:rPr lang="cs-CZ" sz="2000" i="1" dirty="0" smtClean="0"/>
              <a:t> </a:t>
            </a:r>
            <a:r>
              <a:rPr lang="cs-CZ" sz="2000" i="1" dirty="0" smtClean="0">
                <a:hlinkClick r:id="rId7"/>
              </a:rPr>
              <a:t>http://benefit7.mssf.cz/</a:t>
            </a:r>
            <a:r>
              <a:rPr lang="cs-CZ" sz="2000" i="1" dirty="0" smtClean="0"/>
              <a:t>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25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100" dirty="0" smtClean="0">
                <a:solidFill>
                  <a:schemeClr val="accent2"/>
                </a:solidFill>
              </a:rPr>
              <a:t>Příručka „</a:t>
            </a:r>
            <a:r>
              <a:rPr lang="cs-CZ" sz="2100" b="1" i="1" dirty="0" smtClean="0">
                <a:solidFill>
                  <a:schemeClr val="accent2"/>
                </a:solidFill>
              </a:rPr>
              <a:t>Elektronická projektová žádost v aplikaci Benefit7</a:t>
            </a:r>
            <a:r>
              <a:rPr lang="cs-CZ" sz="2100" dirty="0" smtClean="0">
                <a:solidFill>
                  <a:schemeClr val="accent2"/>
                </a:solidFill>
              </a:rPr>
              <a:t>“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sz="2100" dirty="0" smtClean="0">
                <a:solidFill>
                  <a:schemeClr val="accent2"/>
                </a:solidFill>
              </a:rPr>
              <a:t>	- Jak vyplnit webovou žádost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cs-CZ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900" b="1" dirty="0" smtClean="0">
                <a:solidFill>
                  <a:schemeClr val="accent2"/>
                </a:solidFill>
              </a:rPr>
              <a:t>na stránkách KÚ ÚK:</a:t>
            </a:r>
            <a:r>
              <a:rPr lang="cs-CZ" sz="1900" b="1" dirty="0" smtClean="0">
                <a:solidFill>
                  <a:srgbClr val="0000CC"/>
                </a:solidFill>
              </a:rPr>
              <a:t>  </a:t>
            </a:r>
            <a:r>
              <a:rPr lang="cs-CZ" sz="2000" i="1" dirty="0" smtClean="0">
                <a:hlinkClick r:id="rId8"/>
              </a:rPr>
              <a:t>http://opvk.kr-ustecky.cz/</a:t>
            </a:r>
            <a:r>
              <a:rPr lang="cs-CZ" sz="2000" i="1" dirty="0" smtClean="0">
                <a:hlinkClick r:id="rId7"/>
              </a:rPr>
              <a:t> </a:t>
            </a:r>
            <a:r>
              <a:rPr lang="cs-CZ" sz="2000" i="1" dirty="0" smtClean="0"/>
              <a:t>   </a:t>
            </a:r>
            <a:r>
              <a:rPr lang="cs-CZ" sz="1700" b="1" dirty="0" smtClean="0">
                <a:solidFill>
                  <a:schemeClr val="accent2"/>
                </a:solidFill>
              </a:rPr>
              <a:t>v části PRO ŽADATELE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endParaRPr lang="cs-CZ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900" b="1" dirty="0" smtClean="0">
                <a:solidFill>
                  <a:schemeClr val="accent2"/>
                </a:solidFill>
              </a:rPr>
              <a:t>na stránkách OPVK  : </a:t>
            </a:r>
            <a:r>
              <a:rPr lang="cs-CZ" sz="2000" i="1" dirty="0" smtClean="0">
                <a:hlinkClick r:id="rId8"/>
              </a:rPr>
              <a:t>http://www.op-</a:t>
            </a:r>
            <a:r>
              <a:rPr lang="cs-CZ" sz="2000" i="1" dirty="0" err="1" smtClean="0">
                <a:hlinkClick r:id="rId8"/>
              </a:rPr>
              <a:t>vk.cz</a:t>
            </a:r>
            <a:r>
              <a:rPr lang="cs-CZ" sz="2000" i="1" dirty="0" smtClean="0">
                <a:hlinkClick r:id="rId8"/>
              </a:rPr>
              <a:t>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900" b="1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900" b="1" dirty="0" smtClean="0">
                <a:solidFill>
                  <a:schemeClr val="accent2"/>
                </a:solidFill>
              </a:rPr>
              <a:t>na stránkách MŠMT</a:t>
            </a:r>
            <a:r>
              <a:rPr lang="cs-CZ" sz="2000" b="1" dirty="0" smtClean="0">
                <a:solidFill>
                  <a:schemeClr val="accent2"/>
                </a:solidFill>
              </a:rPr>
              <a:t> :  </a:t>
            </a:r>
            <a:r>
              <a:rPr lang="cs-CZ" sz="2000" i="1" dirty="0" smtClean="0">
                <a:hlinkClick r:id="rId9"/>
              </a:rPr>
              <a:t>http://www.</a:t>
            </a:r>
            <a:r>
              <a:rPr lang="cs-CZ" sz="2000" i="1" dirty="0" err="1" smtClean="0">
                <a:hlinkClick r:id="rId9"/>
              </a:rPr>
              <a:t>msmt.cz</a:t>
            </a:r>
            <a:r>
              <a:rPr lang="cs-CZ" sz="2000" i="1" dirty="0" smtClean="0">
                <a:hlinkClick r:id="rId9"/>
              </a:rPr>
              <a:t>/</a:t>
            </a:r>
            <a:r>
              <a:rPr lang="cs-CZ" sz="2000" i="1" dirty="0" err="1" smtClean="0">
                <a:hlinkClick r:id="rId9"/>
              </a:rPr>
              <a:t>strukturalni</a:t>
            </a:r>
            <a:r>
              <a:rPr lang="cs-CZ" sz="2000" i="1" dirty="0" smtClean="0">
                <a:hlinkClick r:id="rId9"/>
              </a:rPr>
              <a:t>-fondy/pro-</a:t>
            </a:r>
            <a:r>
              <a:rPr lang="cs-CZ" sz="2000" i="1" dirty="0" err="1" smtClean="0">
                <a:hlinkClick r:id="rId9"/>
              </a:rPr>
              <a:t>zadatele</a:t>
            </a:r>
            <a:endParaRPr lang="cs-CZ" sz="2000" i="1" dirty="0" smtClean="0">
              <a:hlinkClick r:id="rId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6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6EE992-7AFF-4B43-8298-65801BDFB21B}" type="slidenum">
              <a:rPr lang="cs-CZ"/>
              <a:pPr/>
              <a:t>18</a:t>
            </a:fld>
            <a:endParaRPr lang="cs-CZ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12295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6" name="Picture 6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Zástupný symbol pro obsah 8" descr="Bez názvu.bmp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0" y="-1"/>
            <a:ext cx="9144000" cy="6823731"/>
          </a:xfrm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2D95F5-BA2C-49CC-A66C-2CD07DE62F21}" type="slidenum">
              <a:rPr lang="cs-CZ"/>
              <a:pPr/>
              <a:t>19</a:t>
            </a:fld>
            <a:endParaRPr lang="cs-CZ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grpSp>
        <p:nvGrpSpPr>
          <p:cNvPr id="13316" name="Group 3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1332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1" name="Picture 5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17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13318" name="Rectangle 2"/>
          <p:cNvSpPr>
            <a:spLocks noChangeArrowheads="1"/>
          </p:cNvSpPr>
          <p:nvPr/>
        </p:nvSpPr>
        <p:spPr bwMode="auto">
          <a:xfrm>
            <a:off x="251520" y="332656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2800" u="none" dirty="0">
                <a:solidFill>
                  <a:schemeClr val="hlink"/>
                </a:solidFill>
                <a:sym typeface="Arial Bold" charset="0"/>
                <a:hlinkClick r:id="rId4"/>
              </a:rPr>
              <a:t>Možné problémy se spuštěním </a:t>
            </a:r>
            <a:r>
              <a:rPr lang="cs-CZ" sz="2800" u="none" dirty="0" err="1">
                <a:solidFill>
                  <a:schemeClr val="hlink"/>
                </a:solidFill>
                <a:sym typeface="Arial Bold" charset="0"/>
                <a:hlinkClick r:id="rId4"/>
              </a:rPr>
              <a:t>Benefitu</a:t>
            </a:r>
            <a:r>
              <a:rPr lang="cs-CZ" sz="2800" u="none" dirty="0">
                <a:solidFill>
                  <a:schemeClr val="hlink"/>
                </a:solidFill>
                <a:sym typeface="Arial Bold" charset="0"/>
                <a:hlinkClick r:id="rId4"/>
              </a:rPr>
              <a:t> 7+</a:t>
            </a:r>
            <a:endParaRPr lang="en-US" sz="2800" u="none" dirty="0">
              <a:solidFill>
                <a:schemeClr val="hlink"/>
              </a:solidFill>
              <a:sym typeface="Arial Bold" charset="0"/>
              <a:hlinkClick r:id="rId4"/>
            </a:endParaRPr>
          </a:p>
          <a:p>
            <a:pPr marL="39688" algn="ctr">
              <a:spcBef>
                <a:spcPct val="20000"/>
              </a:spcBef>
            </a:pPr>
            <a:endParaRPr lang="cs-CZ" sz="3000" u="none" dirty="0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 dirty="0">
              <a:solidFill>
                <a:schemeClr val="accent2"/>
              </a:solidFill>
            </a:endParaRPr>
          </a:p>
        </p:txBody>
      </p:sp>
      <p:pic>
        <p:nvPicPr>
          <p:cNvPr id="13319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1811338"/>
            <a:ext cx="8353425" cy="404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B1E03D-BA75-48C4-86CC-D6BFC745565C}" type="slidenum">
              <a:rPr lang="cs-CZ"/>
              <a:pPr/>
              <a:t>2</a:t>
            </a:fld>
            <a:endParaRPr 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052736"/>
            <a:ext cx="8675687" cy="4608513"/>
          </a:xfrm>
        </p:spPr>
        <p:txBody>
          <a:bodyPr/>
          <a:lstStyle/>
          <a:p>
            <a:pPr eaLnBrk="1" hangingPunct="1">
              <a:buClr>
                <a:srgbClr val="000066"/>
              </a:buClr>
              <a:buFontTx/>
              <a:buNone/>
            </a:pPr>
            <a:endParaRPr lang="cs-CZ" sz="1000" b="1" dirty="0" smtClean="0">
              <a:solidFill>
                <a:schemeClr val="accent2"/>
              </a:solidFill>
            </a:endParaRPr>
          </a:p>
          <a:p>
            <a:pPr eaLnBrk="1" hangingPunct="1">
              <a:buClr>
                <a:srgbClr val="000066"/>
              </a:buClr>
              <a:buFontTx/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Délka trvání GP</a:t>
            </a:r>
            <a:r>
              <a:rPr lang="cs-CZ" sz="2400" b="1" dirty="0" smtClean="0">
                <a:solidFill>
                  <a:schemeClr val="accent2"/>
                </a:solidFill>
              </a:rPr>
              <a:t>  </a:t>
            </a:r>
          </a:p>
          <a:p>
            <a:pPr lvl="1" eaLnBrk="1" hangingPunct="1">
              <a:buClr>
                <a:srgbClr val="000066"/>
              </a:buClr>
              <a:buFont typeface="Wingdings" pitchFamily="2" charset="2"/>
              <a:buChar char="§"/>
            </a:pPr>
            <a:r>
              <a:rPr lang="cs-CZ" sz="2300" dirty="0" smtClean="0">
                <a:solidFill>
                  <a:schemeClr val="accent2"/>
                </a:solidFill>
              </a:rPr>
              <a:t>Min.  6 měsíců,    Max. 9 měsíců </a:t>
            </a:r>
          </a:p>
          <a:p>
            <a:pPr lvl="1" eaLnBrk="1" hangingPunct="1">
              <a:buClr>
                <a:srgbClr val="000066"/>
              </a:buClr>
              <a:buFont typeface="Wingdings" pitchFamily="2" charset="2"/>
              <a:buChar char="§"/>
            </a:pPr>
            <a:r>
              <a:rPr lang="cs-CZ" sz="2300" dirty="0" smtClean="0">
                <a:solidFill>
                  <a:schemeClr val="accent2"/>
                </a:solidFill>
              </a:rPr>
              <a:t>začátek realizace GP        		od   </a:t>
            </a:r>
            <a:r>
              <a:rPr lang="cs-CZ" sz="2300" b="1" dirty="0" smtClean="0">
                <a:solidFill>
                  <a:schemeClr val="accent2"/>
                </a:solidFill>
              </a:rPr>
              <a:t>1. 10. 2014</a:t>
            </a:r>
            <a:endParaRPr lang="cs-CZ" sz="2300" dirty="0" smtClean="0">
              <a:solidFill>
                <a:schemeClr val="accent2"/>
              </a:solidFill>
            </a:endParaRPr>
          </a:p>
          <a:p>
            <a:pPr lvl="1" eaLnBrk="1" hangingPunct="1">
              <a:buClr>
                <a:srgbClr val="000066"/>
              </a:buClr>
              <a:buFont typeface="Wingdings" pitchFamily="2" charset="2"/>
              <a:buChar char="§"/>
            </a:pPr>
            <a:r>
              <a:rPr lang="cs-CZ" sz="2300" dirty="0" smtClean="0">
                <a:solidFill>
                  <a:schemeClr val="accent2"/>
                </a:solidFill>
              </a:rPr>
              <a:t>ukončení realizace GP	         	do   </a:t>
            </a:r>
            <a:r>
              <a:rPr lang="cs-CZ" sz="2300" b="1" u="sng" dirty="0" smtClean="0">
                <a:solidFill>
                  <a:schemeClr val="accent2"/>
                </a:solidFill>
              </a:rPr>
              <a:t>30. 6. 2015</a:t>
            </a:r>
            <a:r>
              <a:rPr lang="cs-CZ" sz="2300" dirty="0" smtClean="0">
                <a:solidFill>
                  <a:schemeClr val="accent2"/>
                </a:solidFill>
              </a:rPr>
              <a:t> </a:t>
            </a:r>
            <a:r>
              <a:rPr lang="cs-CZ" sz="2300" b="1" dirty="0" smtClean="0">
                <a:solidFill>
                  <a:srgbClr val="FF9900"/>
                </a:solidFill>
              </a:rPr>
              <a:t>!!</a:t>
            </a:r>
          </a:p>
          <a:p>
            <a:pPr lvl="1" eaLnBrk="1" hangingPunct="1">
              <a:buClr>
                <a:srgbClr val="000066"/>
              </a:buClr>
              <a:buNone/>
            </a:pPr>
            <a:endParaRPr lang="cs-CZ" sz="2400" dirty="0" smtClean="0">
              <a:solidFill>
                <a:schemeClr val="accent2"/>
              </a:solidFill>
            </a:endParaRPr>
          </a:p>
          <a:p>
            <a:pPr eaLnBrk="1" hangingPunct="1">
              <a:buClr>
                <a:srgbClr val="000066"/>
              </a:buClr>
              <a:buFontTx/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Limity finanční podpory</a:t>
            </a:r>
            <a:endParaRPr lang="cs-CZ" sz="2400" b="1" dirty="0" smtClean="0">
              <a:solidFill>
                <a:schemeClr val="accent2"/>
              </a:solidFill>
            </a:endParaRPr>
          </a:p>
          <a:p>
            <a:pPr lvl="1" eaLnBrk="1" hangingPunct="1">
              <a:buClr>
                <a:srgbClr val="000066"/>
              </a:buClr>
              <a:buFont typeface="Wingdings" pitchFamily="2" charset="2"/>
              <a:buChar char="§"/>
            </a:pPr>
            <a:r>
              <a:rPr lang="cs-CZ" sz="2300" dirty="0" smtClean="0">
                <a:solidFill>
                  <a:schemeClr val="accent2"/>
                </a:solidFill>
              </a:rPr>
              <a:t>Minimální částka  	   500 000,- Kč</a:t>
            </a:r>
          </a:p>
          <a:p>
            <a:pPr lvl="1" eaLnBrk="1" hangingPunct="1">
              <a:buClr>
                <a:srgbClr val="000066"/>
              </a:buClr>
              <a:buFont typeface="Wingdings" pitchFamily="2" charset="2"/>
              <a:buChar char="§"/>
            </a:pPr>
            <a:r>
              <a:rPr lang="cs-CZ" sz="2300" dirty="0" smtClean="0">
                <a:solidFill>
                  <a:schemeClr val="accent2"/>
                </a:solidFill>
              </a:rPr>
              <a:t>Maximální částka  	1 500 000,- Kč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3078" name="Group 11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3081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2" name="Picture 13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 dirty="0">
                <a:solidFill>
                  <a:schemeClr val="hlink"/>
                </a:solidFill>
                <a:sym typeface="Arial Bold" charset="0"/>
              </a:rPr>
              <a:t>Zpracování žádosti</a:t>
            </a:r>
            <a:endParaRPr lang="en-US" sz="3500" u="none" dirty="0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 dirty="0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7"/>
            <a:ext cx="9144000" cy="241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FA8C86-0A28-43F8-8180-9BEFE5C78C7F}" type="slidenum">
              <a:rPr lang="cs-CZ"/>
              <a:pPr/>
              <a:t>20</a:t>
            </a:fld>
            <a:endParaRPr lang="cs-CZ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14340" name="Line 3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4341" name="Group 4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1434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7" name="Picture 6" descr="logo uk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2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14343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000" u="none" dirty="0">
                <a:solidFill>
                  <a:schemeClr val="hlink"/>
                </a:solidFill>
                <a:sym typeface="Arial Bold" charset="0"/>
              </a:rPr>
              <a:t>Zpracování žádosti v BENEFIT7+</a:t>
            </a:r>
            <a:endParaRPr lang="en-US" sz="3000" u="none" dirty="0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000" u="none" dirty="0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 dirty="0">
              <a:solidFill>
                <a:schemeClr val="accent2"/>
              </a:solidFill>
            </a:endParaRPr>
          </a:p>
        </p:txBody>
      </p:sp>
      <p:sp>
        <p:nvSpPr>
          <p:cNvPr id="14345" name="AutoShape 12"/>
          <p:cNvSpPr>
            <a:spLocks noChangeArrowheads="1"/>
          </p:cNvSpPr>
          <p:nvPr/>
        </p:nvSpPr>
        <p:spPr bwMode="auto">
          <a:xfrm>
            <a:off x="467544" y="2636912"/>
            <a:ext cx="1944687" cy="180022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EDA71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u="none" dirty="0">
                <a:latin typeface="Times New Roman" pitchFamily="18" charset="0"/>
                <a:cs typeface="Times New Roman" pitchFamily="18" charset="0"/>
              </a:rPr>
              <a:t>založení </a:t>
            </a:r>
          </a:p>
          <a:p>
            <a:pPr algn="ctr"/>
            <a:r>
              <a:rPr lang="cs-CZ" u="none" dirty="0">
                <a:latin typeface="Times New Roman" pitchFamily="18" charset="0"/>
                <a:cs typeface="Times New Roman" pitchFamily="18" charset="0"/>
              </a:rPr>
              <a:t>nové </a:t>
            </a:r>
          </a:p>
          <a:p>
            <a:pPr algn="ctr"/>
            <a:r>
              <a:rPr lang="cs-CZ" u="none" dirty="0">
                <a:latin typeface="Times New Roman" pitchFamily="18" charset="0"/>
                <a:cs typeface="Times New Roman" pitchFamily="18" charset="0"/>
              </a:rPr>
              <a:t>žádosti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797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1A663B-8EE5-4B7F-A56B-104E10CBD3B8}" type="slidenum">
              <a:rPr lang="cs-CZ"/>
              <a:pPr/>
              <a:t>21</a:t>
            </a:fld>
            <a:endParaRPr lang="cs-CZ"/>
          </a:p>
        </p:txBody>
      </p:sp>
      <p:grpSp>
        <p:nvGrpSpPr>
          <p:cNvPr id="15368" name="Group 4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15375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6" name="Picture 6" descr="logo uk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1979712" y="0"/>
            <a:ext cx="7164288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hlink"/>
              </a:solidFill>
              <a:sym typeface="Arial" charset="0"/>
            </a:endParaRPr>
          </a:p>
        </p:txBody>
      </p:sp>
      <p:sp>
        <p:nvSpPr>
          <p:cNvPr id="15370" name="Rectangle 2"/>
          <p:cNvSpPr>
            <a:spLocks noChangeArrowheads="1"/>
          </p:cNvSpPr>
          <p:nvPr/>
        </p:nvSpPr>
        <p:spPr bwMode="auto">
          <a:xfrm>
            <a:off x="2267743" y="282575"/>
            <a:ext cx="6587331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>
              <a:spcBef>
                <a:spcPct val="20000"/>
              </a:spcBef>
            </a:pPr>
            <a:r>
              <a:rPr lang="cs-CZ" sz="3000" u="none" dirty="0" smtClean="0">
                <a:solidFill>
                  <a:schemeClr val="hlink"/>
                </a:solidFill>
                <a:sym typeface="Arial Bold" charset="0"/>
              </a:rPr>
              <a:t>  Zpracování </a:t>
            </a:r>
            <a:r>
              <a:rPr lang="cs-CZ" sz="3000" u="none" dirty="0">
                <a:solidFill>
                  <a:schemeClr val="hlink"/>
                </a:solidFill>
                <a:sym typeface="Arial Bold" charset="0"/>
              </a:rPr>
              <a:t>žádosti v BENEFIT7+</a:t>
            </a:r>
            <a:endParaRPr lang="en-US" sz="3000" u="none" dirty="0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000" u="none" dirty="0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 dirty="0">
              <a:solidFill>
                <a:schemeClr val="accent2"/>
              </a:solidFill>
            </a:endParaRPr>
          </a:p>
        </p:txBody>
      </p:sp>
      <p:sp>
        <p:nvSpPr>
          <p:cNvPr id="15372" name="Rectangle 14"/>
          <p:cNvSpPr>
            <a:spLocks noChangeArrowheads="1"/>
          </p:cNvSpPr>
          <p:nvPr/>
        </p:nvSpPr>
        <p:spPr bwMode="auto">
          <a:xfrm>
            <a:off x="35471" y="4005064"/>
            <a:ext cx="1656209" cy="216024"/>
          </a:xfrm>
          <a:prstGeom prst="rect">
            <a:avLst/>
          </a:prstGeom>
          <a:noFill/>
          <a:ln w="38100">
            <a:solidFill>
              <a:srgbClr val="EDA71B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73" name="Rectangle 15"/>
          <p:cNvSpPr>
            <a:spLocks noChangeArrowheads="1"/>
          </p:cNvSpPr>
          <p:nvPr/>
        </p:nvSpPr>
        <p:spPr bwMode="auto">
          <a:xfrm>
            <a:off x="2699792" y="3645024"/>
            <a:ext cx="5904656" cy="590931"/>
          </a:xfrm>
          <a:prstGeom prst="rect">
            <a:avLst/>
          </a:prstGeom>
          <a:noFill/>
          <a:ln w="19050">
            <a:solidFill>
              <a:srgbClr val="FF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i="1" u="none" dirty="0">
                <a:solidFill>
                  <a:srgbClr val="FF0000"/>
                </a:solidFill>
              </a:rPr>
              <a:t>Záložky vyplňujte postupně, některé jsou provázané a data se mezi nimi načítají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980728"/>
            <a:ext cx="6768752" cy="2317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2758306" y="4706094"/>
            <a:ext cx="2821806" cy="28803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2771005" y="5039464"/>
            <a:ext cx="2809107" cy="288031"/>
          </a:xfrm>
          <a:prstGeom prst="rect">
            <a:avLst/>
          </a:prstGeom>
          <a:solidFill>
            <a:srgbClr val="EAEAEA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2777356" y="5373216"/>
            <a:ext cx="2821806" cy="327918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Rectangle 16"/>
          <p:cNvSpPr txBox="1">
            <a:spLocks noChangeArrowheads="1"/>
          </p:cNvSpPr>
          <p:nvPr/>
        </p:nvSpPr>
        <p:spPr bwMode="auto">
          <a:xfrm>
            <a:off x="2699792" y="4293096"/>
            <a:ext cx="5946426" cy="1512168"/>
          </a:xfrm>
          <a:prstGeom prst="rect">
            <a:avLst/>
          </a:prstGeom>
          <a:noFill/>
          <a:ln w="19050">
            <a:solidFill>
              <a:srgbClr val="FF9900"/>
            </a:solidFill>
            <a:miter lim="800000"/>
            <a:headEnd/>
            <a:tailEnd/>
          </a:ln>
        </p:spPr>
        <p:txBody>
          <a:bodyPr vert="horz" wrap="square" lIns="110377" tIns="55189" rIns="110377" bIns="55189" numCol="1" anchor="t" anchorCtr="0" compatLnSpc="1">
            <a:prstTxWarp prst="textNoShape">
              <a:avLst/>
            </a:prstTxWarp>
          </a:bodyPr>
          <a:lstStyle/>
          <a:p>
            <a:pPr marL="354013" marR="0" lvl="0" indent="-354013" algn="l" defTabSz="11033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7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Barevné rozlišení polí :</a:t>
            </a:r>
          </a:p>
          <a:p>
            <a:pPr marL="354013" marR="0" lvl="0" indent="-354013" algn="l" defTabSz="11033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1000" b="1" i="1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4013" marR="0" lvl="0" indent="-354013" algn="l" defTabSz="11033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Žlutá 		 </a:t>
            </a:r>
            <a:r>
              <a:rPr kumimoji="0" lang="cs-CZ" sz="1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cs-CZ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cs-CZ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povinná</a:t>
            </a:r>
            <a:br>
              <a:rPr kumimoji="0" lang="cs-CZ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cs-CZ" sz="500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4013" marR="0" lvl="0" indent="-354013" algn="l" defTabSz="11033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Šedá bez orámování      – </a:t>
            </a:r>
            <a:r>
              <a:rPr kumimoji="0" lang="cs-CZ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vyplňují se automaticky</a:t>
            </a:r>
            <a:r>
              <a:rPr kumimoji="0" lang="cs-CZ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cs-CZ" sz="5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4013" marR="0" lvl="0" indent="-354013" algn="l" defTabSz="11033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Šedá s orámováním       – </a:t>
            </a:r>
            <a:r>
              <a:rPr kumimoji="0" lang="cs-CZ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nepovinná</a:t>
            </a: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cs-CZ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4013" marR="0" lvl="0" indent="-354013" algn="l" defTabSz="11033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FB5D1E-221F-474A-832E-58E3C556C786}" type="slidenum">
              <a:rPr lang="cs-CZ"/>
              <a:pPr/>
              <a:t>22</a:t>
            </a:fld>
            <a:endParaRPr lang="cs-CZ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6389" name="Group 7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16393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4" name="Picture 9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90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16391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000" u="none" dirty="0">
                <a:solidFill>
                  <a:schemeClr val="hlink"/>
                </a:solidFill>
                <a:sym typeface="Arial Bold" charset="0"/>
              </a:rPr>
              <a:t>Zpracování žádosti v BENEFIT7+</a:t>
            </a:r>
            <a:endParaRPr lang="en-US" sz="3000" u="none" dirty="0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000" u="none" dirty="0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 dirty="0">
              <a:solidFill>
                <a:schemeClr val="accent2"/>
              </a:solidFill>
            </a:endParaRPr>
          </a:p>
        </p:txBody>
      </p:sp>
      <p:sp>
        <p:nvSpPr>
          <p:cNvPr id="1639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352159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2100" i="1" dirty="0" smtClean="0"/>
              <a:t>- 	V</a:t>
            </a:r>
            <a:r>
              <a:rPr lang="cs-CZ" sz="2100" i="1" dirty="0" smtClean="0">
                <a:solidFill>
                  <a:schemeClr val="accent2"/>
                </a:solidFill>
              </a:rPr>
              <a:t>yplňovat postupně, nevynechávat položky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2100" i="1" dirty="0" smtClean="0">
                <a:solidFill>
                  <a:schemeClr val="accent2"/>
                </a:solidFill>
              </a:rPr>
              <a:t>- 	Průběžně ukládat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Char char="-"/>
            </a:pPr>
            <a:r>
              <a:rPr lang="cs-CZ" sz="2100" i="1" dirty="0" smtClean="0">
                <a:solidFill>
                  <a:schemeClr val="accent2"/>
                </a:solidFill>
              </a:rPr>
              <a:t>Některé záložky se zaktivní až po vyplnění všech předchozích  (</a:t>
            </a:r>
            <a:r>
              <a:rPr lang="cs-CZ" sz="2100" dirty="0" smtClean="0">
                <a:solidFill>
                  <a:schemeClr val="accent2"/>
                </a:solidFill>
                <a:cs typeface="Arial" charset="0"/>
              </a:rPr>
              <a:t>→ </a:t>
            </a:r>
            <a:r>
              <a:rPr lang="cs-CZ" sz="2100" i="1" dirty="0" smtClean="0">
                <a:solidFill>
                  <a:schemeClr val="accent2"/>
                </a:solidFill>
              </a:rPr>
              <a:t>následně aktivní  záložka </a:t>
            </a:r>
            <a:r>
              <a:rPr lang="cs-CZ" sz="2100" b="1" dirty="0" smtClean="0">
                <a:solidFill>
                  <a:schemeClr val="accent2"/>
                </a:solidFill>
              </a:rPr>
              <a:t>Rozpočet)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Char char="-"/>
            </a:pPr>
            <a:r>
              <a:rPr lang="cs-CZ" sz="2100" i="1" dirty="0" smtClean="0">
                <a:solidFill>
                  <a:schemeClr val="accent2"/>
                </a:solidFill>
              </a:rPr>
              <a:t>Přílohy projektu - velikost jedné přílohy max. 4MB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Char char="-"/>
            </a:pPr>
            <a:r>
              <a:rPr lang="cs-CZ" sz="2100" i="1" dirty="0" smtClean="0">
                <a:solidFill>
                  <a:schemeClr val="accent2"/>
                </a:solidFill>
              </a:rPr>
              <a:t>Pole mají omezený počet znaků, případně možno dodat v samostatné příloze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Char char="-"/>
            </a:pPr>
            <a:r>
              <a:rPr lang="cs-CZ" sz="2100" i="1" dirty="0" err="1" smtClean="0">
                <a:solidFill>
                  <a:schemeClr val="accent2"/>
                </a:solidFill>
              </a:rPr>
              <a:t>Finalizovaná</a:t>
            </a:r>
            <a:r>
              <a:rPr lang="cs-CZ" sz="2100" i="1" dirty="0" smtClean="0">
                <a:solidFill>
                  <a:schemeClr val="accent2"/>
                </a:solidFill>
              </a:rPr>
              <a:t> žádost je pomocí </a:t>
            </a:r>
            <a:r>
              <a:rPr lang="cs-CZ" sz="2100" i="1" dirty="0" err="1" smtClean="0">
                <a:solidFill>
                  <a:schemeClr val="accent2"/>
                </a:solidFill>
              </a:rPr>
              <a:t>hash</a:t>
            </a:r>
            <a:r>
              <a:rPr lang="cs-CZ" sz="2100" i="1" dirty="0" smtClean="0">
                <a:solidFill>
                  <a:schemeClr val="accent2"/>
                </a:solidFill>
              </a:rPr>
              <a:t> kódu importována z aplikace Benefit7 do informačního systému MONIT7+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Char char="-"/>
            </a:pPr>
            <a:r>
              <a:rPr lang="cs-CZ" sz="2100" b="1" i="1" dirty="0" smtClean="0">
                <a:solidFill>
                  <a:schemeClr val="accent2"/>
                </a:solidFill>
              </a:rPr>
              <a:t>Storno finalizace </a:t>
            </a:r>
            <a:r>
              <a:rPr lang="cs-CZ" sz="2100" i="1" dirty="0" smtClean="0">
                <a:solidFill>
                  <a:schemeClr val="accent2"/>
                </a:solidFill>
              </a:rPr>
              <a:t>- v případě odevzdání listinné žádosti na ZS neprovádějte storno finalizace, pouze po konzultaci s projektovým manažerem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100" i="1" u="sng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100" i="1" u="sng" dirty="0" smtClean="0">
                <a:solidFill>
                  <a:srgbClr val="FF0000"/>
                </a:solidFill>
              </a:rPr>
              <a:t>Vytisknutá žádost musí mít stejný  </a:t>
            </a:r>
            <a:r>
              <a:rPr lang="cs-CZ" sz="2100" b="1" i="1" u="sng" dirty="0" err="1" smtClean="0">
                <a:solidFill>
                  <a:srgbClr val="FF0000"/>
                </a:solidFill>
              </a:rPr>
              <a:t>hash</a:t>
            </a:r>
            <a:r>
              <a:rPr lang="cs-CZ" sz="2100" b="1" i="1" u="sng" dirty="0" smtClean="0">
                <a:solidFill>
                  <a:srgbClr val="FF0000"/>
                </a:solidFill>
              </a:rPr>
              <a:t> kód </a:t>
            </a:r>
            <a:r>
              <a:rPr lang="cs-CZ" sz="2100" i="1" u="sng" dirty="0" smtClean="0">
                <a:solidFill>
                  <a:srgbClr val="FF0000"/>
                </a:solidFill>
              </a:rPr>
              <a:t>jako elektronická verze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Char char="-"/>
            </a:pPr>
            <a:endParaRPr lang="cs-CZ" sz="2100" i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sz="2000" i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BF669A-4A24-4491-9636-558A03E3099E}" type="slidenum">
              <a:rPr lang="cs-CZ"/>
              <a:pPr/>
              <a:t>23</a:t>
            </a:fld>
            <a:endParaRPr lang="cs-CZ"/>
          </a:p>
        </p:txBody>
      </p:sp>
      <p:sp>
        <p:nvSpPr>
          <p:cNvPr id="17411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1A99869-3E43-454A-AFE2-2ADF6258CD9B}" type="slidenum">
              <a:rPr lang="cs-CZ" sz="1400" b="0" u="none"/>
              <a:pPr algn="r"/>
              <a:t>23</a:t>
            </a:fld>
            <a:endParaRPr lang="cs-CZ" sz="1400" b="0" u="none"/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254125"/>
            <a:ext cx="8964612" cy="4824413"/>
          </a:xfrm>
        </p:spPr>
        <p:txBody>
          <a:bodyPr/>
          <a:lstStyle/>
          <a:p>
            <a:pPr marL="762000" lvl="1" indent="-304800" eaLnBrk="1" hangingPunct="1">
              <a:lnSpc>
                <a:spcPct val="8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 Black" pitchFamily="34" charset="0"/>
              </a:rPr>
              <a:t>Formální podoba žádosti a způsob jejího podávání:</a:t>
            </a:r>
          </a:p>
          <a:p>
            <a:pPr marL="762000" lvl="1" indent="-304800" eaLnBrk="1" hangingPunct="1">
              <a:lnSpc>
                <a:spcPct val="80000"/>
              </a:lnSpc>
              <a:buFontTx/>
              <a:buNone/>
            </a:pPr>
            <a:r>
              <a:rPr lang="cs-CZ" sz="1800" dirty="0" smtClean="0">
                <a:solidFill>
                  <a:schemeClr val="accent2"/>
                </a:solidFill>
              </a:rPr>
              <a:t>       </a:t>
            </a:r>
          </a:p>
          <a:p>
            <a:pPr marL="762000" lvl="1" indent="-304800" eaLnBrk="1" hangingPunct="1">
              <a:lnSpc>
                <a:spcPct val="800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cs-CZ" sz="2000" b="1" u="sng" dirty="0" smtClean="0">
                <a:solidFill>
                  <a:schemeClr val="accent2"/>
                </a:solidFill>
              </a:rPr>
              <a:t>on-line</a:t>
            </a:r>
            <a:r>
              <a:rPr lang="cs-CZ" sz="2000" dirty="0" smtClean="0">
                <a:solidFill>
                  <a:schemeClr val="accent2"/>
                </a:solidFill>
              </a:rPr>
              <a:t> webová žádost v programu </a:t>
            </a:r>
            <a:r>
              <a:rPr lang="cs-CZ" sz="2000" dirty="0" err="1" smtClean="0">
                <a:solidFill>
                  <a:schemeClr val="accent2"/>
                </a:solidFill>
              </a:rPr>
              <a:t>Benefit</a:t>
            </a:r>
            <a:r>
              <a:rPr lang="cs-CZ" sz="2000" dirty="0" smtClean="0">
                <a:solidFill>
                  <a:schemeClr val="accent2"/>
                </a:solidFill>
              </a:rPr>
              <a:t> 7 včetně povinných příloh </a:t>
            </a:r>
            <a:r>
              <a:rPr lang="cs-CZ" sz="2000" dirty="0" smtClean="0"/>
              <a:t>(</a:t>
            </a:r>
            <a:r>
              <a:rPr lang="cs-CZ" sz="2000" dirty="0" smtClean="0">
                <a:hlinkClick r:id="rId2"/>
              </a:rPr>
              <a:t>www.</a:t>
            </a:r>
            <a:r>
              <a:rPr lang="cs-CZ" sz="2000" dirty="0" err="1" smtClean="0">
                <a:hlinkClick r:id="rId2"/>
              </a:rPr>
              <a:t>eu</a:t>
            </a:r>
            <a:r>
              <a:rPr lang="cs-CZ" sz="2000" dirty="0" smtClean="0">
                <a:hlinkClick r:id="rId2"/>
              </a:rPr>
              <a:t>-zadost.cz</a:t>
            </a:r>
            <a:r>
              <a:rPr lang="cs-CZ" sz="2000" dirty="0" smtClean="0"/>
              <a:t>)</a:t>
            </a:r>
          </a:p>
          <a:p>
            <a:pPr marL="762000" lvl="1" indent="-304800" eaLnBrk="1" hangingPunct="1">
              <a:lnSpc>
                <a:spcPct val="80000"/>
              </a:lnSpc>
              <a:spcAft>
                <a:spcPts val="300"/>
              </a:spcAft>
              <a:buFont typeface="Wingdings" pitchFamily="2" charset="2"/>
              <a:buChar char="§"/>
            </a:pPr>
            <a:endParaRPr lang="cs-CZ" sz="2000" dirty="0" smtClean="0"/>
          </a:p>
          <a:p>
            <a:pPr marL="762000" lvl="1" indent="-304800" eaLnBrk="1" hangingPunct="1">
              <a:lnSpc>
                <a:spcPct val="800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cs-CZ" sz="2000" b="1" u="sng" dirty="0" smtClean="0">
                <a:solidFill>
                  <a:schemeClr val="accent2"/>
                </a:solidFill>
              </a:rPr>
              <a:t>Zalepená obálka </a:t>
            </a:r>
            <a:r>
              <a:rPr lang="cs-CZ" sz="2000" dirty="0" smtClean="0">
                <a:solidFill>
                  <a:schemeClr val="accent2"/>
                </a:solidFill>
              </a:rPr>
              <a:t>: povinné údaje  - viz. výzva bod 18</a:t>
            </a:r>
          </a:p>
          <a:p>
            <a:pPr marL="762000" lvl="1" indent="-304800" eaLnBrk="1" hangingPunct="1">
              <a:lnSpc>
                <a:spcPct val="80000"/>
              </a:lnSpc>
              <a:spcAft>
                <a:spcPts val="300"/>
              </a:spcAft>
            </a:pPr>
            <a:r>
              <a:rPr lang="cs-CZ" sz="2000" dirty="0" smtClean="0">
                <a:solidFill>
                  <a:schemeClr val="accent2"/>
                </a:solidFill>
              </a:rPr>
              <a:t>1x samostatný výtisk žádosti v listinné podobě – podepsaná, orazítkovaná, (žadatel + partneři) –  pevně sešita, přelepená v rohu</a:t>
            </a:r>
          </a:p>
          <a:p>
            <a:pPr marL="762000" lvl="1" indent="-304800" eaLnBrk="1" hangingPunct="1">
              <a:lnSpc>
                <a:spcPct val="80000"/>
              </a:lnSpc>
              <a:spcAft>
                <a:spcPts val="300"/>
              </a:spcAft>
            </a:pPr>
            <a:r>
              <a:rPr lang="cs-CZ" sz="2000" dirty="0" smtClean="0">
                <a:solidFill>
                  <a:schemeClr val="accent2"/>
                </a:solidFill>
              </a:rPr>
              <a:t>1x samostatný svazek příloh – úvodní list = seznam příloh – orazítkován, podepsán, pevná vazba</a:t>
            </a:r>
          </a:p>
          <a:p>
            <a:pPr marL="762000" lvl="1" indent="-304800" eaLnBrk="1" hangingPunct="1">
              <a:lnSpc>
                <a:spcPct val="80000"/>
              </a:lnSpc>
              <a:spcAft>
                <a:spcPts val="300"/>
              </a:spcAft>
            </a:pPr>
            <a:r>
              <a:rPr lang="cs-CZ" sz="2000" dirty="0" smtClean="0">
                <a:solidFill>
                  <a:schemeClr val="accent2"/>
                </a:solidFill>
              </a:rPr>
              <a:t>1x v elektronické podobě ve formátu *.</a:t>
            </a:r>
            <a:r>
              <a:rPr lang="cs-CZ" sz="2000" dirty="0" err="1" smtClean="0">
                <a:solidFill>
                  <a:schemeClr val="accent2"/>
                </a:solidFill>
              </a:rPr>
              <a:t>pdf</a:t>
            </a:r>
            <a:r>
              <a:rPr lang="cs-CZ" sz="2000" dirty="0" smtClean="0">
                <a:solidFill>
                  <a:schemeClr val="accent2"/>
                </a:solidFill>
              </a:rPr>
              <a:t> na nosiči chráněném proti přepisu (CD-ROM) =  žádost + všechny přílohy</a:t>
            </a:r>
          </a:p>
          <a:p>
            <a:pPr marL="762000" lvl="1" indent="-304800" eaLnBrk="1" hangingPunct="1">
              <a:lnSpc>
                <a:spcPct val="80000"/>
              </a:lnSpc>
              <a:spcAft>
                <a:spcPts val="300"/>
              </a:spcAft>
              <a:buFontTx/>
              <a:buNone/>
            </a:pPr>
            <a:endParaRPr lang="cs-CZ" sz="2000" dirty="0" smtClean="0">
              <a:solidFill>
                <a:schemeClr val="accent2"/>
              </a:solidFill>
            </a:endParaRPr>
          </a:p>
          <a:p>
            <a:pPr marL="762000" lvl="1" indent="-304800" eaLnBrk="1" hangingPunct="1">
              <a:lnSpc>
                <a:spcPct val="80000"/>
              </a:lnSpc>
              <a:spcAft>
                <a:spcPts val="300"/>
              </a:spcAft>
              <a:buFontTx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doručit osobně nebo poštou na adresu zprostředkujícího subjektu</a:t>
            </a:r>
          </a:p>
          <a:p>
            <a:pPr marL="762000" lvl="1" indent="-304800" eaLnBrk="1" hangingPunct="1">
              <a:lnSpc>
                <a:spcPct val="80000"/>
              </a:lnSpc>
              <a:spcAft>
                <a:spcPts val="300"/>
              </a:spcAft>
              <a:buFontTx/>
              <a:buNone/>
            </a:pPr>
            <a:endParaRPr lang="cs-CZ" sz="1800" dirty="0" smtClean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17418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9" name="Picture 9" descr="logo uk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6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17417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Předkládání žádosti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FADF4B-C039-4725-8B8B-D630FA6F8927}" type="slidenum">
              <a:rPr lang="cs-CZ"/>
              <a:pPr/>
              <a:t>24</a:t>
            </a:fld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85913"/>
            <a:ext cx="8820150" cy="4075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9900"/>
                </a:solidFill>
              </a:rPr>
              <a:t>Termín pro příjem žádostí 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b="1" dirty="0" smtClean="0">
                <a:solidFill>
                  <a:schemeClr val="accent2"/>
                </a:solidFill>
              </a:rPr>
              <a:t>		</a:t>
            </a:r>
            <a:r>
              <a:rPr lang="cs-CZ" sz="2400" b="1" dirty="0" smtClean="0">
                <a:solidFill>
                  <a:schemeClr val="accent2"/>
                </a:solidFill>
              </a:rPr>
              <a:t>od    </a:t>
            </a:r>
            <a:r>
              <a:rPr lang="cs-CZ" sz="2800" b="1" u="sng" dirty="0" smtClean="0">
                <a:solidFill>
                  <a:schemeClr val="accent2"/>
                </a:solidFill>
              </a:rPr>
              <a:t>5. 5. 2014</a:t>
            </a:r>
            <a:r>
              <a:rPr lang="cs-CZ" sz="2800" b="1" dirty="0" smtClean="0">
                <a:solidFill>
                  <a:schemeClr val="accent2"/>
                </a:solidFill>
              </a:rPr>
              <a:t>    </a:t>
            </a:r>
            <a:r>
              <a:rPr lang="cs-CZ" sz="2400" b="1" dirty="0" smtClean="0">
                <a:solidFill>
                  <a:schemeClr val="accent2"/>
                </a:solidFill>
              </a:rPr>
              <a:t>do   </a:t>
            </a:r>
            <a:r>
              <a:rPr lang="cs-CZ" sz="2800" b="1" u="sng" dirty="0" smtClean="0">
                <a:solidFill>
                  <a:schemeClr val="accent2"/>
                </a:solidFill>
              </a:rPr>
              <a:t>12. 5. 2014</a:t>
            </a:r>
            <a:r>
              <a:rPr lang="cs-CZ" sz="2800" b="1" dirty="0" smtClean="0">
                <a:solidFill>
                  <a:schemeClr val="accent2"/>
                </a:solidFill>
              </a:rPr>
              <a:t>    </a:t>
            </a:r>
            <a:r>
              <a:rPr lang="cs-CZ" sz="2100" dirty="0" smtClean="0">
                <a:solidFill>
                  <a:schemeClr val="accent2"/>
                </a:solidFill>
              </a:rPr>
              <a:t>(do 15.00 hod.)</a:t>
            </a:r>
          </a:p>
          <a:p>
            <a:pPr eaLnBrk="1" hangingPunct="1">
              <a:lnSpc>
                <a:spcPct val="80000"/>
              </a:lnSpc>
            </a:pPr>
            <a:endParaRPr lang="cs-CZ" sz="2100" b="1" u="sng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9900"/>
                </a:solidFill>
              </a:rPr>
              <a:t>Podání žádosti :</a:t>
            </a:r>
            <a:endParaRPr lang="cs-CZ" sz="2100" b="1" u="sng" dirty="0" smtClean="0">
              <a:solidFill>
                <a:schemeClr val="accent2"/>
              </a:solidFill>
            </a:endParaRPr>
          </a:p>
          <a:p>
            <a:pPr marL="828675"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accent2"/>
                </a:solidFill>
              </a:rPr>
              <a:t>Osobně na podatelnu KÚ ÚK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>
                <a:solidFill>
                  <a:schemeClr val="accent2"/>
                </a:solidFill>
              </a:rPr>
              <a:t>        	</a:t>
            </a:r>
            <a:endParaRPr lang="cs-CZ" sz="2400" dirty="0" smtClean="0">
              <a:solidFill>
                <a:schemeClr val="accent2"/>
              </a:solidFill>
            </a:endParaRPr>
          </a:p>
          <a:p>
            <a:pPr marL="828675"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accent2"/>
                </a:solidFill>
              </a:rPr>
              <a:t>Zaslat poštou na adresu vyhlašovatele     </a:t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100" dirty="0" smtClean="0">
                <a:solidFill>
                  <a:schemeClr val="accent2"/>
                </a:solidFill>
              </a:rPr>
              <a:t>(1-2 dny předem </a:t>
            </a:r>
            <a:r>
              <a:rPr lang="cs-CZ" sz="2100" dirty="0" smtClean="0">
                <a:solidFill>
                  <a:srgbClr val="FF9900"/>
                </a:solidFill>
              </a:rPr>
              <a:t>!!</a:t>
            </a:r>
            <a:r>
              <a:rPr lang="cs-CZ" sz="2100" dirty="0" smtClean="0">
                <a:solidFill>
                  <a:schemeClr val="accent2"/>
                </a:solidFill>
              </a:rPr>
              <a:t>)</a:t>
            </a:r>
            <a:endParaRPr lang="cs-CZ" sz="21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1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i="1" dirty="0" smtClean="0"/>
              <a:t>	</a:t>
            </a:r>
            <a:r>
              <a:rPr lang="cs-CZ" sz="2100" i="1" dirty="0" smtClean="0"/>
              <a:t>(</a:t>
            </a:r>
            <a:r>
              <a:rPr lang="cs-CZ" sz="2100" i="1" dirty="0" smtClean="0">
                <a:solidFill>
                  <a:schemeClr val="accent2"/>
                </a:solidFill>
              </a:rPr>
              <a:t>formální náležitosti předkládané žádosti jsou podrobně popsány ve výzvě – bod. 18-20)</a:t>
            </a:r>
          </a:p>
        </p:txBody>
      </p:sp>
      <p:sp>
        <p:nvSpPr>
          <p:cNvPr id="18436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CC37773-DB50-4DA8-983D-6EF6D75E76F6}" type="slidenum">
              <a:rPr lang="cs-CZ" sz="1400" b="0" u="none"/>
              <a:pPr algn="r"/>
              <a:t>24</a:t>
            </a:fld>
            <a:endParaRPr lang="cs-CZ" sz="1400" b="0" u="none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18438" name="Line 11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8439" name="Group 15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18442" name="Picture 1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3" name="Picture 17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18441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 dirty="0">
                <a:solidFill>
                  <a:schemeClr val="hlink"/>
                </a:solidFill>
                <a:sym typeface="Arial Bold" charset="0"/>
              </a:rPr>
              <a:t>Předkládání žádosti</a:t>
            </a:r>
            <a:endParaRPr lang="en-US" sz="3500" u="none" dirty="0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 dirty="0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120D20-5963-47AB-B3D6-20F08772B5B7}" type="slidenum">
              <a:rPr lang="cs-CZ"/>
              <a:pPr/>
              <a:t>25</a:t>
            </a:fld>
            <a:endParaRPr lang="cs-CZ"/>
          </a:p>
        </p:txBody>
      </p:sp>
      <p:sp>
        <p:nvSpPr>
          <p:cNvPr id="19459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5BB7FB3-1DF3-442D-91E6-FFED4639C4A2}" type="slidenum">
              <a:rPr lang="cs-CZ" sz="1400" b="0" u="none"/>
              <a:pPr algn="r"/>
              <a:t>25</a:t>
            </a:fld>
            <a:endParaRPr lang="cs-CZ" sz="1400" b="0" u="none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25538"/>
            <a:ext cx="8748712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Chybějící podpisy statutárních zástupců žadatele nebo partnera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Nedostatečná vazba žádosti a příloh  (jednotlivé listy se dají vyjímat) 	 		</a:t>
            </a:r>
            <a:r>
              <a:rPr lang="cs-CZ" sz="2200" dirty="0" smtClean="0">
                <a:solidFill>
                  <a:srgbClr val="FF0000"/>
                </a:solidFill>
              </a:rPr>
              <a:t>= </a:t>
            </a:r>
            <a:r>
              <a:rPr lang="cs-CZ" sz="2200" dirty="0" smtClean="0">
                <a:solidFill>
                  <a:schemeClr val="accent2"/>
                </a:solidFill>
              </a:rPr>
              <a:t> </a:t>
            </a:r>
            <a:r>
              <a:rPr lang="cs-CZ" sz="2200" dirty="0" smtClean="0">
                <a:solidFill>
                  <a:srgbClr val="FF0000"/>
                </a:solidFill>
              </a:rPr>
              <a:t>NE kroužková vazba !!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Neúplné údaje na obálce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Žádost a přílohy </a:t>
            </a:r>
            <a:r>
              <a:rPr lang="cs-CZ" sz="2200" dirty="0" smtClean="0">
                <a:solidFill>
                  <a:srgbClr val="FF0000"/>
                </a:solidFill>
              </a:rPr>
              <a:t>nejsou svázány zvlášť</a:t>
            </a:r>
            <a:r>
              <a:rPr lang="cs-CZ" sz="2200" dirty="0" smtClean="0">
                <a:solidFill>
                  <a:schemeClr val="accent2"/>
                </a:solidFill>
              </a:rPr>
              <a:t> ve dvou samostatných svazcích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Přílohy nejsou doloženy na CD ve formátu *</a:t>
            </a:r>
            <a:r>
              <a:rPr lang="cs-CZ" sz="2200" dirty="0" err="1" smtClean="0">
                <a:solidFill>
                  <a:schemeClr val="accent2"/>
                </a:solidFill>
              </a:rPr>
              <a:t>pdf</a:t>
            </a:r>
            <a:r>
              <a:rPr lang="cs-CZ" sz="2200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V žádosti </a:t>
            </a:r>
            <a:r>
              <a:rPr lang="cs-CZ" sz="2200" dirty="0" smtClean="0">
                <a:solidFill>
                  <a:srgbClr val="FF0000"/>
                </a:solidFill>
              </a:rPr>
              <a:t>nejsou nahrány přílohy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rgbClr val="FF0000"/>
                </a:solidFill>
              </a:rPr>
              <a:t>Chybný počet listů příloh</a:t>
            </a:r>
            <a:r>
              <a:rPr lang="cs-CZ" sz="2200" dirty="0" smtClean="0">
                <a:solidFill>
                  <a:schemeClr val="accent2"/>
                </a:solidFill>
              </a:rPr>
              <a:t> na Seznamu příloh (není důležité, zda je list popsán z jedné, či obou stran)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Nedoloženy povinné přílohy	</a:t>
            </a:r>
            <a:br>
              <a:rPr lang="cs-CZ" sz="2200" dirty="0" smtClean="0">
                <a:solidFill>
                  <a:schemeClr val="accent2"/>
                </a:solidFill>
              </a:rPr>
            </a:br>
            <a:r>
              <a:rPr lang="cs-CZ" sz="2200" dirty="0" smtClean="0">
                <a:solidFill>
                  <a:schemeClr val="accent2"/>
                </a:solidFill>
              </a:rPr>
              <a:t>	č. 1 - u NNO stanovy organizace </a:t>
            </a:r>
            <a:br>
              <a:rPr lang="cs-CZ" sz="2200" dirty="0" smtClean="0">
                <a:solidFill>
                  <a:schemeClr val="accent2"/>
                </a:solidFill>
              </a:rPr>
            </a:br>
            <a:r>
              <a:rPr lang="cs-CZ" sz="2200" dirty="0" smtClean="0">
                <a:solidFill>
                  <a:schemeClr val="accent2"/>
                </a:solidFill>
              </a:rPr>
              <a:t> 	        (ustanovení o vypořádání majetku při zániku NNO) </a:t>
            </a:r>
            <a:br>
              <a:rPr lang="cs-CZ" sz="2200" dirty="0" smtClean="0">
                <a:solidFill>
                  <a:schemeClr val="accent2"/>
                </a:solidFill>
              </a:rPr>
            </a:br>
            <a:r>
              <a:rPr lang="cs-CZ" sz="2200" dirty="0" smtClean="0">
                <a:solidFill>
                  <a:schemeClr val="accent2"/>
                </a:solidFill>
              </a:rPr>
              <a:t>	       - u PO chybějící jmenování ředitele </a:t>
            </a:r>
            <a:r>
              <a:rPr lang="cs-CZ" sz="2340" dirty="0" smtClean="0">
                <a:solidFill>
                  <a:schemeClr val="accent2"/>
                </a:solidFill>
              </a:rPr>
              <a:t/>
            </a:r>
            <a:br>
              <a:rPr lang="cs-CZ" sz="2340" dirty="0" smtClean="0">
                <a:solidFill>
                  <a:schemeClr val="accent2"/>
                </a:solidFill>
              </a:rPr>
            </a:br>
            <a:r>
              <a:rPr lang="cs-CZ" sz="2200" dirty="0" smtClean="0">
                <a:solidFill>
                  <a:schemeClr val="accent2"/>
                </a:solidFill>
              </a:rPr>
              <a:t>	č. 3 - chybějící Prohlášení </a:t>
            </a:r>
            <a:r>
              <a:rPr lang="cs-CZ" sz="2200" u="sng" dirty="0" smtClean="0">
                <a:solidFill>
                  <a:schemeClr val="accent2"/>
                </a:solidFill>
              </a:rPr>
              <a:t>partnera</a:t>
            </a:r>
            <a:r>
              <a:rPr lang="cs-CZ" sz="2200" dirty="0" smtClean="0">
                <a:solidFill>
                  <a:schemeClr val="accent2"/>
                </a:solidFill>
              </a:rPr>
              <a:t> o nečerpání VP</a:t>
            </a:r>
            <a:endParaRPr lang="cs-CZ" sz="2200" i="1" dirty="0" smtClean="0">
              <a:solidFill>
                <a:schemeClr val="accent2"/>
              </a:solidFill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9463" name="Group 7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19466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7" name="Picture 9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4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19465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Nejčastější chyby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číslo snímku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11461CF-D832-4143-AD80-D9B29BA6CC23}" type="slidenum">
              <a:rPr lang="cs-CZ" sz="1400" b="0" u="none"/>
              <a:pPr algn="r"/>
              <a:t>26</a:t>
            </a:fld>
            <a:endParaRPr lang="cs-CZ" sz="1400" b="0" u="none"/>
          </a:p>
        </p:txBody>
      </p:sp>
      <p:sp>
        <p:nvSpPr>
          <p:cNvPr id="50179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81A894-1C93-4C3E-8AD0-A281F0D3AA37}" type="slidenum">
              <a:rPr lang="cs-CZ" sz="1400" b="0" u="none"/>
              <a:pPr algn="r"/>
              <a:t>26</a:t>
            </a:fld>
            <a:endParaRPr lang="cs-CZ" sz="1400" b="0" u="none"/>
          </a:p>
        </p:txBody>
      </p:sp>
      <p:sp>
        <p:nvSpPr>
          <p:cNvPr id="50180" name="Rectangle 5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50181" name="Line 6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50182" name="Group 7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50183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184" name="Picture 9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0185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50186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Nejčastější chyby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  <p:sp>
        <p:nvSpPr>
          <p:cNvPr id="50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8"/>
            <a:ext cx="8424863" cy="431993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Obecný (nekonkrétní) popis klíčových aktivit projektu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Klíčová aktivita není v přímé vazbě na podporované aktivity uvedené ve Výzvě, </a:t>
            </a:r>
            <a:br>
              <a:rPr lang="cs-CZ" sz="2200" dirty="0" smtClean="0">
                <a:solidFill>
                  <a:schemeClr val="accent2"/>
                </a:solidFill>
              </a:rPr>
            </a:br>
            <a:r>
              <a:rPr lang="cs-CZ" sz="2200" dirty="0" smtClean="0">
                <a:solidFill>
                  <a:schemeClr val="accent2"/>
                </a:solidFill>
              </a:rPr>
              <a:t>nebo je KA pospána nejasně - není zřejmé, ke které podporované aktivitě Výzvy se vztahuje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Jako klíčové aktivity projektu jsou plánovány doprovodné činnosti týkající se projektového řízení, publicity (NN), vedení účetnictví (NN), které jsou pouze doplněním jednotlivých klíčových aktivit a </a:t>
            </a:r>
            <a:r>
              <a:rPr lang="cs-CZ" sz="2200" dirty="0" smtClean="0">
                <a:solidFill>
                  <a:srgbClr val="FF0000"/>
                </a:solidFill>
              </a:rPr>
              <a:t>nikoliv samostatnou aktivitou</a:t>
            </a:r>
            <a:r>
              <a:rPr lang="cs-CZ" sz="2200" dirty="0" smtClean="0">
                <a:solidFill>
                  <a:schemeClr val="accent2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Harmonogram klíčových aktivit – v projektu musí KA na sebe navazovat, nelze některé měsíce nerealizovat žádnou KA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Datum začátku realizace projektu musí být zároveň prvním měsícem realizace KA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300416-601E-431F-9E92-0C46D4F9639F}" type="slidenum">
              <a:rPr lang="cs-CZ"/>
              <a:pPr/>
              <a:t>27</a:t>
            </a:fld>
            <a:endParaRPr lang="cs-CZ"/>
          </a:p>
        </p:txBody>
      </p:sp>
      <p:sp>
        <p:nvSpPr>
          <p:cNvPr id="20483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FDAAAFB-B919-4D7E-A24F-42F1F6F69C57}" type="slidenum">
              <a:rPr lang="cs-CZ" sz="1400" b="0" u="none"/>
              <a:pPr algn="r"/>
              <a:t>27</a:t>
            </a:fld>
            <a:endParaRPr lang="cs-CZ" sz="1400" b="0" u="none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0487" name="Group 7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20490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1" name="Picture 9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488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Nejčastější chyby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006474"/>
            <a:ext cx="8640762" cy="465477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cs-CZ" sz="21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Nejasný popis potřeb cílových skupin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Šetření potřebnosti a zájmu CS - nekonkrétní, obecné údaje o zájmu a zapojení CS v projektu,  nedostatečné vstupní údaje k cílům a potřebnosti projektu, nedoložen konkrétní zájem CS o zapojení do projektu ( např. vyjádření příslibu konkrétních zástupců CS s  účastí v projektu)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Vzdělávací moduly – </a:t>
            </a:r>
            <a:r>
              <a:rPr lang="cs-CZ" sz="2200" dirty="0" smtClean="0">
                <a:solidFill>
                  <a:schemeClr val="accent2"/>
                </a:solidFill>
              </a:rPr>
              <a:t>konkretizovat rozsah, obsah,formu</a:t>
            </a:r>
            <a:br>
              <a:rPr lang="cs-CZ" sz="2200" dirty="0" smtClean="0">
                <a:solidFill>
                  <a:schemeClr val="accent2"/>
                </a:solidFill>
              </a:rPr>
            </a:br>
            <a:r>
              <a:rPr lang="cs-CZ" sz="2200" dirty="0" smtClean="0">
                <a:solidFill>
                  <a:schemeClr val="accent2"/>
                </a:solidFill>
              </a:rPr>
              <a:t> + specifikovat výstupy – </a:t>
            </a:r>
            <a:r>
              <a:rPr lang="cs-CZ" sz="2200" dirty="0" smtClean="0">
                <a:solidFill>
                  <a:schemeClr val="accent2"/>
                </a:solidFill>
              </a:rPr>
              <a:t>metodiky,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sz="2200" dirty="0" smtClean="0">
                <a:solidFill>
                  <a:schemeClr val="accent2"/>
                </a:solidFill>
              </a:rPr>
              <a:t>     + průběžný monitoring změn a postupu úprav tvořených modulů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Nedostatečně popsaná rizika projektu a nápravná opatření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/>
                </a:solidFill>
              </a:rPr>
              <a:t>Nedostatečný popis k zajištění udržitelnosti aktivit a výstupů  projektu, nestanovení počtu podpořených osob v době udržitelnosti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300416-601E-431F-9E92-0C46D4F9639F}" type="slidenum">
              <a:rPr lang="cs-CZ"/>
              <a:pPr/>
              <a:t>28</a:t>
            </a:fld>
            <a:endParaRPr lang="cs-CZ"/>
          </a:p>
        </p:txBody>
      </p:sp>
      <p:sp>
        <p:nvSpPr>
          <p:cNvPr id="20483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FDAAAFB-B919-4D7E-A24F-42F1F6F69C57}" type="slidenum">
              <a:rPr lang="cs-CZ" sz="1400" b="0" u="none"/>
              <a:pPr algn="r"/>
              <a:t>28</a:t>
            </a:fld>
            <a:endParaRPr lang="cs-CZ" sz="1400" b="0" u="none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20490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1" name="Picture 9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488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Nejčastější chyby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006474"/>
            <a:ext cx="8640762" cy="465477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cs-CZ" sz="21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/>
                </a:solidFill>
              </a:rPr>
              <a:t>Neprovázanost rozpočtu na klíčové aktivity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/>
                </a:solidFill>
              </a:rPr>
              <a:t>Požadované náklady včetně jejich potřeby nejsou dostatečně popsány, odůvodněny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/>
                </a:solidFill>
              </a:rPr>
              <a:t>Nepřiměřenost rozpočtu ve vztahu k výstupům projektu (zejména osobní náklady, velké množství zaměstnanců aj.)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/>
                </a:solidFill>
              </a:rPr>
              <a:t>Špatná struktura rozpočtu (zařazení výdajů do chybných rozpočtových položek)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/>
                </a:solidFill>
              </a:rPr>
              <a:t>Rozpočet není dostatečně zpracován (na jednotlivé položky, specifikace)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9FC895-0B7F-416A-9D8C-F6D6A6C1C2A5}" type="slidenum">
              <a:rPr lang="cs-CZ"/>
              <a:pPr/>
              <a:t>29</a:t>
            </a:fld>
            <a:endParaRPr lang="cs-CZ"/>
          </a:p>
        </p:txBody>
      </p:sp>
      <p:sp>
        <p:nvSpPr>
          <p:cNvPr id="21507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9B9DB43-CED5-4E22-BA55-ED3686F21452}" type="slidenum">
              <a:rPr lang="cs-CZ" sz="1400" b="0" u="none"/>
              <a:pPr algn="r"/>
              <a:t>29</a:t>
            </a:fld>
            <a:endParaRPr lang="cs-CZ" sz="1400" b="0" u="none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96975"/>
            <a:ext cx="8208963" cy="47529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200" dirty="0" smtClean="0">
                <a:solidFill>
                  <a:schemeClr val="accent2"/>
                </a:solidFill>
              </a:rPr>
              <a:t>Hodnocení </a:t>
            </a:r>
            <a:r>
              <a:rPr lang="cs-CZ" sz="2200" b="1" dirty="0" smtClean="0">
                <a:solidFill>
                  <a:schemeClr val="accent2"/>
                </a:solidFill>
              </a:rPr>
              <a:t>formálních kritérií</a:t>
            </a:r>
            <a:r>
              <a:rPr lang="cs-CZ" sz="2200" dirty="0" smtClean="0">
                <a:solidFill>
                  <a:schemeClr val="accent2"/>
                </a:solidFill>
              </a:rPr>
              <a:t> 		–  </a:t>
            </a:r>
            <a:r>
              <a:rPr lang="cs-CZ" sz="2200" i="1" dirty="0" smtClean="0">
                <a:solidFill>
                  <a:schemeClr val="accent2"/>
                </a:solidFill>
              </a:rPr>
              <a:t>opravitelné</a:t>
            </a:r>
            <a:br>
              <a:rPr lang="cs-CZ" sz="2200" i="1" dirty="0" smtClean="0">
                <a:solidFill>
                  <a:schemeClr val="accent2"/>
                </a:solidFill>
              </a:rPr>
            </a:br>
            <a:endParaRPr lang="cs-CZ" sz="1600" i="1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200" dirty="0" smtClean="0">
                <a:solidFill>
                  <a:schemeClr val="accent2"/>
                </a:solidFill>
              </a:rPr>
              <a:t>Hodnocení </a:t>
            </a:r>
            <a:r>
              <a:rPr lang="cs-CZ" sz="2200" b="1" dirty="0" smtClean="0">
                <a:solidFill>
                  <a:schemeClr val="accent2"/>
                </a:solidFill>
              </a:rPr>
              <a:t>kritérií přijatelnosti</a:t>
            </a:r>
            <a:r>
              <a:rPr lang="cs-CZ" sz="2200" dirty="0" smtClean="0">
                <a:solidFill>
                  <a:schemeClr val="accent2"/>
                </a:solidFill>
              </a:rPr>
              <a:t>  	– </a:t>
            </a:r>
            <a:r>
              <a:rPr lang="cs-CZ" sz="2200" i="1" u="sng" dirty="0" smtClean="0">
                <a:solidFill>
                  <a:schemeClr val="accent2"/>
                </a:solidFill>
              </a:rPr>
              <a:t>neopravitelné</a:t>
            </a:r>
            <a:br>
              <a:rPr lang="cs-CZ" sz="2200" i="1" u="sng" dirty="0" smtClean="0">
                <a:solidFill>
                  <a:schemeClr val="accent2"/>
                </a:solidFill>
              </a:rPr>
            </a:br>
            <a:endParaRPr lang="cs-CZ" sz="1600" i="1" u="sng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200" b="1" dirty="0" smtClean="0">
                <a:solidFill>
                  <a:schemeClr val="accent2"/>
                </a:solidFill>
              </a:rPr>
              <a:t>Věcné hodnocení</a:t>
            </a:r>
            <a:r>
              <a:rPr lang="cs-CZ" sz="2200" dirty="0" smtClean="0">
                <a:solidFill>
                  <a:schemeClr val="accent2"/>
                </a:solidFill>
              </a:rPr>
              <a:t> – min. 2 hodnotitelé zaregistrovaní v Centrální databázi hodnotitelů MŠMT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cs-CZ" sz="2200" dirty="0" smtClean="0">
                <a:solidFill>
                  <a:schemeClr val="accent2"/>
                </a:solidFill>
              </a:rPr>
              <a:t>min. počet dosažených bodů – 65 ze všech obdržených hodnocení</a:t>
            </a:r>
            <a:br>
              <a:rPr lang="cs-CZ" sz="2200" dirty="0" smtClean="0">
                <a:solidFill>
                  <a:schemeClr val="accent2"/>
                </a:solidFill>
              </a:rPr>
            </a:br>
            <a:endParaRPr lang="cs-CZ" sz="1600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200" b="1" dirty="0" smtClean="0">
                <a:solidFill>
                  <a:schemeClr val="accent2"/>
                </a:solidFill>
              </a:rPr>
              <a:t>Výběrová komise</a:t>
            </a:r>
            <a:r>
              <a:rPr lang="cs-CZ" sz="2200" dirty="0" smtClean="0">
                <a:solidFill>
                  <a:schemeClr val="accent2"/>
                </a:solidFill>
              </a:rPr>
              <a:t>         </a:t>
            </a:r>
            <a:r>
              <a:rPr lang="cs-CZ" sz="2200" i="1" dirty="0" smtClean="0">
                <a:solidFill>
                  <a:schemeClr val="accent2"/>
                </a:solidFill>
              </a:rPr>
              <a:t>(předpokládaný termín </a:t>
            </a:r>
            <a:r>
              <a:rPr lang="cs-CZ" sz="2200" i="1" dirty="0" smtClean="0">
                <a:solidFill>
                  <a:schemeClr val="accent2"/>
                </a:solidFill>
              </a:rPr>
              <a:t>08/2014</a:t>
            </a:r>
            <a:r>
              <a:rPr lang="cs-CZ" sz="2200" i="1" dirty="0" smtClean="0">
                <a:solidFill>
                  <a:schemeClr val="accent2"/>
                </a:solidFill>
              </a:rPr>
              <a:t>)</a:t>
            </a:r>
            <a:br>
              <a:rPr lang="cs-CZ" sz="2200" i="1" dirty="0" smtClean="0">
                <a:solidFill>
                  <a:schemeClr val="accent2"/>
                </a:solidFill>
              </a:rPr>
            </a:br>
            <a:endParaRPr lang="cs-CZ" sz="1600" i="1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200" b="1" dirty="0" smtClean="0">
                <a:solidFill>
                  <a:schemeClr val="accent2"/>
                </a:solidFill>
              </a:rPr>
              <a:t>Rada Ústeckého kraje</a:t>
            </a:r>
            <a:br>
              <a:rPr lang="cs-CZ" sz="2200" b="1" dirty="0" smtClean="0">
                <a:solidFill>
                  <a:schemeClr val="accent2"/>
                </a:solidFill>
              </a:rPr>
            </a:br>
            <a:endParaRPr lang="cs-CZ" sz="1600" b="1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200" b="1" dirty="0" smtClean="0">
                <a:solidFill>
                  <a:schemeClr val="accent2"/>
                </a:solidFill>
              </a:rPr>
              <a:t>Zastupitelstvo Ústeckého kraje</a:t>
            </a:r>
            <a:r>
              <a:rPr lang="cs-CZ" sz="2200" i="1" dirty="0" smtClean="0">
                <a:solidFill>
                  <a:schemeClr val="accent2"/>
                </a:solidFill>
              </a:rPr>
              <a:t>                      (</a:t>
            </a:r>
            <a:r>
              <a:rPr lang="cs-CZ" sz="2200" i="1" dirty="0" smtClean="0">
                <a:solidFill>
                  <a:schemeClr val="accent2"/>
                </a:solidFill>
              </a:rPr>
              <a:t>09/2014</a:t>
            </a:r>
            <a:r>
              <a:rPr lang="cs-CZ" sz="2200" i="1" dirty="0" smtClean="0">
                <a:solidFill>
                  <a:schemeClr val="accent2"/>
                </a:solidFill>
              </a:rPr>
              <a:t>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cs-CZ" sz="2200" dirty="0" smtClean="0">
                <a:solidFill>
                  <a:schemeClr val="accent2"/>
                </a:solidFill>
              </a:rPr>
              <a:t>do 30 dnů Smlouva o realizaci GP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cs-CZ" sz="2200" dirty="0" smtClean="0">
                <a:solidFill>
                  <a:schemeClr val="accent2"/>
                </a:solidFill>
              </a:rPr>
              <a:t>do 30 dnů od podpisu Smlouvy 1. zálohová platb</a:t>
            </a:r>
            <a:r>
              <a:rPr lang="cs-CZ" sz="2200" b="1" dirty="0" smtClean="0">
                <a:solidFill>
                  <a:schemeClr val="accent2"/>
                </a:solidFill>
              </a:rPr>
              <a:t>a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sz="2400" b="1" dirty="0" smtClean="0">
              <a:solidFill>
                <a:schemeClr val="accent2"/>
              </a:solidFill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21514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5" name="Picture 9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512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21513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Hodnocení GP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accent2"/>
                </a:solidFill>
              </a:rPr>
              <a:t>	</a:t>
            </a: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9DBB35-8365-4CB7-9612-469E598399F9}" type="slidenum">
              <a:rPr lang="cs-CZ"/>
              <a:pPr/>
              <a:t>3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836713"/>
            <a:ext cx="8450263" cy="4321076"/>
          </a:xfrm>
        </p:spPr>
        <p:txBody>
          <a:bodyPr/>
          <a:lstStyle/>
          <a:p>
            <a:pPr lvl="1" eaLnBrk="1" hangingPunct="1">
              <a:buClr>
                <a:srgbClr val="000066"/>
              </a:buClr>
              <a:buFont typeface="Wingdings" pitchFamily="2" charset="2"/>
              <a:buNone/>
            </a:pPr>
            <a:endParaRPr lang="cs-CZ" sz="2400" dirty="0" smtClean="0">
              <a:solidFill>
                <a:schemeClr val="accent2"/>
              </a:solidFill>
            </a:endParaRP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Výchozí stav projektu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300" dirty="0" smtClean="0">
                <a:solidFill>
                  <a:schemeClr val="accent2"/>
                </a:solidFill>
              </a:rPr>
              <a:t>měl by být žadateli znám  - předchází samotné realizaci projektu</a:t>
            </a:r>
          </a:p>
          <a:p>
            <a:pPr lvl="2" eaLnBrk="1" hangingPunct="1">
              <a:buClr>
                <a:schemeClr val="tx1"/>
              </a:buClr>
              <a:buNone/>
            </a:pPr>
            <a:r>
              <a:rPr lang="cs-CZ" sz="2300" b="1" dirty="0" smtClean="0">
                <a:solidFill>
                  <a:schemeClr val="accent2"/>
                </a:solidFill>
              </a:rPr>
              <a:t>	</a:t>
            </a:r>
            <a:r>
              <a:rPr lang="cs-CZ" sz="2300" b="1" dirty="0" smtClean="0">
                <a:solidFill>
                  <a:srgbClr val="FF0000"/>
                </a:solidFill>
              </a:rPr>
              <a:t>NE </a:t>
            </a:r>
            <a:r>
              <a:rPr lang="cs-CZ" sz="2300" dirty="0" smtClean="0">
                <a:solidFill>
                  <a:srgbClr val="FF0000"/>
                </a:solidFill>
              </a:rPr>
              <a:t>zjišťování výchozího stavu v rámci projektu</a:t>
            </a:r>
            <a:r>
              <a:rPr lang="cs-CZ" sz="2300" dirty="0" smtClean="0">
                <a:solidFill>
                  <a:schemeClr val="accent2"/>
                </a:solidFill>
              </a:rPr>
              <a:t> 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cs-CZ" sz="2300" dirty="0" smtClean="0">
              <a:solidFill>
                <a:schemeClr val="accent2"/>
              </a:solidFill>
            </a:endParaRPr>
          </a:p>
          <a:p>
            <a:pPr lvl="2" eaLnBrk="1" hangingPunct="1">
              <a:buClr>
                <a:srgbClr val="FF0000"/>
              </a:buClr>
              <a:buSzPct val="90000"/>
              <a:buFont typeface="Wingdings" pitchFamily="2" charset="2"/>
              <a:buChar char="è"/>
            </a:pPr>
            <a:r>
              <a:rPr lang="cs-CZ" sz="2300" dirty="0" smtClean="0">
                <a:solidFill>
                  <a:schemeClr val="accent2"/>
                </a:solidFill>
              </a:rPr>
              <a:t>   </a:t>
            </a:r>
            <a:r>
              <a:rPr lang="cs-CZ" sz="2300" u="sng" dirty="0" smtClean="0">
                <a:solidFill>
                  <a:schemeClr val="accent2"/>
                </a:solidFill>
              </a:rPr>
              <a:t>povinná příloha k žádosti </a:t>
            </a:r>
            <a:r>
              <a:rPr lang="cs-CZ" sz="2300" dirty="0" smtClean="0">
                <a:solidFill>
                  <a:schemeClr val="accent2"/>
                </a:solidFill>
              </a:rPr>
              <a:t/>
            </a:r>
            <a:br>
              <a:rPr lang="cs-CZ" sz="2300" dirty="0" smtClean="0">
                <a:solidFill>
                  <a:schemeClr val="accent2"/>
                </a:solidFill>
              </a:rPr>
            </a:br>
            <a:r>
              <a:rPr lang="cs-CZ" sz="2100" b="1" dirty="0" smtClean="0">
                <a:solidFill>
                  <a:schemeClr val="accent2"/>
                </a:solidFill>
              </a:rPr>
              <a:t>=  </a:t>
            </a:r>
            <a:r>
              <a:rPr lang="cs-CZ" sz="2300" b="1" dirty="0" smtClean="0">
                <a:solidFill>
                  <a:schemeClr val="accent2"/>
                </a:solidFill>
              </a:rPr>
              <a:t>Šetření potřebnosti a zájmu cílových skupin</a:t>
            </a:r>
          </a:p>
          <a:p>
            <a:pPr lvl="2" eaLnBrk="1" hangingPunct="1">
              <a:buClr>
                <a:srgbClr val="FF0000"/>
              </a:buClr>
              <a:buSzPct val="90000"/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	</a:t>
            </a:r>
            <a:endParaRPr lang="cs-CZ" sz="23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0066"/>
              </a:buClr>
              <a:buFontTx/>
              <a:buNone/>
            </a:pPr>
            <a:endParaRPr lang="cs-CZ" sz="2400" b="1" dirty="0" smtClean="0">
              <a:solidFill>
                <a:schemeClr val="accent2"/>
              </a:solidFill>
              <a:latin typeface="Arial Black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rgbClr val="000066"/>
              </a:buClr>
              <a:buFont typeface="Wingdings" pitchFamily="2" charset="2"/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0066"/>
              </a:buClr>
              <a:buFont typeface="Wingdings" pitchFamily="2" charset="2"/>
              <a:buChar char="§"/>
            </a:pPr>
            <a:endParaRPr lang="cs-CZ" sz="2400" u="sng" dirty="0" smtClean="0">
              <a:solidFill>
                <a:schemeClr val="accent2"/>
              </a:solidFill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4103" name="Line 5"/>
          <p:cNvSpPr>
            <a:spLocks noChangeShapeType="1"/>
          </p:cNvSpPr>
          <p:nvPr/>
        </p:nvSpPr>
        <p:spPr bwMode="auto">
          <a:xfrm>
            <a:off x="755650" y="5822950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4104" name="Group 6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4107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8" name="Picture 8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5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4106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 dirty="0" smtClean="0">
                <a:solidFill>
                  <a:schemeClr val="hlink"/>
                </a:solidFill>
                <a:sym typeface="Arial Bold" charset="0"/>
              </a:rPr>
              <a:t>Zpracování žádosti</a:t>
            </a:r>
            <a:endParaRPr lang="en-US" sz="3500" u="none" dirty="0" smtClean="0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 dirty="0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D5C0A6-A035-4D24-91BA-B29D4ED5CD2D}" type="slidenum">
              <a:rPr lang="cs-CZ"/>
              <a:pPr/>
              <a:t>30</a:t>
            </a:fld>
            <a:endParaRPr lang="cs-CZ"/>
          </a:p>
        </p:txBody>
      </p:sp>
      <p:sp>
        <p:nvSpPr>
          <p:cNvPr id="22531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D0626C1-90B3-487A-BC91-F1ED4F3286B4}" type="slidenum">
              <a:rPr lang="cs-CZ" sz="1400" b="0" u="none"/>
              <a:pPr algn="r"/>
              <a:t>30</a:t>
            </a:fld>
            <a:endParaRPr lang="cs-CZ" sz="1400" b="0" u="none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125538"/>
            <a:ext cx="7704138" cy="424815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cs-CZ" sz="4800" b="1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cs-CZ" sz="2300" dirty="0" smtClean="0">
                <a:solidFill>
                  <a:schemeClr val="accent2"/>
                </a:solidFill>
              </a:rPr>
              <a:t>osobní konzultace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z="2300" dirty="0" smtClean="0">
                <a:solidFill>
                  <a:schemeClr val="accent2"/>
                </a:solidFill>
              </a:rPr>
              <a:t>konzultace prostřednictvím elektronické pošty </a:t>
            </a:r>
            <a:br>
              <a:rPr lang="cs-CZ" sz="2300" dirty="0" smtClean="0">
                <a:solidFill>
                  <a:schemeClr val="accent2"/>
                </a:solidFill>
              </a:rPr>
            </a:br>
            <a:r>
              <a:rPr lang="cs-CZ" sz="2300" dirty="0" smtClean="0">
                <a:solidFill>
                  <a:schemeClr val="accent2"/>
                </a:solidFill>
              </a:rPr>
              <a:t>– konkrétní dotazy, zpracované projektové záměry</a:t>
            </a:r>
          </a:p>
          <a:p>
            <a:pPr eaLnBrk="1" hangingPunct="1">
              <a:buFontTx/>
              <a:buChar char="-"/>
            </a:pPr>
            <a:endParaRPr lang="cs-CZ" sz="23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Char char="-"/>
            </a:pPr>
            <a:endParaRPr lang="cs-CZ" sz="2200" dirty="0" smtClean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800" b="1" u="sng" dirty="0" err="1" smtClean="0">
                <a:solidFill>
                  <a:srgbClr val="FF2712"/>
                </a:solidFill>
                <a:latin typeface="Arial Bold" charset="0"/>
                <a:sym typeface="Arial Bold" charset="0"/>
              </a:rPr>
              <a:t>od</a:t>
            </a:r>
            <a:r>
              <a:rPr lang="en-US" sz="2800" b="1" u="sng" dirty="0" smtClean="0">
                <a:solidFill>
                  <a:srgbClr val="FF2712"/>
                </a:solidFill>
                <a:latin typeface="Arial Bold" charset="0"/>
                <a:sym typeface="Arial Bold" charset="0"/>
              </a:rPr>
              <a:t> </a:t>
            </a:r>
            <a:r>
              <a:rPr lang="cs-CZ" sz="2800" b="1" u="sng" dirty="0" smtClean="0">
                <a:solidFill>
                  <a:srgbClr val="FF2712"/>
                </a:solidFill>
                <a:sym typeface="Arial Bold" charset="0"/>
              </a:rPr>
              <a:t>1.5. 2014 </a:t>
            </a:r>
            <a:r>
              <a:rPr lang="en-US" sz="2800" b="1" u="sng" dirty="0" smtClean="0">
                <a:solidFill>
                  <a:srgbClr val="FF2712"/>
                </a:solidFill>
                <a:latin typeface="Arial Bold" charset="0"/>
                <a:sym typeface="Arial Bold" charset="0"/>
              </a:rPr>
              <a:t>se </a:t>
            </a:r>
            <a:r>
              <a:rPr lang="cs-CZ" sz="2800" b="1" u="sng" dirty="0" smtClean="0">
                <a:solidFill>
                  <a:srgbClr val="FF2712"/>
                </a:solidFill>
                <a:sym typeface="Arial Bold" charset="0"/>
              </a:rPr>
              <a:t>již </a:t>
            </a:r>
            <a:r>
              <a:rPr lang="en-US" sz="2800" b="1" u="sng" dirty="0" smtClean="0">
                <a:solidFill>
                  <a:srgbClr val="FF2712"/>
                </a:solidFill>
                <a:latin typeface="Arial Bold" charset="0"/>
                <a:sym typeface="Arial Bold" charset="0"/>
              </a:rPr>
              <a:t>NEPOSKYTUJÍ </a:t>
            </a:r>
            <a:endParaRPr lang="cs-CZ" sz="2800" b="1" u="sng" dirty="0" smtClean="0">
              <a:solidFill>
                <a:srgbClr val="FF2712"/>
              </a:solidFill>
              <a:latin typeface="Arial Bold" charset="0"/>
              <a:sym typeface="Arial Bold" charset="0"/>
            </a:endParaRPr>
          </a:p>
          <a:p>
            <a:pPr algn="ctr" eaLnBrk="1" hangingPunct="1">
              <a:buFontTx/>
              <a:buNone/>
            </a:pPr>
            <a:r>
              <a:rPr lang="en-US" sz="2800" b="1" u="sng" dirty="0" err="1" smtClean="0">
                <a:solidFill>
                  <a:srgbClr val="FF2712"/>
                </a:solidFill>
                <a:latin typeface="Arial Bold" charset="0"/>
                <a:sym typeface="Arial Bold" charset="0"/>
              </a:rPr>
              <a:t>osobní</a:t>
            </a:r>
            <a:r>
              <a:rPr lang="en-US" sz="2800" b="1" u="sng" dirty="0" smtClean="0">
                <a:solidFill>
                  <a:srgbClr val="FF2712"/>
                </a:solidFill>
                <a:latin typeface="Arial Bold" charset="0"/>
                <a:sym typeface="Arial Bold" charset="0"/>
              </a:rPr>
              <a:t> </a:t>
            </a:r>
            <a:r>
              <a:rPr lang="en-US" sz="2800" b="1" u="sng" dirty="0" err="1" smtClean="0">
                <a:solidFill>
                  <a:srgbClr val="FF2712"/>
                </a:solidFill>
                <a:latin typeface="Arial Bold" charset="0"/>
                <a:sym typeface="Arial Bold" charset="0"/>
              </a:rPr>
              <a:t>konzultace</a:t>
            </a:r>
            <a:endParaRPr lang="en-US" sz="2800" b="1" u="sng" dirty="0" smtClean="0">
              <a:solidFill>
                <a:srgbClr val="FF2712"/>
              </a:solidFill>
              <a:latin typeface="Arial Bold" charset="0"/>
              <a:sym typeface="Arial Bold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cs-CZ" sz="28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cs-CZ" sz="4800" dirty="0" smtClean="0">
              <a:solidFill>
                <a:srgbClr val="0000CC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2535" name="Group 7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22536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7" name="Picture 9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22540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Konzultace projektových záměrů:</a:t>
            </a: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B95CBE-E82C-46CC-A55C-283444CE43D1}" type="slidenum">
              <a:rPr lang="cs-CZ"/>
              <a:pPr/>
              <a:t>31</a:t>
            </a:fld>
            <a:endParaRPr lang="cs-CZ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893175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Ø"/>
            </a:pPr>
            <a:r>
              <a:rPr lang="cs-CZ" sz="2400" b="1" i="1" u="sng" dirty="0" smtClean="0">
                <a:solidFill>
                  <a:schemeClr val="accent2"/>
                </a:solidFill>
              </a:rPr>
              <a:t>Projektoví manažeři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		Mgr. Radomíra Dostálová	</a:t>
            </a:r>
            <a:r>
              <a:rPr lang="cs-CZ" sz="2000" i="1" dirty="0" err="1" smtClean="0">
                <a:solidFill>
                  <a:schemeClr val="accent2"/>
                </a:solidFill>
                <a:hlinkClick r:id="rId2"/>
              </a:rPr>
              <a:t>dostalova.r</a:t>
            </a:r>
            <a:r>
              <a:rPr lang="cs-CZ" sz="2000" i="1" dirty="0" smtClean="0">
                <a:solidFill>
                  <a:schemeClr val="accent2"/>
                </a:solidFill>
                <a:hlinkClick r:id="rId2"/>
              </a:rPr>
              <a:t>@</a:t>
            </a:r>
            <a:r>
              <a:rPr lang="cs-CZ" sz="2000" i="1" dirty="0" err="1" smtClean="0">
                <a:solidFill>
                  <a:schemeClr val="accent2"/>
                </a:solidFill>
                <a:hlinkClick r:id="rId2"/>
              </a:rPr>
              <a:t>kr</a:t>
            </a:r>
            <a:r>
              <a:rPr lang="cs-CZ" sz="2000" i="1" dirty="0" smtClean="0">
                <a:solidFill>
                  <a:schemeClr val="accent2"/>
                </a:solidFill>
                <a:hlinkClick r:id="rId2"/>
              </a:rPr>
              <a:t>-</a:t>
            </a:r>
            <a:r>
              <a:rPr lang="cs-CZ" sz="2000" i="1" dirty="0" err="1" smtClean="0">
                <a:solidFill>
                  <a:schemeClr val="accent2"/>
                </a:solidFill>
                <a:hlinkClick r:id="rId2"/>
              </a:rPr>
              <a:t>ustecky.cz</a:t>
            </a:r>
            <a:endParaRPr lang="cs-CZ" sz="2000" i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		475 657 717,   731 642 371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		Mgr. Jana Šindelářová		</a:t>
            </a:r>
            <a:r>
              <a:rPr lang="cs-CZ" sz="2000" i="1" u="sng" dirty="0" err="1" smtClean="0">
                <a:solidFill>
                  <a:schemeClr val="hlink"/>
                </a:solidFill>
              </a:rPr>
              <a:t>sindelarova.j</a:t>
            </a:r>
            <a:r>
              <a:rPr lang="cs-CZ" sz="2000" i="1" dirty="0" smtClean="0">
                <a:solidFill>
                  <a:schemeClr val="accent2"/>
                </a:solidFill>
                <a:hlinkClick r:id="rId3"/>
              </a:rPr>
              <a:t>@</a:t>
            </a:r>
            <a:r>
              <a:rPr lang="cs-CZ" sz="2000" i="1" dirty="0" err="1" smtClean="0">
                <a:solidFill>
                  <a:schemeClr val="accent2"/>
                </a:solidFill>
                <a:hlinkClick r:id="rId3"/>
              </a:rPr>
              <a:t>kr</a:t>
            </a:r>
            <a:r>
              <a:rPr lang="cs-CZ" sz="2000" i="1" dirty="0" smtClean="0">
                <a:solidFill>
                  <a:schemeClr val="accent2"/>
                </a:solidFill>
                <a:hlinkClick r:id="rId3"/>
              </a:rPr>
              <a:t>-</a:t>
            </a:r>
            <a:r>
              <a:rPr lang="cs-CZ" sz="2000" i="1" dirty="0" err="1" smtClean="0">
                <a:solidFill>
                  <a:schemeClr val="accent2"/>
                </a:solidFill>
                <a:hlinkClick r:id="rId3"/>
              </a:rPr>
              <a:t>ustecky.cz</a:t>
            </a:r>
            <a:endParaRPr lang="cs-CZ" sz="2000" i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		475 657 907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14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Ø"/>
            </a:pPr>
            <a:r>
              <a:rPr lang="cs-CZ" sz="2400" b="1" i="1" u="sng" dirty="0" smtClean="0">
                <a:solidFill>
                  <a:schemeClr val="accent2"/>
                </a:solidFill>
              </a:rPr>
              <a:t>Finanční manažeři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		Ing. Zdeněk Hanzlíček		</a:t>
            </a:r>
            <a:r>
              <a:rPr lang="cs-CZ" sz="2000" i="1" u="sng" dirty="0" err="1" smtClean="0">
                <a:solidFill>
                  <a:schemeClr val="hlink"/>
                </a:solidFill>
              </a:rPr>
              <a:t>hanzlicek.z</a:t>
            </a:r>
            <a:r>
              <a:rPr lang="cs-CZ" sz="2000" i="1" u="sng" dirty="0" smtClean="0">
                <a:solidFill>
                  <a:schemeClr val="hlink"/>
                </a:solidFill>
              </a:rPr>
              <a:t>@</a:t>
            </a:r>
            <a:r>
              <a:rPr lang="cs-CZ" sz="2000" i="1" u="sng" dirty="0" err="1" smtClean="0">
                <a:solidFill>
                  <a:schemeClr val="hlink"/>
                </a:solidFill>
              </a:rPr>
              <a:t>kr</a:t>
            </a:r>
            <a:r>
              <a:rPr lang="cs-CZ" sz="2000" i="1" u="sng" dirty="0" smtClean="0">
                <a:solidFill>
                  <a:schemeClr val="hlink"/>
                </a:solidFill>
              </a:rPr>
              <a:t>-</a:t>
            </a:r>
            <a:r>
              <a:rPr lang="cs-CZ" sz="2000" i="1" u="sng" dirty="0" err="1" smtClean="0">
                <a:solidFill>
                  <a:schemeClr val="hlink"/>
                </a:solidFill>
              </a:rPr>
              <a:t>ustecky.cz</a:t>
            </a:r>
            <a:endParaRPr lang="cs-CZ" sz="2000" i="1" u="sng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		475 657 534</a:t>
            </a:r>
            <a:endParaRPr lang="cs-CZ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		Ing. Martin Málek		</a:t>
            </a:r>
            <a:r>
              <a:rPr lang="cs-CZ" sz="2000" i="1" u="sng" dirty="0" err="1" smtClean="0">
                <a:solidFill>
                  <a:schemeClr val="hlink"/>
                </a:solidFill>
              </a:rPr>
              <a:t>malek.m</a:t>
            </a:r>
            <a:r>
              <a:rPr lang="cs-CZ" sz="2000" i="1" u="sng" dirty="0" smtClean="0">
                <a:solidFill>
                  <a:schemeClr val="hlink"/>
                </a:solidFill>
              </a:rPr>
              <a:t>@</a:t>
            </a:r>
            <a:r>
              <a:rPr lang="cs-CZ" sz="2000" i="1" u="sng" dirty="0" err="1" smtClean="0">
                <a:solidFill>
                  <a:schemeClr val="hlink"/>
                </a:solidFill>
              </a:rPr>
              <a:t>kr</a:t>
            </a:r>
            <a:r>
              <a:rPr lang="cs-CZ" sz="2000" i="1" u="sng" dirty="0" smtClean="0">
                <a:solidFill>
                  <a:schemeClr val="hlink"/>
                </a:solidFill>
              </a:rPr>
              <a:t>-</a:t>
            </a:r>
            <a:r>
              <a:rPr lang="cs-CZ" sz="2000" i="1" u="sng" dirty="0" err="1" smtClean="0">
                <a:solidFill>
                  <a:schemeClr val="hlink"/>
                </a:solidFill>
              </a:rPr>
              <a:t>ustecky.cz</a:t>
            </a:r>
            <a:endParaRPr lang="cs-CZ" sz="2000" i="1" u="sng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		475 657 889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000" dirty="0" smtClean="0"/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 dirty="0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 dirty="0"/>
              <a:t> </a:t>
            </a:r>
          </a:p>
        </p:txBody>
      </p:sp>
      <p:sp>
        <p:nvSpPr>
          <p:cNvPr id="23557" name="Line 9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3558" name="Group 10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23559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0" name="Picture 12" descr="logo uk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62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23563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Kontakty na ZS KÚ ÚK</a:t>
            </a:r>
            <a:endParaRPr lang="en-US" sz="4000" b="0" u="none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9DBB35-8365-4CB7-9612-469E598399F9}" type="slidenum">
              <a:rPr lang="cs-CZ"/>
              <a:pPr/>
              <a:t>4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3737" y="1052736"/>
            <a:ext cx="8450263" cy="4321076"/>
          </a:xfrm>
        </p:spPr>
        <p:txBody>
          <a:bodyPr/>
          <a:lstStyle/>
          <a:p>
            <a:pPr lvl="1" eaLnBrk="1" hangingPunct="1">
              <a:buClr>
                <a:srgbClr val="000066"/>
              </a:buClr>
              <a:buFont typeface="Wingdings" pitchFamily="2" charset="2"/>
              <a:buNone/>
            </a:pPr>
            <a:endParaRPr lang="cs-CZ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0066"/>
              </a:buClr>
              <a:buFontTx/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Cílová skupina</a:t>
            </a:r>
            <a:endParaRPr lang="cs-CZ" sz="2800" b="1" dirty="0" smtClean="0">
              <a:solidFill>
                <a:schemeClr val="accent2"/>
              </a:solidFill>
              <a:latin typeface="Arial Black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rgbClr val="000066"/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/>
                </a:solidFill>
              </a:rPr>
              <a:t>Pro koho, povědomí o zájmu CS</a:t>
            </a:r>
          </a:p>
          <a:p>
            <a:pPr lvl="1" eaLnBrk="1" hangingPunct="1">
              <a:lnSpc>
                <a:spcPct val="80000"/>
              </a:lnSpc>
              <a:buClr>
                <a:srgbClr val="000066"/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/>
                </a:solidFill>
              </a:rPr>
              <a:t>Popis motivace, oslovení, zapojení a výběru </a:t>
            </a:r>
            <a:br>
              <a:rPr lang="cs-CZ" sz="2400" dirty="0" smtClean="0">
                <a:solidFill>
                  <a:schemeClr val="accent2"/>
                </a:solidFill>
              </a:rPr>
            </a:br>
            <a:r>
              <a:rPr lang="cs-CZ" sz="2400" dirty="0" smtClean="0">
                <a:solidFill>
                  <a:schemeClr val="accent2"/>
                </a:solidFill>
              </a:rPr>
              <a:t>zástupců CS, zkušenost s CS</a:t>
            </a:r>
          </a:p>
          <a:p>
            <a:pPr lvl="1" eaLnBrk="1" hangingPunct="1">
              <a:lnSpc>
                <a:spcPct val="80000"/>
              </a:lnSpc>
              <a:buClr>
                <a:srgbClr val="000066"/>
              </a:buClr>
              <a:buFont typeface="Wingdings" pitchFamily="2" charset="2"/>
              <a:buNone/>
            </a:pPr>
            <a:endParaRPr lang="cs-CZ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0066"/>
              </a:buClr>
              <a:buFontTx/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Realizace aktivit</a:t>
            </a:r>
          </a:p>
          <a:p>
            <a:pPr lvl="1" eaLnBrk="1" hangingPunct="1">
              <a:lnSpc>
                <a:spcPct val="80000"/>
              </a:lnSpc>
              <a:buClr>
                <a:srgbClr val="000066"/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/>
                </a:solidFill>
              </a:rPr>
              <a:t>na území Ústeckého kraje    </a:t>
            </a:r>
            <a:br>
              <a:rPr lang="cs-CZ" sz="2400" dirty="0" smtClean="0">
                <a:solidFill>
                  <a:schemeClr val="accent2"/>
                </a:solidFill>
              </a:rPr>
            </a:br>
            <a:r>
              <a:rPr lang="cs-CZ" sz="2400" dirty="0" smtClean="0">
                <a:solidFill>
                  <a:schemeClr val="accent2"/>
                </a:solidFill>
              </a:rPr>
              <a:t>(projekt má dopad na území, resp. cílovou skupinu </a:t>
            </a:r>
          </a:p>
          <a:p>
            <a:pPr lvl="1" eaLnBrk="1" hangingPunct="1">
              <a:lnSpc>
                <a:spcPct val="8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cs-CZ" sz="2400" dirty="0" smtClean="0">
                <a:solidFill>
                  <a:schemeClr val="accent2"/>
                </a:solidFill>
              </a:rPr>
              <a:t>	 Ústeckého kraje </a:t>
            </a:r>
            <a:r>
              <a:rPr lang="cs-CZ" sz="2400" dirty="0" smtClean="0">
                <a:solidFill>
                  <a:srgbClr val="FF0000"/>
                </a:solidFill>
              </a:rPr>
              <a:t>minimálně  z 80 % )</a:t>
            </a:r>
          </a:p>
          <a:p>
            <a:pPr lvl="1" eaLnBrk="1" hangingPunct="1">
              <a:lnSpc>
                <a:spcPct val="80000"/>
              </a:lnSpc>
              <a:buClr>
                <a:srgbClr val="000066"/>
              </a:buClr>
              <a:buFont typeface="Wingdings" pitchFamily="2" charset="2"/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0066"/>
              </a:buClr>
              <a:buFont typeface="Wingdings" pitchFamily="2" charset="2"/>
              <a:buChar char="§"/>
            </a:pPr>
            <a:endParaRPr lang="cs-CZ" sz="2400" u="sng" dirty="0" smtClean="0">
              <a:solidFill>
                <a:schemeClr val="accent2"/>
              </a:solidFill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4103" name="Line 5"/>
          <p:cNvSpPr>
            <a:spLocks noChangeShapeType="1"/>
          </p:cNvSpPr>
          <p:nvPr/>
        </p:nvSpPr>
        <p:spPr bwMode="auto">
          <a:xfrm>
            <a:off x="755650" y="5822950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4107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8" name="Picture 8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5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4106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Cílová skupina a území dopadu 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73BDD6-DC6A-4B0E-86D8-822E6957E48A}" type="slidenum">
              <a:rPr lang="cs-CZ"/>
              <a:pPr/>
              <a:t>5</a:t>
            </a:fld>
            <a:endParaRPr lang="cs-CZ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5129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8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7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5128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Partnerství v projektu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458200" cy="495550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None/>
            </a:pPr>
            <a:endParaRPr lang="cs-CZ" sz="1000" b="1" dirty="0" smtClean="0">
              <a:solidFill>
                <a:schemeClr val="accent2"/>
              </a:solidFill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Zdůvodnění zapojení partnera do projektu</a:t>
            </a:r>
            <a:r>
              <a:rPr lang="cs-CZ" sz="2000" b="1" dirty="0" smtClean="0">
                <a:solidFill>
                  <a:schemeClr val="accent2"/>
                </a:solidFill>
              </a:rPr>
              <a:t/>
            </a:r>
            <a:br>
              <a:rPr lang="cs-CZ" sz="2000" b="1" dirty="0" smtClean="0">
                <a:solidFill>
                  <a:schemeClr val="accent2"/>
                </a:solidFill>
              </a:rPr>
            </a:br>
            <a:r>
              <a:rPr lang="cs-CZ" sz="2000" b="1" dirty="0" smtClean="0">
                <a:solidFill>
                  <a:schemeClr val="accent2"/>
                </a:solidFill>
              </a:rPr>
              <a:t>	-</a:t>
            </a:r>
            <a:r>
              <a:rPr lang="cs-CZ" sz="2000" dirty="0" smtClean="0">
                <a:solidFill>
                  <a:schemeClr val="accent2"/>
                </a:solidFill>
              </a:rPr>
              <a:t> proč konkrétně tento partner, předchozí spolupráce,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jaký přínos má toto partnerství</a:t>
            </a:r>
            <a:endParaRPr lang="cs-CZ" sz="2000" dirty="0" smtClean="0">
              <a:solidFill>
                <a:schemeClr val="accent2"/>
              </a:solidFill>
              <a:ea typeface="+mn-ea"/>
              <a:cs typeface="+mn-cs"/>
            </a:endParaRPr>
          </a:p>
          <a:p>
            <a:pPr eaLnBrk="1" hangingPunct="1">
              <a:lnSpc>
                <a:spcPct val="50000"/>
              </a:lnSpc>
              <a:buNone/>
            </a:pPr>
            <a:endParaRPr lang="cs-CZ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Popis zapojení partnera	</a:t>
            </a:r>
            <a:r>
              <a:rPr lang="cs-CZ" sz="2000" b="1" dirty="0" smtClean="0">
                <a:solidFill>
                  <a:schemeClr val="accent2"/>
                </a:solidFill>
              </a:rPr>
              <a:t> </a:t>
            </a:r>
            <a:br>
              <a:rPr lang="cs-CZ" sz="2000" b="1" dirty="0" smtClean="0">
                <a:solidFill>
                  <a:schemeClr val="accent2"/>
                </a:solidFill>
              </a:rPr>
            </a:br>
            <a:r>
              <a:rPr lang="cs-CZ" sz="2000" b="1" dirty="0" smtClean="0">
                <a:solidFill>
                  <a:schemeClr val="accent2"/>
                </a:solidFill>
              </a:rPr>
              <a:t>	- </a:t>
            </a:r>
            <a:r>
              <a:rPr lang="cs-CZ" sz="2000" dirty="0" smtClean="0">
                <a:solidFill>
                  <a:schemeClr val="accent2"/>
                </a:solidFill>
              </a:rPr>
              <a:t>způsob jeho zapojení v příslušných aktivitách, podrobněji 	  	  rozepsat na záložce _</a:t>
            </a:r>
            <a:r>
              <a:rPr lang="cs-CZ" sz="2000" i="1" dirty="0" smtClean="0">
                <a:solidFill>
                  <a:schemeClr val="accent2"/>
                </a:solidFill>
              </a:rPr>
              <a:t>Popis realizace klíčové aktivity_</a:t>
            </a:r>
            <a:endParaRPr lang="cs-CZ" sz="2000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1000" dirty="0" smtClean="0">
              <a:solidFill>
                <a:schemeClr val="accent2"/>
              </a:solidFill>
            </a:endParaRPr>
          </a:p>
          <a:p>
            <a:pPr marL="1079500" lvl="1" indent="-177800" eaLnBrk="1" hangingPunct="1">
              <a:lnSpc>
                <a:spcPct val="90000"/>
              </a:lnSpc>
              <a:buClr>
                <a:srgbClr val="002060"/>
              </a:buClr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/ Smlouva o partnerství </a:t>
            </a:r>
            <a:r>
              <a:rPr lang="cs-CZ" sz="2000" dirty="0" smtClean="0">
                <a:solidFill>
                  <a:schemeClr val="accent2"/>
                </a:solidFill>
              </a:rPr>
              <a:t>- role a odpovědnosti partnerů v rámci projektu.</a:t>
            </a:r>
          </a:p>
          <a:p>
            <a:pPr lvl="4" eaLnBrk="1" hangingPunct="1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chemeClr val="accent2"/>
                </a:solidFill>
              </a:rPr>
              <a:t>Podíl na rozpočtu, podíl na plnění indikátorů</a:t>
            </a:r>
          </a:p>
          <a:p>
            <a:pPr lvl="4" eaLnBrk="1" hangingPunct="1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chemeClr val="accent2"/>
                </a:solidFill>
              </a:rPr>
              <a:t>Podíl na čerpání veřejné podpory  /</a:t>
            </a:r>
          </a:p>
          <a:p>
            <a:pPr marL="1073150" lvl="1" indent="-171450" eaLnBrk="1" hangingPunct="1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b="1" dirty="0" smtClean="0">
                <a:solidFill>
                  <a:schemeClr val="accent2"/>
                </a:solidFill>
              </a:rPr>
              <a:t>Prohlášení o VP  </a:t>
            </a:r>
            <a:r>
              <a:rPr lang="cs-CZ" sz="2000" dirty="0" smtClean="0">
                <a:solidFill>
                  <a:schemeClr val="accent2"/>
                </a:solidFill>
              </a:rPr>
              <a:t>(povinná příloha žádosti)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i="1" dirty="0" smtClean="0">
                <a:solidFill>
                  <a:schemeClr val="accent2"/>
                </a:solidFill>
              </a:rPr>
              <a:t>		</a:t>
            </a:r>
            <a:r>
              <a:rPr lang="cs-CZ" sz="1800" i="1" dirty="0" smtClean="0">
                <a:solidFill>
                  <a:schemeClr val="accent2"/>
                </a:solidFill>
              </a:rPr>
              <a:t>v případě partnerství s PO (školy) - </a:t>
            </a:r>
            <a:r>
              <a:rPr lang="cs-CZ" sz="2000" i="1" dirty="0" smtClean="0">
                <a:solidFill>
                  <a:schemeClr val="accent2"/>
                </a:solidFill>
              </a:rPr>
              <a:t>Předběžný souhlas zřizovatele </a:t>
            </a:r>
            <a:endParaRPr lang="cs-CZ" sz="1000" b="1" i="1" u="sng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§"/>
            </a:pPr>
            <a:endParaRPr lang="cs-CZ" sz="1000" b="1" i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L"/>
            </a:pPr>
            <a:r>
              <a:rPr lang="cs-CZ" sz="2000" b="1" dirty="0" smtClean="0">
                <a:solidFill>
                  <a:srgbClr val="FF0000"/>
                </a:solidFill>
              </a:rPr>
              <a:t>   Partneři nesmí být dodavateli v projektu  !!</a:t>
            </a:r>
          </a:p>
          <a:p>
            <a:pPr lvl="1" eaLnBrk="1" hangingPunct="1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§"/>
            </a:pPr>
            <a:endParaRPr lang="cs-CZ" sz="20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§"/>
            </a:pPr>
            <a:endParaRPr lang="cs-CZ" sz="2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C8010B1-B940-49A7-94C7-ADACC5F4CC38}" type="slidenum">
              <a:rPr lang="cs-CZ" sz="1400" b="0" u="none"/>
              <a:pPr algn="r"/>
              <a:t>6</a:t>
            </a:fld>
            <a:endParaRPr lang="cs-CZ" sz="1400" b="0" u="none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68413"/>
            <a:ext cx="9144000" cy="2376487"/>
          </a:xfrm>
        </p:spPr>
        <p:txBody>
          <a:bodyPr/>
          <a:lstStyle/>
          <a:p>
            <a:pPr marL="358775" lvl="2" indent="454025" eaLnBrk="1" hangingPunct="1"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§"/>
            </a:pPr>
            <a:r>
              <a:rPr lang="cs-CZ" dirty="0" smtClean="0">
                <a:solidFill>
                  <a:schemeClr val="accent2"/>
                </a:solidFill>
              </a:rPr>
              <a:t>Výběr z MI, které stanovuje výzva, </a:t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      v případě nerelevantních MI zadat plánovanou hodnotu 0</a:t>
            </a:r>
          </a:p>
          <a:p>
            <a:pPr marL="358775" lvl="2" indent="454025" eaLnBrk="1" hangingPunct="1"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§"/>
            </a:pPr>
            <a:r>
              <a:rPr lang="cs-CZ" dirty="0" smtClean="0">
                <a:solidFill>
                  <a:schemeClr val="accent2"/>
                </a:solidFill>
              </a:rPr>
              <a:t>Příručka : „Metodika monitorovacích indikátorů verze 3</a:t>
            </a:r>
            <a:r>
              <a:rPr lang="cs-CZ" sz="2800" dirty="0" smtClean="0">
                <a:solidFill>
                  <a:schemeClr val="accent2"/>
                </a:solidFill>
              </a:rPr>
              <a:t>“</a:t>
            </a:r>
            <a:br>
              <a:rPr lang="cs-CZ" sz="2800" dirty="0" smtClean="0">
                <a:solidFill>
                  <a:schemeClr val="accent2"/>
                </a:solidFill>
              </a:rPr>
            </a:br>
            <a:r>
              <a:rPr lang="cs-CZ" sz="2800" dirty="0" smtClean="0">
                <a:solidFill>
                  <a:schemeClr val="accent2"/>
                </a:solidFill>
              </a:rPr>
              <a:t>     </a:t>
            </a:r>
            <a:r>
              <a:rPr lang="cs-CZ" sz="2000" dirty="0" smtClean="0">
                <a:hlinkClick r:id="rId2"/>
              </a:rPr>
              <a:t>http://www.</a:t>
            </a:r>
            <a:r>
              <a:rPr lang="cs-CZ" sz="2000" dirty="0" err="1" smtClean="0">
                <a:hlinkClick r:id="rId2"/>
              </a:rPr>
              <a:t>msmt.cz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file</a:t>
            </a:r>
            <a:r>
              <a:rPr lang="cs-CZ" sz="2000" dirty="0" smtClean="0">
                <a:hlinkClick r:id="rId2"/>
              </a:rPr>
              <a:t>/17559</a:t>
            </a:r>
            <a:endParaRPr lang="cs-CZ" sz="2800" dirty="0" smtClean="0">
              <a:solidFill>
                <a:schemeClr val="accent2"/>
              </a:solidFill>
            </a:endParaRPr>
          </a:p>
          <a:p>
            <a:pPr marL="179388" lvl="1" indent="0" eaLnBrk="1" hangingPunct="1">
              <a:buClr>
                <a:srgbClr val="000066"/>
              </a:buClr>
              <a:buFont typeface="Wingdings" pitchFamily="2" charset="2"/>
              <a:buNone/>
            </a:pPr>
            <a:endParaRPr lang="cs-CZ" sz="2600" b="1" i="1" dirty="0" smtClean="0">
              <a:solidFill>
                <a:schemeClr val="accent2"/>
              </a:solidFill>
            </a:endParaRPr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46087" name="Line 5"/>
          <p:cNvSpPr>
            <a:spLocks noChangeShapeType="1"/>
          </p:cNvSpPr>
          <p:nvPr/>
        </p:nvSpPr>
        <p:spPr bwMode="auto">
          <a:xfrm>
            <a:off x="755650" y="5822950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46088" name="Group 6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46089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90" name="Picture 8" descr="logo uk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091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46092" name="Rectangle 2"/>
          <p:cNvSpPr>
            <a:spLocks noChangeArrowheads="1"/>
          </p:cNvSpPr>
          <p:nvPr/>
        </p:nvSpPr>
        <p:spPr bwMode="auto">
          <a:xfrm>
            <a:off x="250825" y="260350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Monitorovací indikátory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  <p:sp>
        <p:nvSpPr>
          <p:cNvPr id="46095" name="Rectangle 13"/>
          <p:cNvSpPr>
            <a:spLocks noChangeArrowheads="1"/>
          </p:cNvSpPr>
          <p:nvPr/>
        </p:nvSpPr>
        <p:spPr bwMode="auto">
          <a:xfrm>
            <a:off x="611188" y="4062413"/>
            <a:ext cx="8208962" cy="503237"/>
          </a:xfrm>
          <a:prstGeom prst="rect">
            <a:avLst/>
          </a:prstGeom>
          <a:solidFill>
            <a:srgbClr val="CCFF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46097" name="Rectangle 2"/>
          <p:cNvSpPr>
            <a:spLocks noChangeArrowheads="1"/>
          </p:cNvSpPr>
          <p:nvPr/>
        </p:nvSpPr>
        <p:spPr bwMode="auto">
          <a:xfrm>
            <a:off x="354013" y="4143375"/>
            <a:ext cx="8351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000066"/>
              </a:buClr>
            </a:pPr>
            <a:r>
              <a:rPr lang="cs-CZ" sz="1400" u="none" dirty="0">
                <a:solidFill>
                  <a:schemeClr val="accent2"/>
                </a:solidFill>
              </a:rPr>
              <a:t>	</a:t>
            </a:r>
            <a:r>
              <a:rPr lang="cs-CZ" sz="2000" b="0" i="1" u="none" dirty="0">
                <a:solidFill>
                  <a:srgbClr val="FF0000"/>
                </a:solidFill>
              </a:rPr>
              <a:t>VYPLŇUJE SE</a:t>
            </a:r>
            <a:r>
              <a:rPr lang="cs-CZ" sz="2000" b="0" i="1" u="none" dirty="0">
                <a:solidFill>
                  <a:srgbClr val="FF0000"/>
                </a:solidFill>
                <a:cs typeface="Times New Roman" pitchFamily="18" charset="0"/>
              </a:rPr>
              <a:t>    </a:t>
            </a:r>
            <a:r>
              <a:rPr lang="cs-CZ" sz="2000" b="0" i="1" u="none" dirty="0" smtClean="0">
                <a:solidFill>
                  <a:srgbClr val="FF0000"/>
                </a:solidFill>
                <a:cs typeface="Times New Roman" pitchFamily="18" charset="0"/>
              </a:rPr>
              <a:t>	=    </a:t>
            </a:r>
            <a:r>
              <a:rPr lang="cs-CZ" sz="2000" b="0" i="1" u="none" dirty="0">
                <a:solidFill>
                  <a:srgbClr val="FF0000"/>
                </a:solidFill>
              </a:rPr>
              <a:t>povinně v projektové žádosti</a:t>
            </a:r>
            <a:endParaRPr lang="cs-CZ" sz="2000" i="1" u="none" dirty="0">
              <a:solidFill>
                <a:srgbClr val="FF0000"/>
              </a:solidFill>
            </a:endParaRPr>
          </a:p>
        </p:txBody>
      </p:sp>
      <p:sp>
        <p:nvSpPr>
          <p:cNvPr id="46098" name="Rectangle 13"/>
          <p:cNvSpPr>
            <a:spLocks noChangeArrowheads="1"/>
          </p:cNvSpPr>
          <p:nvPr/>
        </p:nvSpPr>
        <p:spPr bwMode="auto">
          <a:xfrm>
            <a:off x="611188" y="4797425"/>
            <a:ext cx="8208962" cy="431800"/>
          </a:xfrm>
          <a:prstGeom prst="rect">
            <a:avLst/>
          </a:prstGeom>
          <a:solidFill>
            <a:srgbClr val="FFCC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46099" name="Rectangle 2"/>
          <p:cNvSpPr>
            <a:spLocks noChangeArrowheads="1"/>
          </p:cNvSpPr>
          <p:nvPr/>
        </p:nvSpPr>
        <p:spPr bwMode="auto">
          <a:xfrm>
            <a:off x="323850" y="4881563"/>
            <a:ext cx="83518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000066"/>
              </a:buClr>
            </a:pPr>
            <a:r>
              <a:rPr lang="cs-CZ" sz="1400" u="none" dirty="0">
                <a:solidFill>
                  <a:schemeClr val="accent2"/>
                </a:solidFill>
              </a:rPr>
              <a:t>	</a:t>
            </a:r>
            <a:r>
              <a:rPr lang="cs-CZ" sz="2000" b="0" i="1" u="none" dirty="0">
                <a:solidFill>
                  <a:schemeClr val="accent2"/>
                </a:solidFill>
              </a:rPr>
              <a:t>NEVYPLŇUJE </a:t>
            </a:r>
            <a:r>
              <a:rPr lang="cs-CZ" sz="2000" b="0" i="1" u="none" dirty="0" smtClean="0">
                <a:solidFill>
                  <a:schemeClr val="accent2"/>
                </a:solidFill>
              </a:rPr>
              <a:t>SE</a:t>
            </a:r>
            <a:r>
              <a:rPr lang="cs-CZ" sz="2000" b="0" i="1" u="none" dirty="0">
                <a:solidFill>
                  <a:schemeClr val="accent2"/>
                </a:solidFill>
                <a:cs typeface="Times New Roman" pitchFamily="18" charset="0"/>
              </a:rPr>
              <a:t>	</a:t>
            </a:r>
            <a:r>
              <a:rPr lang="cs-CZ" sz="2000" b="0" i="1" u="none" dirty="0" smtClean="0">
                <a:solidFill>
                  <a:schemeClr val="accent2"/>
                </a:solidFill>
              </a:rPr>
              <a:t>=    </a:t>
            </a:r>
            <a:r>
              <a:rPr lang="cs-CZ" sz="2000" b="0" i="1" u="none" dirty="0">
                <a:solidFill>
                  <a:schemeClr val="accent2"/>
                </a:solidFill>
              </a:rPr>
              <a:t>stanoveno součtem  muži  +  ženy</a:t>
            </a:r>
            <a:endParaRPr lang="cs-CZ" sz="2000" i="1" u="none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549" name="Group 421"/>
          <p:cNvGraphicFramePr>
            <a:graphicFrameLocks noGrp="1"/>
          </p:cNvGraphicFramePr>
          <p:nvPr/>
        </p:nvGraphicFramePr>
        <p:xfrm>
          <a:off x="0" y="0"/>
          <a:ext cx="9144000" cy="6843017"/>
        </p:xfrm>
        <a:graphic>
          <a:graphicData uri="http://schemas.openxmlformats.org/drawingml/2006/table">
            <a:tbl>
              <a:tblPr/>
              <a:tblGrid>
                <a:gridCol w="530225"/>
                <a:gridCol w="788988"/>
                <a:gridCol w="4189412"/>
                <a:gridCol w="3635375"/>
              </a:tblGrid>
              <a:tr h="4333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Kód indikátoru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indikátor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komentář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07.41.00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Počet podpořených osob – celkem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nevyplňuje se v žádosti = součtový indikátor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45851">
                <a:tc rowSpan="1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 toho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07.41.01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Počet podpořených osob - muži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vyplňuje se v projektové žádosti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07.41.02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Počet podpořených osob - ženy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vyplňuje se v projektové žádosti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698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zaměstnaní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žadatel nevyplňuje v projektové žádosti, sleduje a vykazuje se při realizaci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grantového projektu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mladí lidé 15 – 24 let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starší pracovníci 55 – 64 let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98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menšiny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migranti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98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zdravotně znevýhodnění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ostatní znevýhodněné skupiny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ISCED 1 a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98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ISCED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ISCED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98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ISCED 5 a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5862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07.46.00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Počet úspěšně podpořených osob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nevyplňuje se v žádosti = součtový indikátor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2226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 toho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07.46.01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Počet úspěšně podpořených osob - muži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vyplňuje se v projektové žádosti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07.46.02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Počet úspěšně podpořených osob - ženy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vyplňuje se v projektové žádosti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2703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06.43.10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Počet nově vytvořených/inovovaných produktů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vyplňuje se v projektové žádosti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2068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 toho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06.43.12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počet nově vytvořených/inovovaných produktů s komponentou ŽP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vyplňuje se v projektové žádosti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302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06.43.13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počet nově vytvořených/inovovaných produktů s komponentou ICT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vyplňuje se v projektové žádosti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C8010B1-B940-49A7-94C7-ADACC5F4CC38}" type="slidenum">
              <a:rPr lang="cs-CZ" sz="1400" b="0" u="none"/>
              <a:pPr algn="r"/>
              <a:t>8</a:t>
            </a:fld>
            <a:endParaRPr lang="cs-CZ" sz="1400" b="0" u="none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268760"/>
            <a:ext cx="8568952" cy="432048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Popis (Komentář) MI</a:t>
            </a:r>
            <a:b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</a:br>
            <a:endParaRPr lang="cs-CZ" sz="2400" b="1" dirty="0" smtClean="0">
              <a:solidFill>
                <a:schemeClr val="accent2"/>
              </a:solidFill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u="sng" dirty="0" smtClean="0">
                <a:solidFill>
                  <a:schemeClr val="accent2"/>
                </a:solidFill>
              </a:rPr>
              <a:t>nové/inovované produkty </a:t>
            </a:r>
            <a:r>
              <a:rPr lang="cs-CZ" sz="2000" b="1" dirty="0" smtClean="0">
                <a:solidFill>
                  <a:schemeClr val="accent2"/>
                </a:solidFill>
              </a:rPr>
              <a:t>:</a:t>
            </a:r>
            <a:r>
              <a:rPr lang="cs-CZ" sz="2000" dirty="0" smtClean="0">
                <a:solidFill>
                  <a:schemeClr val="accent2"/>
                </a:solidFill>
              </a:rPr>
              <a:t>  </a:t>
            </a:r>
          </a:p>
          <a:p>
            <a:pPr marL="901700" lvl="2" indent="12700" eaLnBrk="1" hangingPunct="1">
              <a:lnSpc>
                <a:spcPct val="90000"/>
              </a:lnSpc>
              <a:buNone/>
            </a:pPr>
            <a:r>
              <a:rPr lang="cs-CZ" sz="2000" dirty="0" smtClean="0">
                <a:solidFill>
                  <a:schemeClr val="accent2"/>
                </a:solidFill>
                <a:ea typeface="+mn-ea"/>
                <a:cs typeface="+mn-cs"/>
              </a:rPr>
              <a:t>- uvést konkrétní výstupy, tvořené nové produkty, které budou</a:t>
            </a:r>
            <a:br>
              <a:rPr lang="cs-CZ" sz="2000" dirty="0" smtClean="0">
                <a:solidFill>
                  <a:schemeClr val="accent2"/>
                </a:solidFill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accent2"/>
                </a:solidFill>
                <a:ea typeface="+mn-ea"/>
                <a:cs typeface="+mn-cs"/>
              </a:rPr>
              <a:t> v projektu vytvořeny a spadají pod daný monitorovací indikátor  </a:t>
            </a:r>
          </a:p>
          <a:p>
            <a:pPr eaLnBrk="1" hangingPunct="1">
              <a:lnSpc>
                <a:spcPct val="50000"/>
              </a:lnSpc>
              <a:buNone/>
            </a:pPr>
            <a:endParaRPr lang="cs-CZ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u="sng" dirty="0" smtClean="0">
                <a:solidFill>
                  <a:schemeClr val="accent2"/>
                </a:solidFill>
              </a:rPr>
              <a:t>podpořené osoby </a:t>
            </a:r>
            <a:r>
              <a:rPr lang="cs-CZ" sz="2000" b="1" dirty="0" smtClean="0">
                <a:solidFill>
                  <a:schemeClr val="accent2"/>
                </a:solidFill>
              </a:rPr>
              <a:t>: 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	   … účastníci pilotáže (max. 30 osob), </a:t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           … lektoři proškolení v novém vzdělávacím programu apod.</a:t>
            </a:r>
          </a:p>
          <a:p>
            <a:pPr eaLnBrk="1" hangingPunct="1">
              <a:lnSpc>
                <a:spcPct val="50000"/>
              </a:lnSpc>
              <a:buNone/>
            </a:pPr>
            <a:endParaRPr lang="cs-CZ" sz="28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u="sng" dirty="0" smtClean="0">
                <a:solidFill>
                  <a:schemeClr val="accent2"/>
                </a:solidFill>
              </a:rPr>
              <a:t>úspěšně podpořené osoby </a:t>
            </a:r>
            <a:r>
              <a:rPr lang="cs-CZ" sz="2000" b="1" dirty="0" smtClean="0">
                <a:solidFill>
                  <a:schemeClr val="accent2"/>
                </a:solidFill>
              </a:rPr>
              <a:t>:  </a:t>
            </a:r>
            <a:r>
              <a:rPr lang="cs-CZ" sz="2000" dirty="0" smtClean="0">
                <a:solidFill>
                  <a:schemeClr val="accent2"/>
                </a:solidFill>
              </a:rPr>
              <a:t/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	- uvést definici úspěšně podpořené osoby v projektu  </a:t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	 (co musí splnit, aby byl úspěšně podpořenou osobou v projektu 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2600" b="1" i="1" dirty="0" smtClean="0">
              <a:solidFill>
                <a:schemeClr val="accent2"/>
              </a:solidFill>
            </a:endParaRPr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46087" name="Line 5"/>
          <p:cNvSpPr>
            <a:spLocks noChangeShapeType="1"/>
          </p:cNvSpPr>
          <p:nvPr/>
        </p:nvSpPr>
        <p:spPr bwMode="auto">
          <a:xfrm>
            <a:off x="755650" y="5822950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46089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90" name="Picture 8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091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46092" name="Rectangle 2"/>
          <p:cNvSpPr>
            <a:spLocks noChangeArrowheads="1"/>
          </p:cNvSpPr>
          <p:nvPr/>
        </p:nvSpPr>
        <p:spPr bwMode="auto">
          <a:xfrm>
            <a:off x="250825" y="260350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Monitorovací indikátory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hlink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602DCD-FE14-4690-9653-BBCA684A41C0}" type="slidenum">
              <a:rPr lang="cs-CZ"/>
              <a:pPr/>
              <a:t>9</a:t>
            </a:fld>
            <a:endParaRPr lang="cs-CZ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755650" y="6021388"/>
            <a:ext cx="365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 b="0" u="none">
                <a:solidFill>
                  <a:schemeClr val="bg2"/>
                </a:solidFill>
              </a:rPr>
              <a:t>TATO PREZENTACE JE FINANCOVÁNA  EVROPSKÝM SOCIÁLNÍM       FONDEM A STÁTNÍM ROZPOČTEM ČESKÉ REPUBLIKY</a:t>
            </a:r>
            <a:r>
              <a:rPr lang="cs-CZ" sz="800" b="0" u="none"/>
              <a:t> </a:t>
            </a:r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842963" y="58229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6149" name="Group 6"/>
          <p:cNvGrpSpPr>
            <a:grpSpLocks/>
          </p:cNvGrpSpPr>
          <p:nvPr/>
        </p:nvGrpSpPr>
        <p:grpSpPr bwMode="auto">
          <a:xfrm>
            <a:off x="4356100" y="5876925"/>
            <a:ext cx="4017963" cy="838200"/>
            <a:chOff x="2497" y="3397"/>
            <a:chExt cx="6329" cy="1320"/>
          </a:xfrm>
        </p:grpSpPr>
        <p:pic>
          <p:nvPicPr>
            <p:cNvPr id="6153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7" y="3415"/>
              <a:ext cx="5580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4" name="Picture 8" descr="logo uk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47" y="3397"/>
              <a:ext cx="87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0" name="Rectangle 13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endParaRPr lang="cs-CZ" sz="4400" u="none">
              <a:solidFill>
                <a:schemeClr val="accent2"/>
              </a:solidFill>
              <a:sym typeface="Arial" charset="0"/>
            </a:endParaRPr>
          </a:p>
        </p:txBody>
      </p:sp>
      <p:sp>
        <p:nvSpPr>
          <p:cNvPr id="6151" name="Rectangle 2"/>
          <p:cNvSpPr>
            <a:spLocks noChangeArrowheads="1"/>
          </p:cNvSpPr>
          <p:nvPr/>
        </p:nvSpPr>
        <p:spPr bwMode="auto">
          <a:xfrm>
            <a:off x="250825" y="282575"/>
            <a:ext cx="8604250" cy="100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/>
          <a:lstStyle/>
          <a:p>
            <a:pPr marL="39688" algn="ctr">
              <a:spcBef>
                <a:spcPct val="20000"/>
              </a:spcBef>
            </a:pPr>
            <a:r>
              <a:rPr lang="cs-CZ" sz="3500" u="none">
                <a:solidFill>
                  <a:schemeClr val="hlink"/>
                </a:solidFill>
                <a:sym typeface="Arial Bold" charset="0"/>
              </a:rPr>
              <a:t>Klíčové aktivity</a:t>
            </a:r>
            <a:endParaRPr lang="en-US" sz="3500" u="none">
              <a:solidFill>
                <a:schemeClr val="hlink"/>
              </a:solidFill>
              <a:sym typeface="Arial Bold" charset="0"/>
            </a:endParaRPr>
          </a:p>
          <a:p>
            <a:pPr marL="39688" algn="ctr">
              <a:spcBef>
                <a:spcPct val="20000"/>
              </a:spcBef>
            </a:pPr>
            <a:endParaRPr lang="cs-CZ" sz="3500" u="none">
              <a:solidFill>
                <a:schemeClr val="accent2"/>
              </a:solidFill>
            </a:endParaRPr>
          </a:p>
          <a:p>
            <a:pPr marL="39688" algn="ctr">
              <a:spcBef>
                <a:spcPct val="20000"/>
              </a:spcBef>
            </a:pPr>
            <a:endParaRPr lang="en-US" sz="4000" b="0" u="none">
              <a:solidFill>
                <a:schemeClr val="accent2"/>
              </a:solidFill>
            </a:endParaRPr>
          </a:p>
        </p:txBody>
      </p:sp>
      <p:sp>
        <p:nvSpPr>
          <p:cNvPr id="61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187450"/>
            <a:ext cx="8569325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00066"/>
              </a:buClr>
              <a:buFontTx/>
              <a:buNone/>
            </a:pPr>
            <a:r>
              <a:rPr lang="cs-CZ" sz="2400" b="1" dirty="0" smtClean="0">
                <a:solidFill>
                  <a:schemeClr val="accent2"/>
                </a:solidFill>
                <a:latin typeface="Arial Black" pitchFamily="34" charset="0"/>
              </a:rPr>
              <a:t>Podporované aktivity výzvou</a:t>
            </a:r>
          </a:p>
          <a:p>
            <a:pPr lvl="1" eaLnBrk="1" hangingPunct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Uvést v popisu klíčových aktivit – KA projektu musí směřovat k naplňování podporovaných aktivit</a:t>
            </a:r>
          </a:p>
          <a:p>
            <a:pPr lvl="1" eaLnBrk="1" hangingPunct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Možnost kombinace</a:t>
            </a:r>
          </a:p>
          <a:p>
            <a:pPr eaLnBrk="1" hangingPunct="1">
              <a:lnSpc>
                <a:spcPct val="80000"/>
              </a:lnSpc>
              <a:buClr>
                <a:srgbClr val="002060"/>
              </a:buClr>
              <a:buFontTx/>
              <a:buNone/>
            </a:pPr>
            <a:endParaRPr lang="cs-CZ" sz="2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2060"/>
              </a:buClr>
              <a:buFontTx/>
              <a:buNone/>
            </a:pPr>
            <a:r>
              <a:rPr lang="cs-CZ" sz="2200" b="1" dirty="0" smtClean="0">
                <a:solidFill>
                  <a:schemeClr val="accent2"/>
                </a:solidFill>
                <a:latin typeface="Arial Black" pitchFamily="34" charset="0"/>
              </a:rPr>
              <a:t>Klíčové aktivity (KA)</a:t>
            </a:r>
          </a:p>
          <a:p>
            <a:pPr lvl="1" eaLnBrk="1" hangingPunct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cs-CZ" sz="2000" u="sng" dirty="0" smtClean="0">
                <a:solidFill>
                  <a:schemeClr val="accent2"/>
                </a:solidFill>
              </a:rPr>
              <a:t>v přímé vazbě</a:t>
            </a:r>
            <a:r>
              <a:rPr lang="cs-CZ" sz="2000" dirty="0" smtClean="0">
                <a:solidFill>
                  <a:schemeClr val="accent2"/>
                </a:solidFill>
              </a:rPr>
              <a:t> na podporované aktivity uvedené ve výzvě </a:t>
            </a:r>
          </a:p>
          <a:p>
            <a:pPr lvl="1" eaLnBrk="1" hangingPunct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KA řadit podle harmonogramu realizace</a:t>
            </a:r>
          </a:p>
          <a:p>
            <a:pPr lvl="1" eaLnBrk="1" hangingPunct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/>
                </a:solidFill>
              </a:rPr>
              <a:t>Zdůvodnění a popis včetně nákladů vzhledem k </a:t>
            </a:r>
            <a:r>
              <a:rPr lang="cs-CZ" sz="2000" dirty="0" smtClean="0">
                <a:solidFill>
                  <a:schemeClr val="accent2"/>
                </a:solidFill>
              </a:rPr>
              <a:t>rozpočtu</a:t>
            </a:r>
            <a:br>
              <a:rPr lang="cs-CZ" sz="2000" dirty="0" smtClean="0">
                <a:solidFill>
                  <a:schemeClr val="accent2"/>
                </a:solidFill>
              </a:rPr>
            </a:b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dirty="0" smtClean="0">
                <a:solidFill>
                  <a:schemeClr val="accent2"/>
                </a:solidFill>
              </a:rPr>
              <a:t>- u </a:t>
            </a:r>
            <a:r>
              <a:rPr lang="cs-CZ" sz="2000" dirty="0" smtClean="0">
                <a:solidFill>
                  <a:schemeClr val="accent2"/>
                </a:solidFill>
              </a:rPr>
              <a:t>popisu KA uvádět z jakých položek rozpočtu se skládají celkové náklady na jednotlivé KA</a:t>
            </a:r>
            <a:endParaRPr lang="cs-CZ" sz="20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002060"/>
              </a:buClr>
              <a:buFont typeface="Arial" charset="0"/>
              <a:buChar char="•"/>
            </a:pPr>
            <a:endParaRPr lang="cs-CZ" sz="2000" dirty="0" smtClean="0">
              <a:solidFill>
                <a:schemeClr val="accent2"/>
              </a:solidFill>
            </a:endParaRPr>
          </a:p>
          <a:p>
            <a:pPr marL="723900" lvl="1" indent="-546100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L"/>
            </a:pPr>
            <a:r>
              <a:rPr lang="cs-CZ" sz="2000" b="1" dirty="0" smtClean="0">
                <a:solidFill>
                  <a:srgbClr val="FF0000"/>
                </a:solidFill>
                <a:ea typeface="+mn-ea"/>
                <a:cs typeface="+mn-cs"/>
              </a:rPr>
              <a:t>Aktivity týkající se projektového řízení a administrace, </a:t>
            </a:r>
            <a:br>
              <a:rPr lang="cs-CZ" sz="2000" b="1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cs-CZ" sz="2000" b="1" dirty="0" smtClean="0">
                <a:solidFill>
                  <a:srgbClr val="FF0000"/>
                </a:solidFill>
                <a:ea typeface="+mn-ea"/>
                <a:cs typeface="+mn-cs"/>
              </a:rPr>
              <a:t>vedení účetnictví, publicita, </a:t>
            </a:r>
            <a:r>
              <a:rPr lang="cs-CZ" sz="2000" b="1" dirty="0" smtClean="0">
                <a:solidFill>
                  <a:srgbClr val="FF0000"/>
                </a:solidFill>
              </a:rPr>
              <a:t>analýza potřebnosti/výběru CS  </a:t>
            </a:r>
            <a:br>
              <a:rPr lang="cs-CZ" sz="2000" b="1" dirty="0" smtClean="0">
                <a:solidFill>
                  <a:srgbClr val="FF0000"/>
                </a:solidFill>
              </a:rPr>
            </a:br>
            <a:r>
              <a:rPr lang="cs-CZ" sz="2000" b="1" u="sng" dirty="0" smtClean="0">
                <a:solidFill>
                  <a:srgbClr val="FF0000"/>
                </a:solidFill>
              </a:rPr>
              <a:t>n</a:t>
            </a:r>
            <a:r>
              <a:rPr lang="cs-CZ" sz="2000" b="1" u="sng" dirty="0" smtClean="0">
                <a:solidFill>
                  <a:srgbClr val="FF0000"/>
                </a:solidFill>
                <a:ea typeface="+mn-ea"/>
                <a:cs typeface="+mn-cs"/>
              </a:rPr>
              <a:t>emohou být samostatnou klíčovou aktivitou 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4409</TotalTime>
  <Words>1124</Words>
  <Application>Microsoft Office PowerPoint</Application>
  <PresentationFormat>Předvádění na obrazovce (4:3)</PresentationFormat>
  <Paragraphs>388</Paragraphs>
  <Slides>31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Výchozí návrh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</vt:vector>
  </TitlesOfParts>
  <Company>KUUK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soukupova.e</dc:creator>
  <cp:lastModifiedBy>dostalova.r</cp:lastModifiedBy>
  <cp:revision>148</cp:revision>
  <dcterms:created xsi:type="dcterms:W3CDTF">2009-08-14T08:50:06Z</dcterms:created>
  <dcterms:modified xsi:type="dcterms:W3CDTF">2014-04-02T05:52:14Z</dcterms:modified>
</cp:coreProperties>
</file>