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6" r:id="rId2"/>
    <p:sldId id="322" r:id="rId3"/>
    <p:sldId id="323" r:id="rId4"/>
    <p:sldId id="324" r:id="rId5"/>
    <p:sldId id="325" r:id="rId6"/>
    <p:sldId id="320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9A1A7"/>
    <a:srgbClr val="375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04" autoAdjust="0"/>
    <p:restoredTop sz="97536" autoAdjust="0"/>
  </p:normalViewPr>
  <p:slideViewPr>
    <p:cSldViewPr>
      <p:cViewPr>
        <p:scale>
          <a:sx n="85" d="100"/>
          <a:sy n="85" d="100"/>
        </p:scale>
        <p:origin x="-1644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C33F7E-CCAA-4B41-B673-FBFF60EF3EE5}" type="datetimeFigureOut">
              <a:rPr lang="cs-CZ"/>
              <a:pPr>
                <a:defRPr/>
              </a:pPr>
              <a:t>11.12.2015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D393DC-79F5-46A0-8F43-427C5C922A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2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077A37-74C7-4C2D-BEB5-2E42A05EDE81}" type="datetimeFigureOut">
              <a:rPr lang="cs-CZ"/>
              <a:pPr>
                <a:defRPr/>
              </a:pPr>
              <a:t>11.12.2015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7C97DC-1E0F-4EB7-8441-96CB8472D2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787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4C8F55-63B2-4321-96B1-36E663049CD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5"/>
            <a:ext cx="71438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1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BD207-9C33-4555-9515-1851A31B8C56}" type="datetime1">
              <a:rPr lang="cs-CZ"/>
              <a:pPr>
                <a:defRPr/>
              </a:pPr>
              <a:t>11.12.2015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C1E4-35A2-434B-BFCC-CA4C69C9D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D471-CA66-47DD-98EF-B68484B9D3F6}" type="datetime1">
              <a:rPr lang="cs-CZ"/>
              <a:pPr>
                <a:defRPr/>
              </a:pPr>
              <a:t>11.12.2015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8A92-CD85-4A86-AB71-6A781D1305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785926"/>
            <a:ext cx="2057400" cy="43402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43042" y="1785926"/>
            <a:ext cx="4833958" cy="43402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8F928-67BB-4A40-8406-0035167544E6}" type="datetime1">
              <a:rPr lang="cs-CZ"/>
              <a:pPr>
                <a:defRPr/>
              </a:pPr>
              <a:t>11.12.2015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30D44-8D3D-44D1-8C89-14910684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5182E-AA52-4637-8A9B-ED1A5030D52E}" type="datetime1">
              <a:rPr lang="cs-CZ"/>
              <a:pPr>
                <a:defRPr/>
              </a:pPr>
              <a:t>11.12.2015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705E-E6FA-4EFC-AFD0-36B454171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71438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71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04D86-31D5-424F-9797-C302832A63FC}" type="datetime1">
              <a:rPr lang="cs-CZ"/>
              <a:pPr>
                <a:defRPr/>
              </a:pPr>
              <a:t>11.12.2015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95CD5-6C06-40F0-90DD-5B38D55627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4" y="3071810"/>
            <a:ext cx="3500462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2" y="3071810"/>
            <a:ext cx="3471858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58A46-1986-4DB3-A9A4-B65EE0E64AFF}" type="datetime1">
              <a:rPr lang="cs-CZ"/>
              <a:pPr>
                <a:defRPr/>
              </a:pPr>
              <a:t>11.12.2015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4AEB-8319-46EF-A7C2-48D7FEF9A7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4" y="3071810"/>
            <a:ext cx="3500462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4" y="3857629"/>
            <a:ext cx="3500462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2" y="3071810"/>
            <a:ext cx="347185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2" y="3857629"/>
            <a:ext cx="3471858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1FBF-2368-4C6B-871A-894616FE00A2}" type="datetime1">
              <a:rPr lang="cs-CZ"/>
              <a:pPr>
                <a:defRPr/>
              </a:pPr>
              <a:t>11.12.2015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61F7-22E8-40BE-B4F9-A8F5B2F0D4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8D579-DDF6-444C-8058-97ED1A65A618}" type="datetime1">
              <a:rPr lang="cs-CZ"/>
              <a:pPr>
                <a:defRPr/>
              </a:pPr>
              <a:t>11.12.2015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A86D-D0FE-4D17-8886-B76320AA8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9057E-B0A7-4AE7-BF93-DBAA9A8985CE}" type="datetime1">
              <a:rPr lang="cs-CZ"/>
              <a:pPr>
                <a:defRPr/>
              </a:pPr>
              <a:t>11.12.2015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F7161-E136-4F0D-9583-BB1FD483F7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1785926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8" y="1785926"/>
            <a:ext cx="4043362" cy="4340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3143248"/>
            <a:ext cx="2850486" cy="29829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CFA69-1C86-466B-825C-71096009ED29}" type="datetime1">
              <a:rPr lang="cs-CZ"/>
              <a:pPr>
                <a:defRPr/>
              </a:pPr>
              <a:t>11.12.2015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2D9E-FAC4-489B-A539-1D1798E52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8" y="4800600"/>
            <a:ext cx="713676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78638" y="1785927"/>
            <a:ext cx="7136766" cy="294164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8" y="5367338"/>
            <a:ext cx="71367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285E-44C8-4106-A521-19A669BCA231}" type="datetime1">
              <a:rPr lang="cs-CZ"/>
              <a:pPr>
                <a:defRPr/>
              </a:pPr>
              <a:t>11.12.2015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D9846-3E57-4E7D-95FE-3B6B99C893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uk_logo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292100"/>
            <a:ext cx="34750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5" y="1785938"/>
            <a:ext cx="7115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5" y="3071813"/>
            <a:ext cx="7115175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81150" y="6356350"/>
            <a:ext cx="113347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F87E73-ED02-4C23-841B-8D072E679872}" type="datetime1">
              <a:rPr lang="cs-CZ"/>
              <a:pPr>
                <a:defRPr/>
              </a:pPr>
              <a:t>11.12.2015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84488" y="6357938"/>
            <a:ext cx="4530725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cs-CZ" sz="1200" kern="1200">
                <a:solidFill>
                  <a:srgbClr val="89A1A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72375" y="6356350"/>
            <a:ext cx="111442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14BE27A-0B8E-4B67-828D-E3ACF74614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tovicek.p@kr-ustecky.c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r-ustecky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785818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Porada s ORP 10.12.2015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643182"/>
            <a:ext cx="7715304" cy="3714756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Vyhodnocení předpokládaných důsledků navrhovaného řešení ÚP na ZPF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2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7504" y="1700808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 smtClean="0"/>
              <a:t>Příloha č. 7 vyhlášky </a:t>
            </a:r>
            <a:r>
              <a:rPr lang="cs-CZ" sz="2200" b="1" dirty="0"/>
              <a:t>č. 500/2006 Sb. </a:t>
            </a:r>
            <a:r>
              <a:rPr lang="cs-CZ" sz="2200" dirty="0" smtClean="0"/>
              <a:t>- </a:t>
            </a:r>
            <a:r>
              <a:rPr lang="cs-CZ" dirty="0" smtClean="0"/>
              <a:t>obsah ÚP</a:t>
            </a:r>
          </a:p>
          <a:p>
            <a:pPr algn="just"/>
            <a:endParaRPr lang="cs-CZ" sz="2200" b="1" u="sng" dirty="0" smtClean="0"/>
          </a:p>
          <a:p>
            <a:pPr algn="just"/>
            <a:r>
              <a:rPr lang="cs-CZ" sz="2200" b="1" dirty="0" smtClean="0"/>
              <a:t>Podmínky </a:t>
            </a:r>
            <a:r>
              <a:rPr lang="cs-CZ" sz="2200" b="1" dirty="0"/>
              <a:t>pro využití ploch s rozdílným způsobem využití </a:t>
            </a:r>
            <a:endParaRPr lang="cs-CZ" sz="2200" b="1" dirty="0" smtClean="0"/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převažující účel </a:t>
            </a:r>
            <a:r>
              <a:rPr lang="cs-CZ" sz="2200" dirty="0"/>
              <a:t>využití (</a:t>
            </a:r>
            <a:r>
              <a:rPr lang="cs-CZ" sz="2200" u="sng" dirty="0"/>
              <a:t>hlavní využití</a:t>
            </a:r>
            <a:r>
              <a:rPr lang="cs-CZ" sz="2200" dirty="0"/>
              <a:t>), pokud je možné jej </a:t>
            </a:r>
            <a:r>
              <a:rPr lang="cs-CZ" sz="2200" dirty="0" smtClean="0"/>
              <a:t>stanovit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u="sng" dirty="0" smtClean="0"/>
              <a:t>přípustné využití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u="sng" dirty="0" smtClean="0"/>
              <a:t>nepřípustné </a:t>
            </a:r>
            <a:r>
              <a:rPr lang="cs-CZ" sz="2200" u="sng" dirty="0"/>
              <a:t>využití</a:t>
            </a:r>
            <a:r>
              <a:rPr lang="cs-CZ" sz="2200" dirty="0"/>
              <a:t> (včetně stanovení, ve kterých plochách je </a:t>
            </a:r>
            <a:r>
              <a:rPr lang="cs-CZ" sz="2200" u="sng" dirty="0"/>
              <a:t>vyloučeno</a:t>
            </a:r>
            <a:r>
              <a:rPr lang="cs-CZ" sz="2200" dirty="0"/>
              <a:t> umísťování staveb, zařízení a jiných opatření pro účely uvedené v </a:t>
            </a:r>
            <a:r>
              <a:rPr lang="cs-CZ" sz="2200" u="sng" dirty="0"/>
              <a:t>§ 18 odst. 5 </a:t>
            </a:r>
            <a:r>
              <a:rPr lang="cs-CZ" sz="2200" u="sng" dirty="0" smtClean="0"/>
              <a:t>SZ</a:t>
            </a:r>
            <a:r>
              <a:rPr lang="cs-CZ" sz="2200" dirty="0" smtClean="0"/>
              <a:t>)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popřípadě </a:t>
            </a:r>
            <a:r>
              <a:rPr lang="cs-CZ" sz="2200" u="sng" dirty="0" smtClean="0"/>
              <a:t>podmíněně přípustné </a:t>
            </a:r>
            <a:r>
              <a:rPr lang="cs-CZ" sz="2200" u="sng" dirty="0"/>
              <a:t>využití</a:t>
            </a:r>
            <a:r>
              <a:rPr lang="cs-CZ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33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7504" y="1700808"/>
            <a:ext cx="864096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200" b="1" dirty="0"/>
              <a:t>§ 14 vyhlášky č. 501/2006 </a:t>
            </a:r>
            <a:r>
              <a:rPr lang="cs-CZ" sz="2200" b="1" dirty="0" smtClean="0"/>
              <a:t>Sb. 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obecné požadavky na </a:t>
            </a:r>
            <a:r>
              <a:rPr lang="cs-CZ" dirty="0"/>
              <a:t>využívání </a:t>
            </a:r>
            <a:r>
              <a:rPr lang="cs-CZ" dirty="0" smtClean="0"/>
              <a:t>území </a:t>
            </a:r>
          </a:p>
          <a:p>
            <a:pPr algn="just"/>
            <a:endParaRPr lang="cs-CZ" sz="2200" u="sng" dirty="0" smtClean="0"/>
          </a:p>
          <a:p>
            <a:pPr algn="just"/>
            <a:r>
              <a:rPr lang="cs-CZ" sz="2200" b="1" dirty="0" smtClean="0"/>
              <a:t>Plochy zemědělské </a:t>
            </a:r>
            <a:r>
              <a:rPr lang="cs-CZ" sz="2200" u="sng" dirty="0" smtClean="0"/>
              <a:t> 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obvykle samostatně </a:t>
            </a:r>
            <a:r>
              <a:rPr lang="cs-CZ" sz="2200" dirty="0" smtClean="0"/>
              <a:t>vymezeny </a:t>
            </a:r>
            <a:r>
              <a:rPr lang="cs-CZ" sz="2200" dirty="0"/>
              <a:t>za účelem zajištění podmínek pro </a:t>
            </a:r>
            <a:r>
              <a:rPr lang="cs-CZ" sz="2200" u="sng" dirty="0"/>
              <a:t>převažující zemědělské </a:t>
            </a:r>
            <a:r>
              <a:rPr lang="cs-CZ" sz="2200" u="sng" dirty="0" smtClean="0"/>
              <a:t>využití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zahrnují </a:t>
            </a:r>
            <a:r>
              <a:rPr lang="cs-CZ" sz="2200" u="sng" dirty="0"/>
              <a:t>zejména pozemky </a:t>
            </a:r>
            <a:r>
              <a:rPr lang="cs-CZ" sz="2200" u="sng" dirty="0" smtClean="0"/>
              <a:t>ZPF</a:t>
            </a:r>
            <a:r>
              <a:rPr lang="cs-CZ" sz="2200" dirty="0" smtClean="0"/>
              <a:t>, </a:t>
            </a:r>
            <a:r>
              <a:rPr lang="cs-CZ" sz="2200" dirty="0"/>
              <a:t>pozemky staveb, zařízení a jiných opatření pro zemědělství a pozemky související </a:t>
            </a:r>
            <a:r>
              <a:rPr lang="cs-CZ" sz="2200" dirty="0" smtClean="0"/>
              <a:t>DI a TI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cs-CZ" sz="22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200" i="1" dirty="0" smtClean="0"/>
              <a:t>= nelze </a:t>
            </a:r>
            <a:r>
              <a:rPr lang="cs-CZ" sz="2200" i="1" dirty="0"/>
              <a:t>odvodit, že by plochy zemědělské měly být tvořeny </a:t>
            </a:r>
            <a:r>
              <a:rPr lang="cs-CZ" sz="2200" i="1" dirty="0" smtClean="0"/>
              <a:t>výhradně </a:t>
            </a:r>
            <a:r>
              <a:rPr lang="cs-CZ" sz="2200" i="1" dirty="0"/>
              <a:t>pozemky zemědělského půdního fondu</a:t>
            </a:r>
          </a:p>
        </p:txBody>
      </p:sp>
    </p:spTree>
    <p:extLst>
      <p:ext uri="{BB962C8B-B14F-4D97-AF65-F5344CB8AC3E}">
        <p14:creationId xmlns:p14="http://schemas.microsoft.com/office/powerpoint/2010/main" val="19212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7504" y="1700808"/>
            <a:ext cx="864096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Příloha č. 7 vyhlášky č. 500/2006 Sb. </a:t>
            </a:r>
            <a:r>
              <a:rPr lang="cs-CZ" sz="2200" dirty="0"/>
              <a:t>- </a:t>
            </a:r>
            <a:r>
              <a:rPr lang="cs-CZ" sz="2400" dirty="0"/>
              <a:t>obsah ÚP</a:t>
            </a:r>
          </a:p>
          <a:p>
            <a:pPr algn="just"/>
            <a:endParaRPr lang="cs-CZ" sz="2200" u="sng" dirty="0" smtClean="0"/>
          </a:p>
          <a:p>
            <a:pPr algn="just"/>
            <a:r>
              <a:rPr lang="cs-CZ" sz="2200" b="1" dirty="0" smtClean="0"/>
              <a:t>Vyhodnocení </a:t>
            </a:r>
            <a:r>
              <a:rPr lang="cs-CZ" sz="2200" b="1" u="sng" dirty="0" smtClean="0"/>
              <a:t>předpokládaných</a:t>
            </a:r>
            <a:r>
              <a:rPr lang="cs-CZ" sz="2200" b="1" dirty="0" smtClean="0"/>
              <a:t> důsledků řešení na ZPF </a:t>
            </a:r>
            <a:r>
              <a:rPr lang="cs-CZ" sz="2200" u="sng" dirty="0" smtClean="0"/>
              <a:t> </a:t>
            </a:r>
          </a:p>
          <a:p>
            <a:pPr algn="just"/>
            <a:r>
              <a:rPr lang="cs-CZ" sz="2200" b="1" dirty="0"/>
              <a:t>Výkres předpokládaných záborů ZPF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cs-CZ" sz="2200" u="sng" dirty="0" smtClean="0"/>
              <a:t>nutno vztáhnout </a:t>
            </a:r>
            <a:r>
              <a:rPr lang="cs-CZ" sz="2200" u="sng" dirty="0"/>
              <a:t>k</a:t>
            </a:r>
            <a:r>
              <a:rPr lang="cs-CZ" sz="2200" dirty="0"/>
              <a:t> </a:t>
            </a:r>
            <a:endParaRPr lang="cs-CZ" sz="2200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vymezení </a:t>
            </a:r>
            <a:r>
              <a:rPr lang="cs-CZ" sz="2200" dirty="0"/>
              <a:t>ploch s rozdílným způsobem </a:t>
            </a:r>
            <a:r>
              <a:rPr lang="cs-CZ" sz="2200" dirty="0" smtClean="0"/>
              <a:t>využití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ke stanovení </a:t>
            </a:r>
            <a:r>
              <a:rPr lang="cs-CZ" sz="2200" dirty="0"/>
              <a:t>podmínek pro využití těchto </a:t>
            </a:r>
            <a:r>
              <a:rPr lang="cs-CZ" sz="2200" dirty="0" smtClean="0"/>
              <a:t>ploch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200" u="sng" dirty="0" smtClean="0"/>
              <a:t>nelze vyčíslit budoucí důsledky na ZPF přesně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nejsou </a:t>
            </a:r>
            <a:r>
              <a:rPr lang="cs-CZ" sz="2200" dirty="0"/>
              <a:t>známy </a:t>
            </a:r>
            <a:r>
              <a:rPr lang="cs-CZ" sz="2200" dirty="0" smtClean="0"/>
              <a:t>záměry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podrobnost ÚP </a:t>
            </a:r>
            <a:endParaRPr lang="cs-CZ" sz="22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14658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7504" y="1700808"/>
            <a:ext cx="864096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u="sng" dirty="0" smtClean="0"/>
              <a:t>přesné </a:t>
            </a:r>
            <a:r>
              <a:rPr lang="cs-CZ" sz="2200" u="sng" dirty="0"/>
              <a:t>vyčíslení záborů </a:t>
            </a:r>
            <a:r>
              <a:rPr lang="cs-CZ" sz="2200" u="sng" dirty="0" smtClean="0"/>
              <a:t>ZPF</a:t>
            </a:r>
            <a:r>
              <a:rPr lang="cs-CZ" sz="2200" dirty="0" smtClean="0"/>
              <a:t> - následně </a:t>
            </a:r>
            <a:r>
              <a:rPr lang="cs-CZ" sz="2200" dirty="0"/>
              <a:t>v dokumentaci konkrétního záměru v územním </a:t>
            </a:r>
            <a:r>
              <a:rPr lang="cs-CZ" sz="2200" dirty="0" smtClean="0"/>
              <a:t>řízení</a:t>
            </a:r>
            <a:r>
              <a:rPr lang="cs-CZ" sz="2200" dirty="0"/>
              <a:t>   </a:t>
            </a:r>
            <a:endParaRPr lang="cs-CZ" sz="2200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u="sng" dirty="0" smtClean="0"/>
              <a:t>vyhodnocení a výkres</a:t>
            </a:r>
            <a:r>
              <a:rPr lang="cs-CZ" sz="2200" dirty="0" smtClean="0"/>
              <a:t> - vztaženy </a:t>
            </a:r>
            <a:r>
              <a:rPr lang="cs-CZ" sz="2200" dirty="0"/>
              <a:t>k hlavnímu využití bilancovaných </a:t>
            </a:r>
            <a:r>
              <a:rPr lang="cs-CZ" sz="2200" dirty="0" smtClean="0"/>
              <a:t>ploch (k </a:t>
            </a:r>
            <a:r>
              <a:rPr lang="cs-CZ" sz="2200" dirty="0"/>
              <a:t>účelu, pro který jsou tyto plochy zejména </a:t>
            </a:r>
            <a:r>
              <a:rPr lang="cs-CZ" sz="2200" dirty="0" smtClean="0"/>
              <a:t>určeny)</a:t>
            </a:r>
            <a:endParaRPr lang="cs-CZ" sz="22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u="sng" dirty="0" err="1" smtClean="0"/>
              <a:t>zpodrobnění</a:t>
            </a:r>
            <a:r>
              <a:rPr lang="cs-CZ" sz="2200" u="sng" dirty="0" smtClean="0"/>
              <a:t> </a:t>
            </a:r>
            <a:r>
              <a:rPr lang="cs-CZ" sz="2200" u="sng" dirty="0"/>
              <a:t>bilance o přihlédnutí k přípustnému využití ploch </a:t>
            </a:r>
            <a:r>
              <a:rPr lang="cs-CZ" sz="2200" dirty="0" smtClean="0"/>
              <a:t>- se </a:t>
            </a:r>
            <a:r>
              <a:rPr lang="cs-CZ" sz="2200" dirty="0"/>
              <a:t>jeví jako účelné pouze tehdy, pokud by v daném případě nebylo možné hlavní využití </a:t>
            </a:r>
            <a:r>
              <a:rPr lang="cs-CZ" sz="2200" dirty="0" smtClean="0"/>
              <a:t>stanovit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200" b="1" u="sng" dirty="0" smtClean="0"/>
              <a:t>vliv </a:t>
            </a:r>
            <a:r>
              <a:rPr lang="cs-CZ" sz="2200" b="1" u="sng" dirty="0"/>
              <a:t>přípustného využití</a:t>
            </a:r>
            <a:r>
              <a:rPr lang="cs-CZ" sz="2200" b="1" dirty="0"/>
              <a:t> </a:t>
            </a:r>
            <a:r>
              <a:rPr lang="cs-CZ" sz="2200" dirty="0" smtClean="0"/>
              <a:t>nelze zahrnout </a:t>
            </a:r>
            <a:r>
              <a:rPr lang="cs-CZ" sz="2200" dirty="0"/>
              <a:t>do Vyhodnocení jinak než </a:t>
            </a:r>
            <a:endParaRPr lang="cs-CZ" sz="2200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u="sng" dirty="0" smtClean="0"/>
              <a:t>použitím </a:t>
            </a:r>
            <a:r>
              <a:rPr lang="cs-CZ" sz="2200" u="sng" dirty="0"/>
              <a:t>plošného koeficientu</a:t>
            </a:r>
            <a:r>
              <a:rPr lang="cs-CZ" sz="2200" dirty="0"/>
              <a:t>, kterým bude upravena výpočtová plocha dotčených ploch oproti skutečné výměře, </a:t>
            </a:r>
            <a:r>
              <a:rPr lang="cs-CZ" sz="2200" dirty="0" smtClean="0"/>
              <a:t>nebo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u="sng" dirty="0" smtClean="0"/>
              <a:t>jiným </a:t>
            </a:r>
            <a:r>
              <a:rPr lang="cs-CZ" sz="2200" u="sng" dirty="0"/>
              <a:t>obdobným </a:t>
            </a:r>
            <a:r>
              <a:rPr lang="cs-CZ" sz="2200" u="sng" dirty="0" smtClean="0"/>
              <a:t>způsobem</a:t>
            </a:r>
            <a:endParaRPr lang="cs-CZ" sz="22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289219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8001000" cy="1752600"/>
          </a:xfrm>
        </p:spPr>
        <p:txBody>
          <a:bodyPr/>
          <a:lstStyle/>
          <a:p>
            <a:endParaRPr lang="cs-CZ" sz="1800" b="1" dirty="0" smtClean="0">
              <a:solidFill>
                <a:schemeClr val="tx1"/>
              </a:solidFill>
              <a:latin typeface="Arial" charset="0"/>
              <a:ea typeface="+mj-ea"/>
              <a:cs typeface="Arial" charset="0"/>
            </a:endParaRPr>
          </a:p>
          <a:p>
            <a:r>
              <a:rPr lang="cs-CZ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Pavel Šťovíček</a:t>
            </a:r>
          </a:p>
          <a:p>
            <a:r>
              <a:rPr lang="cs-CZ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Tel.:  </a:t>
            </a:r>
            <a:r>
              <a:rPr lang="cs-CZ" sz="1800" dirty="0">
                <a:solidFill>
                  <a:schemeClr val="tx1"/>
                </a:solidFill>
                <a:latin typeface="Arial" charset="0"/>
                <a:cs typeface="Arial" charset="0"/>
              </a:rPr>
              <a:t>+420 475 657 502</a:t>
            </a:r>
          </a:p>
          <a:p>
            <a:r>
              <a:rPr lang="cs-CZ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e-mail: </a:t>
            </a:r>
            <a:r>
              <a:rPr lang="cs-CZ" sz="1800" dirty="0">
                <a:solidFill>
                  <a:schemeClr val="tx1"/>
                </a:solidFill>
                <a:latin typeface="Arial" charset="0"/>
                <a:cs typeface="Arial" charset="0"/>
                <a:hlinkClick r:id="rId3"/>
              </a:rPr>
              <a:t>stovicek.p@kr-ustecky.cz</a:t>
            </a:r>
            <a:r>
              <a:rPr lang="cs-CZ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r>
              <a:rPr lang="cs-CZ" sz="1800" dirty="0">
                <a:solidFill>
                  <a:schemeClr val="tx1"/>
                </a:solidFill>
                <a:latin typeface="Arial" charset="0"/>
                <a:cs typeface="Arial" charset="0"/>
                <a:hlinkClick r:id="rId4"/>
              </a:rPr>
              <a:t>www.kr-ustecky.cz</a:t>
            </a:r>
            <a:endParaRPr lang="cs-CZ" sz="1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145410" name="Nadpis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095703" cy="3170783"/>
          </a:xfrm>
        </p:spPr>
        <p:txBody>
          <a:bodyPr/>
          <a:lstStyle/>
          <a:p>
            <a:pPr eaLnBrk="1" hangingPunct="1"/>
            <a:r>
              <a:rPr lang="cs-CZ" sz="2800" dirty="0">
                <a:solidFill>
                  <a:schemeClr val="tx1"/>
                </a:solidFill>
                <a:latin typeface="Arial" charset="0"/>
                <a:cs typeface="Arial" charset="0"/>
              </a:rPr>
              <a:t>D</a:t>
            </a:r>
            <a:r>
              <a:rPr lang="cs-CZ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ěkuji Vám za pozornost </a:t>
            </a:r>
          </a:p>
        </p:txBody>
      </p:sp>
      <p:sp>
        <p:nvSpPr>
          <p:cNvPr id="14541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EF5E26-6446-4137-8927-96FB95286624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99117"/>
      </p:ext>
    </p:extLst>
  </p:cSld>
  <p:clrMapOvr>
    <a:masterClrMapping/>
  </p:clrMapOvr>
</p:sld>
</file>

<file path=ppt/theme/theme1.xml><?xml version="1.0" encoding="utf-8"?>
<a:theme xmlns:a="http://schemas.openxmlformats.org/drawingml/2006/main" name="ppt-v3-uk-logo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ppt-v3-uk-logo</Template>
  <TotalTime>1944</TotalTime>
  <Words>195</Words>
  <Application>Microsoft Office PowerPoint</Application>
  <PresentationFormat>Předvádění na obrazovce (4:3)</PresentationFormat>
  <Paragraphs>55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ppt-v3-uk-logo</vt:lpstr>
      <vt:lpstr>Porada s ORP 10.12.2015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</vt:lpstr>
    </vt:vector>
  </TitlesOfParts>
  <Company>Krajský úřad Ústeckého kraje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Morche Lukáš</dc:creator>
  <cp:lastModifiedBy>Šťovíček Pavel</cp:lastModifiedBy>
  <cp:revision>213</cp:revision>
  <dcterms:created xsi:type="dcterms:W3CDTF">2013-04-04T12:24:33Z</dcterms:created>
  <dcterms:modified xsi:type="dcterms:W3CDTF">2015-12-11T11:37:54Z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64600.0000000000</vt:lpwstr>
  </property>
  <property fmtid="{D5CDD505-2E9C-101B-9397-08002B2CF9AE}" pid="3" name="Typ formuláře">
    <vt:lpwstr>Powerpoint prezentace</vt:lpwstr>
  </property>
  <property fmtid="{D5CDD505-2E9C-101B-9397-08002B2CF9AE}" pid="4" name="Vnitřní předpis0">
    <vt:lpwstr/>
  </property>
  <property fmtid="{D5CDD505-2E9C-101B-9397-08002B2CF9AE}" pid="5" name="Poznámka">
    <vt:lpwstr/>
  </property>
</Properties>
</file>