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20"/>
  </p:notesMasterIdLst>
  <p:handoutMasterIdLst>
    <p:handoutMasterId r:id="rId21"/>
  </p:handoutMasterIdLst>
  <p:sldIdLst>
    <p:sldId id="256" r:id="rId6"/>
    <p:sldId id="328" r:id="rId7"/>
    <p:sldId id="327" r:id="rId8"/>
    <p:sldId id="338" r:id="rId9"/>
    <p:sldId id="339" r:id="rId10"/>
    <p:sldId id="335" r:id="rId11"/>
    <p:sldId id="320" r:id="rId12"/>
    <p:sldId id="329" r:id="rId13"/>
    <p:sldId id="288" r:id="rId14"/>
    <p:sldId id="331" r:id="rId15"/>
    <p:sldId id="332" r:id="rId16"/>
    <p:sldId id="336" r:id="rId17"/>
    <p:sldId id="273" r:id="rId18"/>
    <p:sldId id="300" r:id="rId19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írovcová Milada" initials="JM" lastIdx="1" clrIdx="0">
    <p:extLst>
      <p:ext uri="{19B8F6BF-5375-455C-9EA6-DF929625EA0E}">
        <p15:presenceInfo xmlns:p15="http://schemas.microsoft.com/office/powerpoint/2012/main" userId="S-1-5-21-776561741-1177238915-725345543-291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A1A7"/>
    <a:srgbClr val="0033CC"/>
    <a:srgbClr val="0000FF"/>
    <a:srgbClr val="375D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6305" autoAdjust="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01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5E591D4-5DC3-47FF-9ECC-0C44976403B1}" type="datetimeFigureOut">
              <a:rPr lang="cs-CZ"/>
              <a:pPr>
                <a:defRPr/>
              </a:pPr>
              <a:t>14.8.2019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F6BCA1F-CCBF-40D1-9C86-5E4198F604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007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683D2F0-510E-4DA3-8016-75F1CD1E26AB}" type="datetimeFigureOut">
              <a:rPr lang="cs-CZ"/>
              <a:pPr>
                <a:defRPr/>
              </a:pPr>
              <a:t>14.8.2019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538070B-0349-4C98-B1FB-B70EBD02C4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39291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38070B-0349-4C98-B1FB-B70EBD02C448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3080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71604" y="2130425"/>
            <a:ext cx="7143800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71604" y="3886200"/>
            <a:ext cx="7143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3FA6F-6704-4C6E-BD7B-7A70A0342E57}" type="datetime1">
              <a:rPr lang="cs-CZ"/>
              <a:pPr>
                <a:defRPr/>
              </a:pPr>
              <a:t>14.8.2019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72966-CE61-4527-97D3-92BAADAE75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936C1-E1A9-47A8-877D-B06C1A05C20A}" type="datetime1">
              <a:rPr lang="cs-CZ"/>
              <a:pPr>
                <a:defRPr/>
              </a:pPr>
              <a:t>14.8.2019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9CECD-E005-4B54-9A66-6E33A6B50A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928802"/>
            <a:ext cx="2057400" cy="4197361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643042" y="1928802"/>
            <a:ext cx="4833958" cy="4197361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A6726-B42C-487D-855F-0CF8AEBA5F99}" type="datetime1">
              <a:rPr lang="cs-CZ"/>
              <a:pPr>
                <a:defRPr/>
              </a:pPr>
              <a:t>14.8.2019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D643B-2BA3-404B-8018-4A51BABF82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F85D6-8E83-4344-B154-362C81B0C438}" type="datetime1">
              <a:rPr lang="cs-CZ"/>
              <a:pPr>
                <a:defRPr/>
              </a:pPr>
              <a:t>14.8.2019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402DC-333A-4591-BB32-EA2C942030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1603" y="4406900"/>
            <a:ext cx="71438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71603" y="2906713"/>
            <a:ext cx="71438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3988E-7A5E-4BE6-AC6D-BE9CAFAF4B35}" type="datetime1">
              <a:rPr lang="cs-CZ"/>
              <a:pPr>
                <a:defRPr/>
              </a:pPr>
              <a:t>14.8.2019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44501-8011-48E4-836C-3871FC8480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71604" y="3214686"/>
            <a:ext cx="3429024" cy="29114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14942" y="3214686"/>
            <a:ext cx="3471858" cy="29114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01E22-1F1F-409D-94DB-D5FE914167D5}" type="datetime1">
              <a:rPr lang="cs-CZ"/>
              <a:pPr>
                <a:defRPr/>
              </a:pPr>
              <a:t>14.8.2019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4A8C3-BE69-4E5A-9797-1373BAEBAD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71604" y="3214686"/>
            <a:ext cx="3429024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71604" y="4000503"/>
            <a:ext cx="3429024" cy="2125659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214942" y="3214686"/>
            <a:ext cx="347185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214942" y="4000503"/>
            <a:ext cx="3471858" cy="2125659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62DFD-4841-43D9-BEFC-3A72BCD5C335}" type="datetime1">
              <a:rPr lang="cs-CZ"/>
              <a:pPr>
                <a:defRPr/>
              </a:pPr>
              <a:t>14.8.2019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18016-B153-4745-B912-FCFF3110EE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5F588-01E8-4299-8C77-81922E8139C0}" type="datetime1">
              <a:rPr lang="cs-CZ"/>
              <a:pPr>
                <a:defRPr/>
              </a:pPr>
              <a:t>14.8.2019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40430-96E5-4D86-9F09-1228F98592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A48C0-68E2-4204-9FBA-0926FD59B455}" type="datetime1">
              <a:rPr lang="cs-CZ"/>
              <a:pPr>
                <a:defRPr/>
              </a:pPr>
              <a:t>14.8.2019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8237A-057E-4898-B0DD-4121236DCC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8639" y="1928802"/>
            <a:ext cx="285048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43438" y="1928802"/>
            <a:ext cx="4043362" cy="41973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78639" y="3286124"/>
            <a:ext cx="2850486" cy="28400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DB818-B373-4930-9903-A570BC7B00BC}" type="datetime1">
              <a:rPr lang="cs-CZ"/>
              <a:pPr>
                <a:defRPr/>
              </a:pPr>
              <a:t>14.8.2019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044FC-D80D-4E21-A4AC-BBFA43139F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928801"/>
            <a:ext cx="5486400" cy="279877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240E7-6F0D-4036-8EFF-6E155E8530B6}" type="datetime1">
              <a:rPr lang="cs-CZ"/>
              <a:pPr>
                <a:defRPr/>
              </a:pPr>
              <a:t>14.8.2019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91BF6-4740-4EBA-9AED-F6691856A0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drap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571625" y="1928813"/>
            <a:ext cx="7115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571625" y="3214688"/>
            <a:ext cx="7115175" cy="291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581150" y="6356350"/>
            <a:ext cx="34194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89A1A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6E7E3B-7191-4D8F-B6BD-17BBD4BD0641}" type="datetime1">
              <a:rPr lang="cs-CZ"/>
              <a:pPr>
                <a:defRPr/>
              </a:pPr>
              <a:t>14.8.2019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468813" y="1042988"/>
            <a:ext cx="4532312" cy="5000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89A1A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2A5BDBE-82DE-4EA6-BEE0-EB0B6359B3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Obrázek 11" descr="uk_logo.wmf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79425" y="314325"/>
            <a:ext cx="3440113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drape"/>
      </p:transition>
    </mc:Choice>
    <mc:Fallback xmlns="">
      <p:transition spd="slow">
        <p:fade/>
      </p:transition>
    </mc:Fallback>
  </mc:AlternateConten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375D67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jirovcova.m@kr-ustecky.cz" TargetMode="External"/><Relationship Id="rId2" Type="http://schemas.openxmlformats.org/officeDocument/2006/relationships/hyperlink" Target="mailto:sihelnikova.m@kr-ustecky.cz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r-ustecky.cz/akcni-plan-rozvoje-socialnich-sluzeb-v-usteckem-kraji-platny-od-1-7-2019/d-1735403/p1=204835" TargetMode="External"/><Relationship Id="rId2" Type="http://schemas.openxmlformats.org/officeDocument/2006/relationships/hyperlink" Target="https://www.kr-ustecky.cz/strednedoby-plan-rozvoje-socialnich-sluzeb-usteckeho-kraje-na-obdobi-2019-2021/d-1730710/p1=204396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package" Target="../embeddings/List_aplikace_Microsoft_Excel1.xlsx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884381" y="2636912"/>
            <a:ext cx="7360027" cy="2305050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Plánování sociálních služeb </a:t>
            </a:r>
            <a:b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v Ústeckém kraji</a:t>
            </a:r>
            <a:r>
              <a:rPr lang="cs-CZ" dirty="0"/>
              <a:t/>
            </a:r>
            <a:br>
              <a:rPr lang="cs-CZ" dirty="0"/>
            </a:br>
            <a:endParaRPr lang="cs-CZ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05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4427984" y="1102006"/>
            <a:ext cx="4532312" cy="634330"/>
          </a:xfrm>
          <a:noFill/>
          <a:ln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8. </a:t>
            </a:r>
            <a:r>
              <a:rPr lang="cs-CZ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setkání </a:t>
            </a:r>
            <a:r>
              <a:rPr 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 poskytovateli sociálních služeb </a:t>
            </a:r>
            <a:r>
              <a:rPr lang="cs-CZ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cs-CZ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</a:br>
            <a:r>
              <a:rPr lang="cs-CZ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 </a:t>
            </a:r>
            <a:r>
              <a:rPr 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Ústeckém kraji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1600" dirty="0" smtClean="0">
              <a:latin typeface="Arial" charset="0"/>
              <a:cs typeface="Arial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6516216" y="5842157"/>
            <a:ext cx="273630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 smtClean="0">
                <a:solidFill>
                  <a:schemeClr val="accent1">
                    <a:lumMod val="50000"/>
                  </a:schemeClr>
                </a:solidFill>
              </a:rPr>
              <a:t>Mgr. Milena Sihelníková</a:t>
            </a:r>
            <a:br>
              <a:rPr lang="cs-CZ" sz="16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cs-CZ" sz="1600" b="1" dirty="0" smtClean="0">
                <a:solidFill>
                  <a:schemeClr val="accent1">
                    <a:lumMod val="50000"/>
                  </a:schemeClr>
                </a:solidFill>
              </a:rPr>
              <a:t>Bc. Milada Jírovcová</a:t>
            </a:r>
          </a:p>
          <a:p>
            <a:r>
              <a:rPr lang="cs-CZ" sz="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16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cs-CZ" sz="16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cs-CZ" sz="1600" b="1" dirty="0" smtClean="0">
                <a:solidFill>
                  <a:schemeClr val="accent1">
                    <a:lumMod val="50000"/>
                  </a:schemeClr>
                </a:solidFill>
              </a:rPr>
              <a:t>odbor sociálních věcí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967" y="1916832"/>
            <a:ext cx="8858250" cy="4752528"/>
          </a:xfrm>
        </p:spPr>
        <p:txBody>
          <a:bodyPr/>
          <a:lstStyle/>
          <a:p>
            <a:r>
              <a:rPr lang="cs-CZ" sz="2500" dirty="0" smtClean="0"/>
              <a:t>Ústecký kraj </a:t>
            </a:r>
            <a:r>
              <a:rPr lang="cs-CZ" sz="2500" dirty="0"/>
              <a:t>od r. 2020 </a:t>
            </a:r>
            <a:r>
              <a:rPr lang="cs-CZ" sz="2500" dirty="0" smtClean="0"/>
              <a:t>přistoupí </a:t>
            </a:r>
            <a:r>
              <a:rPr lang="cs-CZ" sz="2500" dirty="0"/>
              <a:t>k metodické podpoře poskytování sociálních služeb prostřednictvím zavádění Regionálních karet sociálních služeb v kraji</a:t>
            </a:r>
            <a:r>
              <a:rPr lang="cs-CZ" sz="2500" dirty="0" smtClean="0"/>
              <a:t>.</a:t>
            </a:r>
          </a:p>
          <a:p>
            <a:endParaRPr lang="cs-CZ" sz="2500" dirty="0" smtClean="0"/>
          </a:p>
          <a:p>
            <a:r>
              <a:rPr lang="cs-CZ" sz="2500" dirty="0" smtClean="0"/>
              <a:t>Účel REKS: </a:t>
            </a:r>
            <a:r>
              <a:rPr lang="cs-CZ" sz="2500" b="1" dirty="0" smtClean="0"/>
              <a:t>zvýšení </a:t>
            </a:r>
            <a:r>
              <a:rPr lang="cs-CZ" sz="2500" b="1" dirty="0"/>
              <a:t>kvality poskytovaných služeb v kraji a zefektivní vynakládání prostředků na zajištění sociálních služeb v Ústeckém </a:t>
            </a:r>
            <a:r>
              <a:rPr lang="cs-CZ" sz="2500" b="1" dirty="0" smtClean="0"/>
              <a:t>kraji.</a:t>
            </a:r>
          </a:p>
          <a:p>
            <a:endParaRPr lang="cs-CZ" sz="2500" b="1" dirty="0" smtClean="0"/>
          </a:p>
          <a:p>
            <a:r>
              <a:rPr lang="cs-CZ" sz="2500" dirty="0" smtClean="0"/>
              <a:t>Služby v první fázi: osobní asistence a pečovatelská služba.</a:t>
            </a:r>
            <a:endParaRPr lang="cs-CZ" sz="25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Regionální karty služeb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89324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2204864"/>
            <a:ext cx="8821613" cy="4209331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REKS budou </a:t>
            </a:r>
            <a:r>
              <a:rPr lang="cs-CZ" dirty="0"/>
              <a:t>vnímány a využívány </a:t>
            </a:r>
            <a:r>
              <a:rPr lang="cs-CZ" dirty="0" smtClean="0"/>
              <a:t>jako:</a:t>
            </a:r>
            <a:br>
              <a:rPr lang="cs-CZ" dirty="0" smtClean="0"/>
            </a:b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nástroj </a:t>
            </a:r>
            <a:r>
              <a:rPr lang="cs-CZ" dirty="0"/>
              <a:t>pro zjišťování </a:t>
            </a:r>
            <a:r>
              <a:rPr lang="cs-CZ" dirty="0" smtClean="0"/>
              <a:t>potřeb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vodítko </a:t>
            </a:r>
            <a:r>
              <a:rPr lang="cs-CZ" dirty="0"/>
              <a:t>k zajištění celkového zhodnocení nepříznivé sociální situace </a:t>
            </a:r>
            <a:r>
              <a:rPr lang="cs-CZ" dirty="0" smtClean="0"/>
              <a:t>osoby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garance, </a:t>
            </a:r>
            <a:r>
              <a:rPr lang="cs-CZ" dirty="0"/>
              <a:t>že některá </a:t>
            </a:r>
            <a:r>
              <a:rPr lang="cs-CZ" dirty="0" smtClean="0"/>
              <a:t>z potřeb </a:t>
            </a:r>
            <a:r>
              <a:rPr lang="cs-CZ" dirty="0"/>
              <a:t>nezůstane </a:t>
            </a:r>
            <a:r>
              <a:rPr lang="cs-CZ" dirty="0" smtClean="0"/>
              <a:t>neřešena</a:t>
            </a:r>
          </a:p>
          <a:p>
            <a:pPr marL="0" indent="0">
              <a:buNone/>
            </a:pPr>
            <a:endParaRPr lang="cs-CZ" sz="105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468813" y="1196752"/>
            <a:ext cx="4532312" cy="500062"/>
          </a:xfrm>
        </p:spPr>
        <p:txBody>
          <a:bodyPr/>
          <a:lstStyle/>
          <a:p>
            <a:pPr>
              <a:defRPr/>
            </a:pPr>
            <a:r>
              <a:rPr lang="cs-CZ" dirty="0"/>
              <a:t>Regionální karty služeb</a:t>
            </a: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74428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0689" y="2060848"/>
            <a:ext cx="8496943" cy="4281339"/>
          </a:xfrm>
        </p:spPr>
        <p:txBody>
          <a:bodyPr/>
          <a:lstStyle/>
          <a:p>
            <a:r>
              <a:rPr lang="cs-CZ" dirty="0"/>
              <a:t>REKS respektují specifika práce jednotlivých </a:t>
            </a:r>
            <a:r>
              <a:rPr lang="cs-CZ" dirty="0" smtClean="0"/>
              <a:t>poskytovatelů služeb </a:t>
            </a:r>
            <a:r>
              <a:rPr lang="cs-CZ" dirty="0"/>
              <a:t>a je ctěno jejich vlastní know-how a jedinečnost. </a:t>
            </a:r>
          </a:p>
          <a:p>
            <a:r>
              <a:rPr lang="cs-CZ" dirty="0"/>
              <a:t>REKS jsou vnímány jako nástroj pro směřování činnosti služby k řešení problému klienta, nejedná se o záležitost sloužící k vykazování</a:t>
            </a:r>
            <a:r>
              <a:rPr lang="cs-CZ" dirty="0" smtClean="0"/>
              <a:t>!</a:t>
            </a:r>
          </a:p>
          <a:p>
            <a:r>
              <a:rPr lang="cs-CZ" dirty="0"/>
              <a:t>Bližší informace k REKS na školení OA a PS září/říjen </a:t>
            </a:r>
            <a:r>
              <a:rPr lang="cs-CZ" dirty="0" smtClean="0"/>
              <a:t>2019.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469161" y="1268760"/>
            <a:ext cx="4532312" cy="297780"/>
          </a:xfrm>
        </p:spPr>
        <p:txBody>
          <a:bodyPr/>
          <a:lstStyle/>
          <a:p>
            <a:pPr>
              <a:defRPr/>
            </a:pPr>
            <a:r>
              <a:rPr lang="cs-CZ" dirty="0"/>
              <a:t>Regionální karty služeb</a:t>
            </a: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36851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3068960"/>
            <a:ext cx="7115175" cy="86360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Děkujeme za pozornost</a:t>
            </a:r>
            <a:endParaRPr lang="cs-CZ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6335688" y="5445224"/>
            <a:ext cx="28083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>
                <a:solidFill>
                  <a:srgbClr val="0033CC"/>
                </a:solidFill>
              </a:rPr>
              <a:t>Mgr. Milena Sihelníková</a:t>
            </a:r>
            <a:br>
              <a:rPr lang="cs-CZ" sz="1200" dirty="0">
                <a:solidFill>
                  <a:srgbClr val="0033CC"/>
                </a:solidFill>
              </a:rPr>
            </a:br>
            <a:r>
              <a:rPr lang="cs-CZ" sz="1200" dirty="0" smtClean="0">
                <a:solidFill>
                  <a:srgbClr val="0033CC"/>
                </a:solidFill>
              </a:rPr>
              <a:t>tel: </a:t>
            </a:r>
            <a:r>
              <a:rPr lang="cs-CZ" sz="1200" dirty="0">
                <a:solidFill>
                  <a:srgbClr val="0033CC"/>
                </a:solidFill>
              </a:rPr>
              <a:t>+420 475 657 908</a:t>
            </a:r>
            <a:br>
              <a:rPr lang="cs-CZ" sz="1200" dirty="0">
                <a:solidFill>
                  <a:srgbClr val="0033CC"/>
                </a:solidFill>
              </a:rPr>
            </a:br>
            <a:r>
              <a:rPr lang="cs-CZ" sz="1200" dirty="0">
                <a:solidFill>
                  <a:srgbClr val="0033CC"/>
                </a:solidFill>
              </a:rPr>
              <a:t>e-mail: </a:t>
            </a:r>
            <a:r>
              <a:rPr lang="cs-CZ" sz="1200" dirty="0" smtClean="0">
                <a:solidFill>
                  <a:srgbClr val="0033CC"/>
                </a:solidFill>
                <a:hlinkClick r:id="rId2"/>
              </a:rPr>
              <a:t>sihelnikova.m@kr-ustecky.cz</a:t>
            </a:r>
            <a:endParaRPr lang="cs-CZ" sz="1200" dirty="0" smtClean="0">
              <a:solidFill>
                <a:srgbClr val="0033CC"/>
              </a:solidFill>
            </a:endParaRPr>
          </a:p>
          <a:p>
            <a:r>
              <a:rPr lang="cs-CZ" sz="1200" dirty="0" smtClean="0">
                <a:solidFill>
                  <a:srgbClr val="0033CC"/>
                </a:solidFill>
              </a:rPr>
              <a:t>Bc. Milada Jírovcová</a:t>
            </a:r>
            <a:br>
              <a:rPr lang="cs-CZ" sz="1200" dirty="0" smtClean="0">
                <a:solidFill>
                  <a:srgbClr val="0033CC"/>
                </a:solidFill>
              </a:rPr>
            </a:br>
            <a:r>
              <a:rPr lang="cs-CZ" sz="1200" dirty="0" smtClean="0">
                <a:solidFill>
                  <a:srgbClr val="0033CC"/>
                </a:solidFill>
              </a:rPr>
              <a:t>tel: +420 475 657 923</a:t>
            </a:r>
          </a:p>
          <a:p>
            <a:r>
              <a:rPr lang="cs-CZ" sz="1200" dirty="0" smtClean="0">
                <a:solidFill>
                  <a:srgbClr val="0033CC"/>
                </a:solidFill>
              </a:rPr>
              <a:t>e-mail: </a:t>
            </a:r>
            <a:r>
              <a:rPr lang="cs-CZ" sz="1200" dirty="0" smtClean="0">
                <a:solidFill>
                  <a:srgbClr val="0033CC"/>
                </a:solidFill>
                <a:hlinkClick r:id="rId3"/>
              </a:rPr>
              <a:t>jirovcova.m@kr-ustecky.cz</a:t>
            </a:r>
            <a:r>
              <a:rPr lang="cs-CZ" sz="1200" dirty="0" smtClean="0">
                <a:solidFill>
                  <a:srgbClr val="0033CC"/>
                </a:solidFill>
              </a:rPr>
              <a:t> </a:t>
            </a:r>
            <a:endParaRPr lang="cs-CZ" sz="1200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71800" y="3212976"/>
            <a:ext cx="6048672" cy="1143000"/>
          </a:xfrm>
        </p:spPr>
        <p:txBody>
          <a:bodyPr/>
          <a:lstStyle/>
          <a:p>
            <a:r>
              <a:rPr lang="cs-CZ" sz="6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Dotazy</a:t>
            </a:r>
            <a:endParaRPr lang="cs-CZ" sz="6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499992" y="1138518"/>
            <a:ext cx="4532312" cy="500062"/>
          </a:xfrm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dirty="0">
                <a:latin typeface="Arial" charset="0"/>
                <a:cs typeface="Arial" charset="0"/>
              </a:rPr>
              <a:t>8</a:t>
            </a:r>
            <a:r>
              <a:rPr lang="cs-CZ" sz="1400" dirty="0" smtClean="0">
                <a:latin typeface="Arial" charset="0"/>
                <a:cs typeface="Arial" charset="0"/>
              </a:rPr>
              <a:t>. setkání </a:t>
            </a:r>
            <a:r>
              <a:rPr lang="cs-CZ" sz="1400" dirty="0">
                <a:latin typeface="Arial" charset="0"/>
                <a:cs typeface="Arial" charset="0"/>
              </a:rPr>
              <a:t>s poskytovateli sociálních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dirty="0">
                <a:latin typeface="Arial" charset="0"/>
                <a:cs typeface="Arial" charset="0"/>
              </a:rPr>
              <a:t>služeb v Ústeckém kraji</a:t>
            </a:r>
          </a:p>
          <a:p>
            <a:pPr>
              <a:defRPr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7757835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818119"/>
            <a:ext cx="7115175" cy="1143000"/>
          </a:xfrm>
        </p:spPr>
        <p:txBody>
          <a:bodyPr/>
          <a:lstStyle/>
          <a:p>
            <a:r>
              <a:rPr lang="cs-CZ" sz="2800" b="0" dirty="0" smtClean="0">
                <a:solidFill>
                  <a:schemeClr val="tx1"/>
                </a:solidFill>
              </a:rPr>
              <a:t>Obsah</a:t>
            </a:r>
            <a:endParaRPr lang="cs-CZ" sz="2800" b="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0436" y="2852936"/>
            <a:ext cx="5113185" cy="356125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Střednědobý (,,SPRSS‘‘) </a:t>
            </a:r>
            <a:br>
              <a:rPr lang="cs-CZ" sz="2400" dirty="0" smtClean="0"/>
            </a:br>
            <a:r>
              <a:rPr lang="cs-CZ" sz="2400" dirty="0" smtClean="0"/>
              <a:t>a </a:t>
            </a:r>
            <a:r>
              <a:rPr lang="cs-CZ" sz="2400" dirty="0"/>
              <a:t>Akční plán </a:t>
            </a:r>
            <a:r>
              <a:rPr lang="cs-CZ" sz="2400" dirty="0" smtClean="0"/>
              <a:t>(,,AP‘‘) rozvoje </a:t>
            </a:r>
            <a:r>
              <a:rPr lang="cs-CZ" sz="2400" dirty="0"/>
              <a:t>sociálních služeb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Základní </a:t>
            </a:r>
            <a:r>
              <a:rPr lang="cs-CZ" sz="2400" dirty="0"/>
              <a:t>a Rozvojová síť sociálních </a:t>
            </a:r>
            <a:r>
              <a:rPr lang="cs-CZ" sz="2400" dirty="0" smtClean="0"/>
              <a:t>služeb (,,ZS/RS‘‘)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Regionální </a:t>
            </a:r>
            <a:r>
              <a:rPr lang="cs-CZ" sz="2400" dirty="0"/>
              <a:t>k</a:t>
            </a:r>
            <a:r>
              <a:rPr lang="cs-CZ" sz="2400" dirty="0" smtClean="0"/>
              <a:t>arty služeb (,,REKS‘‘)</a:t>
            </a:r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600" dirty="0"/>
              <a:t>8. Setkání s poskytovateli sociálních služeb </a:t>
            </a:r>
            <a:br>
              <a:rPr lang="cs-CZ" sz="1600" dirty="0"/>
            </a:br>
            <a:r>
              <a:rPr lang="cs-CZ" sz="1600" dirty="0"/>
              <a:t>v Ústeckém kraji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6131" y="1844824"/>
            <a:ext cx="3492496" cy="4945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2835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Plánování sociálních služeb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611560" y="1772816"/>
            <a:ext cx="806489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indent="0">
              <a:buNone/>
            </a:pPr>
            <a:r>
              <a:rPr lang="cs-CZ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Právní rámec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09728" indent="0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dle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§ 95 zákona č. 108/2006 Sb., o sociálních službách</a:t>
            </a:r>
          </a:p>
          <a:p>
            <a:pPr marL="109728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</a:rPr>
              <a:t>Kraj: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zpracovává střednědobý plán rozvoje sociálních služeb</a:t>
            </a:r>
          </a:p>
          <a:p>
            <a:pPr algn="just"/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zajišťuje dostupnost poskytování sociálních služeb na svém území v souladu se SPRSS </a:t>
            </a:r>
          </a:p>
          <a:p>
            <a:pPr marL="109728" indent="0" algn="just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určuje síť sociálních služeb na svém území - dle § 3 písm. i) zákona o sociálních službách se jedná o souhrn sociálních služeb, které v dostatečné kapacitě, náležité kvalitě a s odpovídající místní dostupností napomáhají řešit nepříznivou sociální situaci osob na území kraje a které jsou v souladu se zjištěnými potřebami osob na území kraje a dostupnými finančními a jinými zdroji</a:t>
            </a:r>
          </a:p>
        </p:txBody>
      </p:sp>
    </p:spTree>
    <p:extLst>
      <p:ext uri="{BB962C8B-B14F-4D97-AF65-F5344CB8AC3E}">
        <p14:creationId xmlns:p14="http://schemas.microsoft.com/office/powerpoint/2010/main" val="30102330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7177" y="2060848"/>
            <a:ext cx="8713948" cy="4569371"/>
          </a:xfrm>
        </p:spPr>
        <p:txBody>
          <a:bodyPr/>
          <a:lstStyle/>
          <a:p>
            <a:r>
              <a:rPr lang="cs-CZ" sz="2400" dirty="0" smtClean="0"/>
              <a:t>SPRSS vydán na období 2019 - 2021</a:t>
            </a:r>
            <a:endParaRPr lang="cs-CZ" sz="2400" dirty="0" smtClean="0">
              <a:hlinkClick r:id="rId2"/>
            </a:endParaRPr>
          </a:p>
          <a:p>
            <a:r>
              <a:rPr lang="cs-CZ" sz="2400" u="sng" dirty="0" smtClean="0">
                <a:hlinkClick r:id="rId2"/>
              </a:rPr>
              <a:t>https</a:t>
            </a:r>
            <a:r>
              <a:rPr lang="cs-CZ" sz="2400" dirty="0">
                <a:hlinkClick r:id="rId2"/>
              </a:rPr>
              <a:t>://</a:t>
            </a:r>
            <a:r>
              <a:rPr lang="cs-CZ" sz="2400" dirty="0" smtClean="0">
                <a:hlinkClick r:id="rId2"/>
              </a:rPr>
              <a:t>www.kr-ustecky.cz/strednedoby-plan-rozvoje-socialnich-sluzeb-usteckeho-kraje-na-obdobi-2019-2021/d-1730710/p1=204396</a:t>
            </a:r>
            <a:endParaRPr lang="cs-CZ" sz="2400" dirty="0" smtClean="0"/>
          </a:p>
          <a:p>
            <a:r>
              <a:rPr lang="cs-CZ" sz="2400" dirty="0" smtClean="0"/>
              <a:t>AP aktuální: </a:t>
            </a:r>
            <a:r>
              <a:rPr lang="cs-CZ" sz="2400" dirty="0" smtClean="0">
                <a:hlinkClick r:id="rId3"/>
              </a:rPr>
              <a:t>https</a:t>
            </a:r>
            <a:r>
              <a:rPr lang="cs-CZ" sz="2400" dirty="0">
                <a:hlinkClick r:id="rId3"/>
              </a:rPr>
              <a:t>://</a:t>
            </a:r>
            <a:r>
              <a:rPr lang="cs-CZ" sz="2400" dirty="0" smtClean="0">
                <a:hlinkClick r:id="rId3"/>
              </a:rPr>
              <a:t>www.kr-ustecky.cz/akcni-plan-rozvoje-socialnich-sluzeb-v-usteckem-kraji-platny-od-1-7-2019/d-1735403/p1=204835</a:t>
            </a:r>
            <a:endParaRPr lang="cs-CZ" sz="2400" dirty="0" smtClean="0"/>
          </a:p>
          <a:p>
            <a:r>
              <a:rPr lang="cs-CZ" sz="2400" dirty="0" smtClean="0"/>
              <a:t>V prosinci 2019 se bude schvalovat nový AP (cíle </a:t>
            </a:r>
            <a:r>
              <a:rPr lang="cs-CZ" sz="2400" dirty="0"/>
              <a:t>na 2020, kapacity, vyhodnocení roku 2019, budoucí </a:t>
            </a:r>
            <a:r>
              <a:rPr lang="cs-CZ" sz="2400" dirty="0" smtClean="0"/>
              <a:t>přísliby…)</a:t>
            </a:r>
            <a:endParaRPr lang="cs-CZ" sz="2400" dirty="0"/>
          </a:p>
          <a:p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SPRSS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58216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tint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6446346"/>
              </p:ext>
            </p:extLst>
          </p:nvPr>
        </p:nvGraphicFramePr>
        <p:xfrm>
          <a:off x="920470" y="393631"/>
          <a:ext cx="6858000" cy="640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List" r:id="rId4" imgW="6857923" imgH="6400800" progId="Excel.Sheet.12">
                  <p:embed/>
                </p:oleObj>
              </mc:Choice>
              <mc:Fallback>
                <p:oleObj name="List" r:id="rId4" imgW="6857923" imgH="64008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20470" y="393631"/>
                        <a:ext cx="6858000" cy="6400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Obdélník 10"/>
          <p:cNvSpPr/>
          <p:nvPr/>
        </p:nvSpPr>
        <p:spPr>
          <a:xfrm>
            <a:off x="590268" y="116632"/>
            <a:ext cx="75184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Adresář vedoucích pracovních skupin dle regionů pro plánování a rozvoj sociálních služeb v Ústeckém kraji </a:t>
            </a:r>
          </a:p>
        </p:txBody>
      </p:sp>
    </p:spTree>
    <p:extLst>
      <p:ext uri="{BB962C8B-B14F-4D97-AF65-F5344CB8AC3E}">
        <p14:creationId xmlns:p14="http://schemas.microsoft.com/office/powerpoint/2010/main" val="20880103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772816"/>
            <a:ext cx="6970753" cy="4969787"/>
          </a:xfrm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2000" dirty="0" smtClean="0"/>
              <a:t>Přenesená X samostatná působnost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517571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6492" y="2060848"/>
            <a:ext cx="8893620" cy="4680520"/>
          </a:xfrm>
        </p:spPr>
        <p:txBody>
          <a:bodyPr/>
          <a:lstStyle/>
          <a:p>
            <a:r>
              <a:rPr lang="cs-CZ" sz="2200" b="1" dirty="0"/>
              <a:t>A</a:t>
            </a:r>
            <a:r>
              <a:rPr lang="cs-CZ" sz="2200" b="1" dirty="0" smtClean="0"/>
              <a:t>ktualizace ZS 1x ročně (v srpnu)</a:t>
            </a:r>
          </a:p>
          <a:p>
            <a:pPr marL="0" indent="0">
              <a:buNone/>
            </a:pPr>
            <a:r>
              <a:rPr lang="cs-CZ" sz="2200" dirty="0" smtClean="0"/>
              <a:t>→ aktualizace ZS na následující rok </a:t>
            </a:r>
            <a:br>
              <a:rPr lang="cs-CZ" sz="2200" dirty="0" smtClean="0"/>
            </a:br>
            <a:r>
              <a:rPr lang="cs-CZ" sz="2200" dirty="0" smtClean="0"/>
              <a:t>→ změna/nově zařazená služba: Pověření</a:t>
            </a:r>
          </a:p>
          <a:p>
            <a:pPr marL="0" indent="0">
              <a:buNone/>
            </a:pPr>
            <a:endParaRPr lang="cs-CZ" sz="2200" dirty="0" smtClean="0"/>
          </a:p>
          <a:p>
            <a:r>
              <a:rPr lang="cs-CZ" sz="2200" b="1" dirty="0" smtClean="0"/>
              <a:t>Aktualizace RS 2x ročně (v březnu a v srpnu)</a:t>
            </a:r>
            <a:endParaRPr lang="cs-CZ" sz="2200" b="1" dirty="0"/>
          </a:p>
          <a:p>
            <a:pPr marL="0" indent="0">
              <a:buNone/>
            </a:pPr>
            <a:r>
              <a:rPr lang="cs-CZ" sz="2200" b="1" dirty="0" smtClean="0"/>
              <a:t>→ </a:t>
            </a:r>
            <a:r>
              <a:rPr lang="cs-CZ" sz="2200" dirty="0" smtClean="0"/>
              <a:t>služby pouze po </a:t>
            </a:r>
            <a:r>
              <a:rPr lang="cs-CZ" sz="2200" dirty="0"/>
              <a:t>dobu finanční </a:t>
            </a:r>
            <a:r>
              <a:rPr lang="cs-CZ" sz="2200" dirty="0" smtClean="0"/>
              <a:t>podpory, např. OPZ. </a:t>
            </a:r>
          </a:p>
          <a:p>
            <a:pPr marL="0" indent="0">
              <a:buNone/>
            </a:pPr>
            <a:r>
              <a:rPr lang="cs-CZ" sz="2200" dirty="0" smtClean="0"/>
              <a:t>→ změna/nově zařazená služba: Podmíněné pověření (platné po </a:t>
            </a:r>
            <a:r>
              <a:rPr lang="cs-CZ" sz="2200" dirty="0"/>
              <a:t>dobu trvání </a:t>
            </a:r>
            <a:r>
              <a:rPr lang="cs-CZ" sz="2200" dirty="0" smtClean="0"/>
              <a:t>projektu)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Základní a Rozvojová síť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57506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1208" y="1700808"/>
            <a:ext cx="8852792" cy="3168352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>
                <a:solidFill>
                  <a:srgbClr val="FF0000"/>
                </a:solidFill>
              </a:rPr>
              <a:t>Od 1. 1. 2019 je přistoupeno až do odvolání k zastavení rozšiřování Základní sítě sociálních </a:t>
            </a:r>
            <a:r>
              <a:rPr lang="cs-CZ" sz="2400" b="1" dirty="0" smtClean="0">
                <a:solidFill>
                  <a:srgbClr val="FF0000"/>
                </a:solidFill>
              </a:rPr>
              <a:t>služeb. </a:t>
            </a:r>
          </a:p>
          <a:p>
            <a:pPr marL="0" indent="0">
              <a:buNone/>
            </a:pP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dirty="0" smtClean="0"/>
              <a:t>Až </a:t>
            </a:r>
            <a:r>
              <a:rPr lang="cs-CZ" sz="2400" dirty="0"/>
              <a:t>do odvolání nebude docházet </a:t>
            </a:r>
            <a:r>
              <a:rPr lang="cs-CZ" sz="2400" dirty="0" smtClean="0"/>
              <a:t>k: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400" i="1" dirty="0" smtClean="0"/>
              <a:t>zařazování </a:t>
            </a:r>
            <a:r>
              <a:rPr lang="cs-CZ" sz="2400" i="1" dirty="0"/>
              <a:t>nových sociálních služeb do Základní </a:t>
            </a:r>
            <a:r>
              <a:rPr lang="cs-CZ" sz="2400" i="1" dirty="0" smtClean="0"/>
              <a:t>sítě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400" i="1" dirty="0" smtClean="0"/>
              <a:t>navyšování </a:t>
            </a:r>
            <a:r>
              <a:rPr lang="cs-CZ" sz="2400" i="1" dirty="0"/>
              <a:t>individuálních kapacit, skupinových </a:t>
            </a:r>
            <a:r>
              <a:rPr lang="cs-CZ" sz="2400" i="1" dirty="0" smtClean="0"/>
              <a:t>kapacit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400" i="1" dirty="0"/>
              <a:t>n</a:t>
            </a:r>
            <a:r>
              <a:rPr lang="cs-CZ" sz="2400" i="1" dirty="0" smtClean="0"/>
              <a:t>avyšování počtu lůžek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400" i="1" dirty="0" smtClean="0"/>
              <a:t>navyšování </a:t>
            </a:r>
            <a:r>
              <a:rPr lang="cs-CZ" sz="2400" i="1" dirty="0"/>
              <a:t>úvazků pracovníků v přímé </a:t>
            </a:r>
            <a:r>
              <a:rPr lang="cs-CZ" sz="2400" i="1" dirty="0" smtClean="0"/>
              <a:t>péči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r>
              <a:rPr lang="cs-CZ" sz="2400" dirty="0" smtClean="0"/>
              <a:t>Toto </a:t>
            </a:r>
            <a:r>
              <a:rPr lang="cs-CZ" sz="2400" dirty="0"/>
              <a:t>opatření se netýká Rozvojové sítě sociálních služeb. </a:t>
            </a:r>
            <a:endParaRPr lang="cs-CZ" sz="2400" dirty="0" smtClean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 smtClean="0"/>
              <a:t>Žádost </a:t>
            </a:r>
            <a:r>
              <a:rPr lang="cs-CZ" sz="2400" b="1" dirty="0"/>
              <a:t>o udělení výjimky musí být projednána </a:t>
            </a: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b="1" dirty="0" smtClean="0"/>
              <a:t>do </a:t>
            </a:r>
            <a:r>
              <a:rPr lang="cs-CZ" sz="2400" b="1" dirty="0"/>
              <a:t>30. 6. </a:t>
            </a:r>
            <a:r>
              <a:rPr lang="cs-CZ" sz="2400" b="1" dirty="0" smtClean="0"/>
              <a:t>!!!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Základní síť sociálních služeb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61152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3" y="1916832"/>
            <a:ext cx="8579297" cy="5085184"/>
          </a:xfrm>
        </p:spPr>
        <p:txBody>
          <a:bodyPr/>
          <a:lstStyle/>
          <a:p>
            <a:r>
              <a:rPr lang="cs-CZ" sz="2400" dirty="0" smtClean="0"/>
              <a:t>V případě zájmu o zařazení nové sociální služby / změnu kapacity zařazené služby / nové (další) místo poskytování je nutné mít před podáním žádosti do Sítě vyřízenou změnu v registraci.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b="1" dirty="0" smtClean="0"/>
              <a:t>Nejzazší termín pro podání žádosti o změnu registrace je měsíc před zahájením podávání žádostí do Sítě </a:t>
            </a:r>
            <a:r>
              <a:rPr lang="cs-CZ" sz="2400" dirty="0" smtClean="0"/>
              <a:t>(registrátorky mají lhůtu 30 dní na vyřízení).</a:t>
            </a:r>
            <a:r>
              <a:rPr lang="cs-CZ" sz="2400" dirty="0"/>
              <a:t> Registrátorky provádějí kontrolu služby a následně vydávají rozhodnutí</a:t>
            </a:r>
            <a:r>
              <a:rPr lang="cs-CZ" sz="2400" dirty="0" smtClean="0"/>
              <a:t>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397152" y="1196752"/>
            <a:ext cx="4532312" cy="504056"/>
          </a:xfrm>
        </p:spPr>
        <p:txBody>
          <a:bodyPr/>
          <a:lstStyle/>
          <a:p>
            <a:pPr>
              <a:defRPr/>
            </a:pPr>
            <a:r>
              <a:rPr lang="cs-CZ" dirty="0">
                <a:latin typeface="Arial" charset="0"/>
                <a:cs typeface="Arial" charset="0"/>
              </a:rPr>
              <a:t>Registrace služby</a:t>
            </a:r>
          </a:p>
          <a:p>
            <a:pPr>
              <a:defRPr/>
            </a:pPr>
            <a:endParaRPr lang="cs-CZ" sz="20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RÚK_21.3.2014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>
    <Vnit_x0159_n_x00ed__x0020_p_x0159_edpis xmlns="2d632ede-d24e-494b-b407-b19ccbe77e6c" xsi:nil="true"/>
    <Pozn_x00e1_mka xmlns="2d632ede-d24e-494b-b407-b19ccbe77e6c" xsi:nil="true"/>
    <Typ_x0020_formul_x00e1__x0159_e xmlns="2d632ede-d24e-494b-b407-b19ccbe77e6c">Powerpoint prezentace</Typ_x0020_formul_x00e1__x0159_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2AC8A32A294A24D92A111A87B178C33" ma:contentTypeVersion="8" ma:contentTypeDescription="Vytvoří nový dokument" ma:contentTypeScope="" ma:versionID="2c2d495ce2e96be08558f88c3d209193">
  <xsd:schema xmlns:xsd="http://www.w3.org/2001/XMLSchema" xmlns:xs="http://www.w3.org/2001/XMLSchema" xmlns:p="http://schemas.microsoft.com/office/2006/metadata/properties" xmlns:ns2="2d632ede-d24e-494b-b407-b19ccbe77e6c" targetNamespace="http://schemas.microsoft.com/office/2006/metadata/properties" ma:root="true" ma:fieldsID="bdad6afa7a074953918e3d9ae465010e" ns2:_="">
    <xsd:import namespace="2d632ede-d24e-494b-b407-b19ccbe77e6c"/>
    <xsd:element name="properties">
      <xsd:complexType>
        <xsd:sequence>
          <xsd:element name="documentManagement">
            <xsd:complexType>
              <xsd:all>
                <xsd:element ref="ns2:Typ_x0020_formul_x00e1__x0159_e" minOccurs="0"/>
                <xsd:element ref="ns2:Pozn_x00e1_mka" minOccurs="0"/>
                <xsd:element ref="ns2:Vnit_x0159_n_x00ed__x0020_p_x0159_edpi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632ede-d24e-494b-b407-b19ccbe77e6c" elementFormDefault="qualified">
    <xsd:import namespace="http://schemas.microsoft.com/office/2006/documentManagement/types"/>
    <xsd:import namespace="http://schemas.microsoft.com/office/infopath/2007/PartnerControls"/>
    <xsd:element name="Typ_x0020_formul_x00e1__x0159_e" ma:index="8" nillable="true" ma:displayName="Typ formuláře" ma:internalName="Typ_x0020_formul_x00e1__x0159_e">
      <xsd:simpleType>
        <xsd:restriction base="dms:Choice">
          <xsd:enumeration value="Symboly Ústeckého kraje"/>
          <xsd:enumeration value="Vzory smluv"/>
          <xsd:enumeration value="Personální"/>
          <xsd:enumeration value="Veřejné zakázky nedosahující 250 tis. ‎Kč bez DPH"/>
          <xsd:enumeration value="Šablony logomanuálu"/>
          <xsd:enumeration value="Veřejné zakázky od 1 mil. Kč nedosahující 3 mil. Kč bez DPH stavební práce"/>
          <xsd:enumeration value="Veřejné zakázky – Zjednodušené podlimitní řízení"/>
          <xsd:enumeration value="Zřizovací listiny"/>
          <xsd:enumeration value="Kontrolní činnost"/>
          <xsd:enumeration value="Powerpoint prezentace"/>
          <xsd:enumeration value="Veřejné zakázky od 250 tis. Kč nedosahující 1 mil. ‎Kč bez DPH"/>
          <xsd:enumeration value="Služební cesty"/>
          <xsd:enumeration value="Ekonomická činnost"/>
          <xsd:enumeration value="Rada a zastupitelstvo"/>
          <xsd:enumeration value="Archivace a skartace"/>
          <xsd:enumeration value="Správní řád"/>
          <xsd:enumeration value="Plná moc, pověření, zmocnění"/>
          <xsd:enumeration value="Jmenovky a vizitky"/>
          <xsd:enumeration value="Ostatní - nezařazené"/>
          <xsd:enumeration value="Nákup"/>
          <xsd:enumeration value="Veřejné zakázky od 1 mil.Kč nedosahující 2 mil.Kč (dodávky, služby), od 3 mil.Kč nedosahující 6 mil.Kč (stavební práce) ‎"/>
          <xsd:enumeration value="Veřejné zakázky od 250 tis.Kč nedosahující 1 mil.Kč (dodávky, služby), od 250 tis.Kč nedosahující 3 mil.Kč (stavební práce)"/>
          <xsd:enumeration value="Veřejné zakázky od 1 mil.Kč nedosahující 2 mil.Kč (dodávky, služby), od 3 mil.Kč nedosahující 6 mil.Kč (stavební práce)"/>
        </xsd:restriction>
      </xsd:simpleType>
    </xsd:element>
    <xsd:element name="Pozn_x00e1_mka" ma:index="9" nillable="true" ma:displayName="Poznámka" ma:internalName="Pozn_x00e1_mka">
      <xsd:simpleType>
        <xsd:restriction base="dms:Note">
          <xsd:maxLength value="255"/>
        </xsd:restriction>
      </xsd:simpleType>
    </xsd:element>
    <xsd:element name="Vnit_x0159_n_x00ed__x0020_p_x0159_edpis" ma:index="10" nillable="true" ma:displayName="Vnitřní předpis" ma:list="{90dd1e70-125a-4334-99db-a2a6450ed166}" ma:internalName="Vnit_x0159_n_x00ed__x0020_p_x0159_edpis" ma:showField="_x010c__x00ed_slo_x0020_p_x0159_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LongProperties xmlns="http://schemas.microsoft.com/office/2006/metadata/longPropertie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946FF1B-1B45-4D45-B395-00EBEF47BCA0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www.w3.org/XML/1998/namespace"/>
    <ds:schemaRef ds:uri="http://purl.org/dc/dcmitype/"/>
    <ds:schemaRef ds:uri="http://schemas.microsoft.com/office/infopath/2007/PartnerControls"/>
    <ds:schemaRef ds:uri="2d632ede-d24e-494b-b407-b19ccbe77e6c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82D8550-58BF-4AC1-9239-A029AA2DC6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632ede-d24e-494b-b407-b19ccbe77e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D035434-0A98-44B2-8FC3-157ADE215A5E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76EC7306-8693-4409-BF55-61015133C7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BRÚK_21.3.2014</Template>
  <TotalTime>2532</TotalTime>
  <Words>323</Words>
  <Application>Microsoft Office PowerPoint</Application>
  <PresentationFormat>Předvádění na obrazovce (4:3)</PresentationFormat>
  <Paragraphs>70</Paragraphs>
  <Slides>14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Wingdings</vt:lpstr>
      <vt:lpstr>BRÚK_21.3.2014</vt:lpstr>
      <vt:lpstr>List</vt:lpstr>
      <vt:lpstr>Plánování sociálních služeb  v Ústeckém kraji </vt:lpstr>
      <vt:lpstr>Obsah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Děkujeme za pozornost</vt:lpstr>
      <vt:lpstr>Dotazy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„Informace o situaci během roku 2013 v problematice sociálně vyloučených lokalit na území Ústeckého kraje“</dc:title>
  <dc:creator>strnadova.j</dc:creator>
  <cp:lastModifiedBy>Lukáč Štefan</cp:lastModifiedBy>
  <cp:revision>276</cp:revision>
  <dcterms:created xsi:type="dcterms:W3CDTF">2014-10-06T14:15:52Z</dcterms:created>
  <dcterms:modified xsi:type="dcterms:W3CDTF">2019-08-14T08:17:22Z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Dokument</vt:lpwstr>
  </property>
  <property fmtid="{D5CDD505-2E9C-101B-9397-08002B2CF9AE}" pid="3" name="Vnitřní předpis">
    <vt:lpwstr/>
  </property>
  <property fmtid="{D5CDD505-2E9C-101B-9397-08002B2CF9AE}" pid="4" name="Poznámka">
    <vt:lpwstr/>
  </property>
  <property fmtid="{D5CDD505-2E9C-101B-9397-08002B2CF9AE}" pid="5" name="Typ formuláře">
    <vt:lpwstr>Powerpoint prezentace</vt:lpwstr>
  </property>
</Properties>
</file>