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328" r:id="rId7"/>
    <p:sldId id="327" r:id="rId8"/>
    <p:sldId id="338" r:id="rId9"/>
    <p:sldId id="339" r:id="rId10"/>
    <p:sldId id="335" r:id="rId11"/>
    <p:sldId id="320" r:id="rId12"/>
    <p:sldId id="329" r:id="rId13"/>
    <p:sldId id="288" r:id="rId14"/>
    <p:sldId id="331" r:id="rId15"/>
    <p:sldId id="332" r:id="rId16"/>
    <p:sldId id="336" r:id="rId17"/>
    <p:sldId id="273" r:id="rId18"/>
    <p:sldId id="300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írovcová Milada" initials="JM" lastIdx="1" clrIdx="0">
    <p:extLst>
      <p:ext uri="{19B8F6BF-5375-455C-9EA6-DF929625EA0E}">
        <p15:presenceInfo xmlns:p15="http://schemas.microsoft.com/office/powerpoint/2012/main" userId="S-1-5-21-776561741-1177238915-725345543-291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A1A7"/>
    <a:srgbClr val="0033CC"/>
    <a:srgbClr val="0000FF"/>
    <a:srgbClr val="375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630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E591D4-5DC3-47FF-9ECC-0C44976403B1}" type="datetimeFigureOut">
              <a:rPr lang="cs-CZ"/>
              <a:pPr>
                <a:defRPr/>
              </a:pPr>
              <a:t>14.8.2019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BCA1F-CCBF-40D1-9C86-5E4198F604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0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83D2F0-510E-4DA3-8016-75F1CD1E26AB}" type="datetimeFigureOut">
              <a:rPr lang="cs-CZ"/>
              <a:pPr>
                <a:defRPr/>
              </a:pPr>
              <a:t>14.8.2019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38070B-0349-4C98-B1FB-B70EBD02C4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38070B-0349-4C98-B1FB-B70EBD02C448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8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FA6F-6704-4C6E-BD7B-7A70A0342E57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72966-CE61-4527-97D3-92BAADAE7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36C1-E1A9-47A8-877D-B06C1A05C20A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CECD-E005-4B54-9A66-6E33A6B50A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2"/>
            <a:ext cx="4833958" cy="419736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A6726-B42C-487D-855F-0CF8AEBA5F99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643B-2BA3-404B-8018-4A51BABF8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85D6-8E83-4344-B154-362C81B0C438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02DC-333A-4591-BB32-EA2C94203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988E-7A5E-4BE6-AC6D-BE9CAFAF4B35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44501-8011-48E4-836C-3871FC848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214686"/>
            <a:ext cx="3429024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214686"/>
            <a:ext cx="347185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01E22-1F1F-409D-94DB-D5FE914167D5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4A8C3-BE69-4E5A-9797-1373BAEBAD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214686"/>
            <a:ext cx="342902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4000503"/>
            <a:ext cx="3429024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214686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4000503"/>
            <a:ext cx="3471858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62DFD-4841-43D9-BEFC-3A72BCD5C335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8016-B153-4745-B912-FCFF3110E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F588-01E8-4299-8C77-81922E8139C0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0430-96E5-4D86-9F09-1228F9859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48C0-68E2-4204-9FBA-0926FD59B455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237A-057E-4898-B0DD-4121236DCC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928802"/>
            <a:ext cx="4043362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DB818-B373-4930-9903-A570BC7B00BC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44FC-D80D-4E21-A4AC-BBFA43139F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28801"/>
            <a:ext cx="5486400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40E7-6F0D-4036-8EFF-6E155E8530B6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1BF6-4740-4EBA-9AED-F6691856A0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928813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214688"/>
            <a:ext cx="71151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6E7E3B-7191-4D8F-B6BD-17BBD4BD0641}" type="datetime1">
              <a:rPr lang="cs-CZ"/>
              <a:pPr>
                <a:defRPr/>
              </a:pPr>
              <a:t>14.8.2019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8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A5BDBE-82DE-4EA6-BEE0-EB0B6359B3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11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9425" y="314325"/>
            <a:ext cx="34401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irovcova.m@kr-ustecky.cz" TargetMode="External"/><Relationship Id="rId2" Type="http://schemas.openxmlformats.org/officeDocument/2006/relationships/hyperlink" Target="mailto:sihelnikova.m@kr-ustecky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ustecky.cz/akcni-plan-rozvoje-socialnich-sluzeb-v-usteckem-kraji-platny-od-1-7-2019/d-1735403/p1=204835" TargetMode="External"/><Relationship Id="rId2" Type="http://schemas.openxmlformats.org/officeDocument/2006/relationships/hyperlink" Target="https://www.kr-ustecky.cz/strednedoby-plan-rozvoje-socialnich-sluzeb-usteckeho-kraje-na-obdobi-2019-2021/d-1730710/p1=2043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List_aplikace_Microsoft_Excel1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84381" y="2636912"/>
            <a:ext cx="7360027" cy="230505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Plánování sociálních služeb </a:t>
            </a:r>
            <a:b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Ústeckém kraji</a:t>
            </a:r>
            <a:r>
              <a:rPr lang="cs-CZ" dirty="0"/>
              <a:t/>
            </a:r>
            <a:br>
              <a:rPr lang="cs-CZ" dirty="0"/>
            </a:br>
            <a:endParaRPr lang="cs-CZ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5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4427984" y="1102006"/>
            <a:ext cx="4532312" cy="634330"/>
          </a:xfrm>
          <a:noFill/>
          <a:ln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8. 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setkání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 poskytovateli sociálních služeb </a:t>
            </a: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Ústeckém kraji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Arial" charset="0"/>
              <a:cs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516216" y="5842157"/>
            <a:ext cx="27363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Mgr. Milena Sihelníková</a:t>
            </a:r>
            <a:b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Bc. Milada Jírovcová</a:t>
            </a:r>
          </a:p>
          <a:p>
            <a:r>
              <a:rPr lang="cs-CZ" sz="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odbor sociálních věcí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67" y="1916832"/>
            <a:ext cx="8858250" cy="4752528"/>
          </a:xfrm>
        </p:spPr>
        <p:txBody>
          <a:bodyPr/>
          <a:lstStyle/>
          <a:p>
            <a:r>
              <a:rPr lang="cs-CZ" sz="2500" dirty="0" smtClean="0"/>
              <a:t>Ústecký kraj </a:t>
            </a:r>
            <a:r>
              <a:rPr lang="cs-CZ" sz="2500" dirty="0"/>
              <a:t>od r. 2020 </a:t>
            </a:r>
            <a:r>
              <a:rPr lang="cs-CZ" sz="2500" dirty="0" smtClean="0"/>
              <a:t>přistoupí </a:t>
            </a:r>
            <a:r>
              <a:rPr lang="cs-CZ" sz="2500" dirty="0"/>
              <a:t>k metodické podpoře poskytování sociálních služeb prostřednictvím zavádění Regionálních karet sociálních služeb v kraji</a:t>
            </a:r>
            <a:r>
              <a:rPr lang="cs-CZ" sz="2500" dirty="0" smtClean="0"/>
              <a:t>.</a:t>
            </a:r>
          </a:p>
          <a:p>
            <a:endParaRPr lang="cs-CZ" sz="2500" dirty="0" smtClean="0"/>
          </a:p>
          <a:p>
            <a:r>
              <a:rPr lang="cs-CZ" sz="2500" dirty="0" smtClean="0"/>
              <a:t>Účel REKS: </a:t>
            </a:r>
            <a:r>
              <a:rPr lang="cs-CZ" sz="2500" b="1" dirty="0" smtClean="0"/>
              <a:t>zvýšení </a:t>
            </a:r>
            <a:r>
              <a:rPr lang="cs-CZ" sz="2500" b="1" dirty="0"/>
              <a:t>kvality poskytovaných služeb v kraji a zefektivní vynakládání prostředků na zajištění sociálních služeb v Ústeckém </a:t>
            </a:r>
            <a:r>
              <a:rPr lang="cs-CZ" sz="2500" b="1" dirty="0" smtClean="0"/>
              <a:t>kraji.</a:t>
            </a:r>
          </a:p>
          <a:p>
            <a:endParaRPr lang="cs-CZ" sz="2500" b="1" dirty="0" smtClean="0"/>
          </a:p>
          <a:p>
            <a:r>
              <a:rPr lang="cs-CZ" sz="2500" dirty="0" smtClean="0"/>
              <a:t>Služby v první fázi: osobní asistence a pečovatelská služba.</a:t>
            </a:r>
            <a:endParaRPr lang="cs-CZ" sz="25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Regionální karty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932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4"/>
            <a:ext cx="8821613" cy="420933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REKS budou </a:t>
            </a:r>
            <a:r>
              <a:rPr lang="cs-CZ" dirty="0"/>
              <a:t>vnímány a využívány </a:t>
            </a:r>
            <a:r>
              <a:rPr lang="cs-CZ" dirty="0" smtClean="0"/>
              <a:t>jako:</a:t>
            </a:r>
            <a:br>
              <a:rPr lang="cs-CZ" dirty="0" smtClean="0"/>
            </a:b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nástroj </a:t>
            </a:r>
            <a:r>
              <a:rPr lang="cs-CZ" dirty="0"/>
              <a:t>pro zjišťování </a:t>
            </a:r>
            <a:r>
              <a:rPr lang="cs-CZ" dirty="0" smtClean="0"/>
              <a:t>potřeb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vodítko </a:t>
            </a:r>
            <a:r>
              <a:rPr lang="cs-CZ" dirty="0"/>
              <a:t>k zajištění celkového zhodnocení nepříznivé sociální situace </a:t>
            </a:r>
            <a:r>
              <a:rPr lang="cs-CZ" dirty="0" smtClean="0"/>
              <a:t>osoby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garance, </a:t>
            </a:r>
            <a:r>
              <a:rPr lang="cs-CZ" dirty="0"/>
              <a:t>že některá </a:t>
            </a:r>
            <a:r>
              <a:rPr lang="cs-CZ" dirty="0" smtClean="0"/>
              <a:t>z potřeb </a:t>
            </a:r>
            <a:r>
              <a:rPr lang="cs-CZ" dirty="0"/>
              <a:t>nezůstane </a:t>
            </a:r>
            <a:r>
              <a:rPr lang="cs-CZ" dirty="0" smtClean="0"/>
              <a:t>neřešena</a:t>
            </a:r>
          </a:p>
          <a:p>
            <a:pPr marL="0" indent="0">
              <a:buNone/>
            </a:pPr>
            <a:endParaRPr lang="cs-CZ" sz="105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8813" y="1196752"/>
            <a:ext cx="4532312" cy="500062"/>
          </a:xfrm>
        </p:spPr>
        <p:txBody>
          <a:bodyPr/>
          <a:lstStyle/>
          <a:p>
            <a:pPr>
              <a:defRPr/>
            </a:pPr>
            <a:r>
              <a:rPr lang="cs-CZ" dirty="0"/>
              <a:t>Regionální karty služeb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442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689" y="2060848"/>
            <a:ext cx="8496943" cy="4281339"/>
          </a:xfrm>
        </p:spPr>
        <p:txBody>
          <a:bodyPr/>
          <a:lstStyle/>
          <a:p>
            <a:r>
              <a:rPr lang="cs-CZ" dirty="0"/>
              <a:t>REKS respektují specifika práce jednotlivých </a:t>
            </a:r>
            <a:r>
              <a:rPr lang="cs-CZ" dirty="0" smtClean="0"/>
              <a:t>poskytovatelů služeb </a:t>
            </a:r>
            <a:r>
              <a:rPr lang="cs-CZ" dirty="0"/>
              <a:t>a je ctěno jejich vlastní know-how a jedinečnost. </a:t>
            </a:r>
          </a:p>
          <a:p>
            <a:r>
              <a:rPr lang="cs-CZ" dirty="0"/>
              <a:t>REKS jsou vnímány jako nástroj pro směřování činnosti služby k řešení problému klienta, nejedná se o záležitost sloužící k vykazování</a:t>
            </a:r>
            <a:r>
              <a:rPr lang="cs-CZ" dirty="0" smtClean="0"/>
              <a:t>!</a:t>
            </a:r>
          </a:p>
          <a:p>
            <a:r>
              <a:rPr lang="cs-CZ" dirty="0"/>
              <a:t>Bližší informace k REKS na školení OA a PS září/říjen </a:t>
            </a:r>
            <a:r>
              <a:rPr lang="cs-CZ" dirty="0" smtClean="0"/>
              <a:t>2019.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69161" y="1268760"/>
            <a:ext cx="4532312" cy="297780"/>
          </a:xfrm>
        </p:spPr>
        <p:txBody>
          <a:bodyPr/>
          <a:lstStyle/>
          <a:p>
            <a:pPr>
              <a:defRPr/>
            </a:pPr>
            <a:r>
              <a:rPr lang="cs-CZ" dirty="0"/>
              <a:t>Regionální karty služeb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685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115175" cy="8636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za pozornost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335688" y="5445224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33CC"/>
                </a:solidFill>
              </a:rPr>
              <a:t>Mgr. Milena Sihelníková</a:t>
            </a:r>
            <a:br>
              <a:rPr lang="cs-CZ" sz="1200" dirty="0">
                <a:solidFill>
                  <a:srgbClr val="0033CC"/>
                </a:solidFill>
              </a:rPr>
            </a:br>
            <a:r>
              <a:rPr lang="cs-CZ" sz="1200" dirty="0" smtClean="0">
                <a:solidFill>
                  <a:srgbClr val="0033CC"/>
                </a:solidFill>
              </a:rPr>
              <a:t>tel: </a:t>
            </a:r>
            <a:r>
              <a:rPr lang="cs-CZ" sz="1200" dirty="0">
                <a:solidFill>
                  <a:srgbClr val="0033CC"/>
                </a:solidFill>
              </a:rPr>
              <a:t>+420 475 657 908</a:t>
            </a:r>
            <a:br>
              <a:rPr lang="cs-CZ" sz="1200" dirty="0">
                <a:solidFill>
                  <a:srgbClr val="0033CC"/>
                </a:solidFill>
              </a:rPr>
            </a:br>
            <a:r>
              <a:rPr lang="cs-CZ" sz="1200" dirty="0">
                <a:solidFill>
                  <a:srgbClr val="0033CC"/>
                </a:solidFill>
              </a:rPr>
              <a:t>e-mail: </a:t>
            </a:r>
            <a:r>
              <a:rPr lang="cs-CZ" sz="1200" dirty="0" smtClean="0">
                <a:solidFill>
                  <a:srgbClr val="0033CC"/>
                </a:solidFill>
                <a:hlinkClick r:id="rId2"/>
              </a:rPr>
              <a:t>sihelnikova.m@kr-ustecky.cz</a:t>
            </a:r>
            <a:endParaRPr lang="cs-CZ" sz="1200" dirty="0" smtClean="0">
              <a:solidFill>
                <a:srgbClr val="0033CC"/>
              </a:solidFill>
            </a:endParaRPr>
          </a:p>
          <a:p>
            <a:r>
              <a:rPr lang="cs-CZ" sz="1200" dirty="0" smtClean="0">
                <a:solidFill>
                  <a:srgbClr val="0033CC"/>
                </a:solidFill>
              </a:rPr>
              <a:t>Bc. Milada Jírovcová</a:t>
            </a:r>
            <a:br>
              <a:rPr lang="cs-CZ" sz="1200" dirty="0" smtClean="0">
                <a:solidFill>
                  <a:srgbClr val="0033CC"/>
                </a:solidFill>
              </a:rPr>
            </a:br>
            <a:r>
              <a:rPr lang="cs-CZ" sz="1200" dirty="0" smtClean="0">
                <a:solidFill>
                  <a:srgbClr val="0033CC"/>
                </a:solidFill>
              </a:rPr>
              <a:t>tel: +420 475 657 923</a:t>
            </a:r>
          </a:p>
          <a:p>
            <a:r>
              <a:rPr lang="cs-CZ" sz="1200" dirty="0" smtClean="0">
                <a:solidFill>
                  <a:srgbClr val="0033CC"/>
                </a:solidFill>
              </a:rPr>
              <a:t>e-mail: </a:t>
            </a:r>
            <a:r>
              <a:rPr lang="cs-CZ" sz="1200" dirty="0" smtClean="0">
                <a:solidFill>
                  <a:srgbClr val="0033CC"/>
                </a:solidFill>
                <a:hlinkClick r:id="rId3"/>
              </a:rPr>
              <a:t>jirovcova.m@kr-ustecky.cz</a:t>
            </a:r>
            <a:r>
              <a:rPr lang="cs-CZ" sz="1200" dirty="0" smtClean="0">
                <a:solidFill>
                  <a:srgbClr val="0033CC"/>
                </a:solidFill>
              </a:rPr>
              <a:t> </a:t>
            </a:r>
            <a:endParaRPr lang="cs-CZ" sz="1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3212976"/>
            <a:ext cx="6048672" cy="1143000"/>
          </a:xfrm>
        </p:spPr>
        <p:txBody>
          <a:bodyPr/>
          <a:lstStyle/>
          <a:p>
            <a:r>
              <a:rPr lang="cs-CZ" sz="6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Dotazy</a:t>
            </a:r>
            <a:endParaRPr lang="cs-CZ" sz="6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499992" y="1138518"/>
            <a:ext cx="4532312" cy="500062"/>
          </a:xfr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>
                <a:latin typeface="Arial" charset="0"/>
                <a:cs typeface="Arial" charset="0"/>
              </a:rPr>
              <a:t>8</a:t>
            </a:r>
            <a:r>
              <a:rPr lang="cs-CZ" sz="1400" dirty="0" smtClean="0">
                <a:latin typeface="Arial" charset="0"/>
                <a:cs typeface="Arial" charset="0"/>
              </a:rPr>
              <a:t>. setkání </a:t>
            </a:r>
            <a:r>
              <a:rPr lang="cs-CZ" sz="1400" dirty="0">
                <a:latin typeface="Arial" charset="0"/>
                <a:cs typeface="Arial" charset="0"/>
              </a:rPr>
              <a:t>s poskytovateli sociálních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400" dirty="0">
                <a:latin typeface="Arial" charset="0"/>
                <a:cs typeface="Arial" charset="0"/>
              </a:rPr>
              <a:t>služeb v Ústeckém kraji</a:t>
            </a:r>
          </a:p>
          <a:p>
            <a:pPr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5783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18119"/>
            <a:ext cx="7115175" cy="1143000"/>
          </a:xfrm>
        </p:spPr>
        <p:txBody>
          <a:bodyPr/>
          <a:lstStyle/>
          <a:p>
            <a:r>
              <a:rPr lang="cs-CZ" sz="2800" b="0" dirty="0" smtClean="0">
                <a:solidFill>
                  <a:schemeClr val="tx1"/>
                </a:solidFill>
              </a:rPr>
              <a:t>Obsah</a:t>
            </a:r>
            <a:endParaRPr lang="cs-CZ" sz="2800" b="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436" y="2852936"/>
            <a:ext cx="5113185" cy="35612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Střednědobý (,,SPRSS‘‘) </a:t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Akční plán </a:t>
            </a:r>
            <a:r>
              <a:rPr lang="cs-CZ" sz="2400" dirty="0" smtClean="0"/>
              <a:t>(,,AP‘‘) rozvoje </a:t>
            </a:r>
            <a:r>
              <a:rPr lang="cs-CZ" sz="2400" dirty="0"/>
              <a:t>sociálních služeb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Základní </a:t>
            </a:r>
            <a:r>
              <a:rPr lang="cs-CZ" sz="2400" dirty="0"/>
              <a:t>a Rozvojová síť sociálních </a:t>
            </a:r>
            <a:r>
              <a:rPr lang="cs-CZ" sz="2400" dirty="0" smtClean="0"/>
              <a:t>služeb (,,ZS/RS‘‘)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Regionální </a:t>
            </a:r>
            <a:r>
              <a:rPr lang="cs-CZ" sz="2400" dirty="0"/>
              <a:t>k</a:t>
            </a:r>
            <a:r>
              <a:rPr lang="cs-CZ" sz="2400" dirty="0" smtClean="0"/>
              <a:t>arty služeb (,,REKS‘‘)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1600" dirty="0"/>
              <a:t>8. Setkání s poskytovateli sociálních služeb </a:t>
            </a:r>
            <a:br>
              <a:rPr lang="cs-CZ" sz="1600" dirty="0"/>
            </a:br>
            <a:r>
              <a:rPr lang="cs-CZ" sz="1600" dirty="0"/>
              <a:t>v Ústeckém kraji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131" y="1844824"/>
            <a:ext cx="3492496" cy="49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83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Plánování sociálních služeb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1772816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rámec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§ 95 zákona č. 108/2006 Sb., o sociálních službách</a:t>
            </a:r>
          </a:p>
          <a:p>
            <a:pPr marL="109728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Kraj: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zpracovává střednědobý plán rozvoje sociálních služeb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zajišťuje dostupnost poskytování sociálních služeb na svém území v souladu se SPRSS </a:t>
            </a: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určuje síť sociálních služeb na svém území - dle § 3 písm. i) zákona o sociálních službách se jedná o souhrn sociálních služeb, které v dostatečné kapacitě, náležité kvalitě a s odpovídající místní dostupností napomáhají řešit nepříznivou sociální situaci osob na území kraje a které jsou v souladu se zjištěnými potřebami osob na území kraje a dostupnými finančními a jinými zdroji</a:t>
            </a:r>
          </a:p>
        </p:txBody>
      </p:sp>
    </p:spTree>
    <p:extLst>
      <p:ext uri="{BB962C8B-B14F-4D97-AF65-F5344CB8AC3E}">
        <p14:creationId xmlns:p14="http://schemas.microsoft.com/office/powerpoint/2010/main" val="3010233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177" y="2060848"/>
            <a:ext cx="8713948" cy="4569371"/>
          </a:xfrm>
        </p:spPr>
        <p:txBody>
          <a:bodyPr/>
          <a:lstStyle/>
          <a:p>
            <a:r>
              <a:rPr lang="cs-CZ" sz="2400" dirty="0" smtClean="0"/>
              <a:t>SPRSS vydán na období 2019 - 2021</a:t>
            </a:r>
            <a:endParaRPr lang="cs-CZ" sz="2400" dirty="0" smtClean="0">
              <a:hlinkClick r:id="rId2"/>
            </a:endParaRPr>
          </a:p>
          <a:p>
            <a:r>
              <a:rPr lang="cs-CZ" sz="2400" u="sng" dirty="0" smtClean="0">
                <a:hlinkClick r:id="rId2"/>
              </a:rPr>
              <a:t>https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www.kr-ustecky.cz/strednedoby-plan-rozvoje-socialnich-sluzeb-usteckeho-kraje-na-obdobi-2019-2021/d-1730710/p1=204396</a:t>
            </a:r>
            <a:endParaRPr lang="cs-CZ" sz="2400" dirty="0" smtClean="0"/>
          </a:p>
          <a:p>
            <a:r>
              <a:rPr lang="cs-CZ" sz="2400" dirty="0" smtClean="0"/>
              <a:t>AP aktuální: </a:t>
            </a:r>
            <a:r>
              <a:rPr lang="cs-CZ" sz="2400" dirty="0" smtClean="0">
                <a:hlinkClick r:id="rId3"/>
              </a:rPr>
              <a:t>https</a:t>
            </a:r>
            <a:r>
              <a:rPr lang="cs-CZ" sz="2400" dirty="0">
                <a:hlinkClick r:id="rId3"/>
              </a:rPr>
              <a:t>://</a:t>
            </a:r>
            <a:r>
              <a:rPr lang="cs-CZ" sz="2400" dirty="0" smtClean="0">
                <a:hlinkClick r:id="rId3"/>
              </a:rPr>
              <a:t>www.kr-ustecky.cz/akcni-plan-rozvoje-socialnich-sluzeb-v-usteckem-kraji-platny-od-1-7-2019/d-1735403/p1=204835</a:t>
            </a:r>
            <a:endParaRPr lang="cs-CZ" sz="2400" dirty="0" smtClean="0"/>
          </a:p>
          <a:p>
            <a:r>
              <a:rPr lang="cs-CZ" sz="2400" dirty="0" smtClean="0"/>
              <a:t>V prosinci 2019 se bude schvalovat nový AP (cíle </a:t>
            </a:r>
            <a:r>
              <a:rPr lang="cs-CZ" sz="2400" dirty="0"/>
              <a:t>na 2020, kapacity, vyhodnocení roku 2019, budoucí </a:t>
            </a:r>
            <a:r>
              <a:rPr lang="cs-CZ" sz="2400" dirty="0" smtClean="0"/>
              <a:t>přísliby…)</a:t>
            </a:r>
            <a:endParaRPr lang="cs-CZ" sz="2400" dirty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SPRSS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821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tint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446346"/>
              </p:ext>
            </p:extLst>
          </p:nvPr>
        </p:nvGraphicFramePr>
        <p:xfrm>
          <a:off x="920470" y="393631"/>
          <a:ext cx="685800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List" r:id="rId4" imgW="6857923" imgH="6400800" progId="Excel.Sheet.12">
                  <p:embed/>
                </p:oleObj>
              </mc:Choice>
              <mc:Fallback>
                <p:oleObj name="List" r:id="rId4" imgW="6857923" imgH="6400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470" y="393631"/>
                        <a:ext cx="6858000" cy="64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délník 10"/>
          <p:cNvSpPr/>
          <p:nvPr/>
        </p:nvSpPr>
        <p:spPr>
          <a:xfrm>
            <a:off x="590268" y="116632"/>
            <a:ext cx="7518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Adresář vedoucích pracovních skupin dle regionů pro plánování a rozvoj sociálních služeb v Ústeckém kraji </a:t>
            </a:r>
          </a:p>
        </p:txBody>
      </p:sp>
    </p:spTree>
    <p:extLst>
      <p:ext uri="{BB962C8B-B14F-4D97-AF65-F5344CB8AC3E}">
        <p14:creationId xmlns:p14="http://schemas.microsoft.com/office/powerpoint/2010/main" val="2088010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6970753" cy="4969787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Přenesená X samostatná působnost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1757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492" y="2060848"/>
            <a:ext cx="8893620" cy="4680520"/>
          </a:xfrm>
        </p:spPr>
        <p:txBody>
          <a:bodyPr/>
          <a:lstStyle/>
          <a:p>
            <a:r>
              <a:rPr lang="cs-CZ" sz="2200" b="1" dirty="0"/>
              <a:t>A</a:t>
            </a:r>
            <a:r>
              <a:rPr lang="cs-CZ" sz="2200" b="1" dirty="0" smtClean="0"/>
              <a:t>ktualizace ZS 1x ročně (v srpnu)</a:t>
            </a:r>
          </a:p>
          <a:p>
            <a:pPr marL="0" indent="0">
              <a:buNone/>
            </a:pPr>
            <a:r>
              <a:rPr lang="cs-CZ" sz="2200" dirty="0" smtClean="0"/>
              <a:t>→ aktualizace ZS na následující rok </a:t>
            </a:r>
            <a:br>
              <a:rPr lang="cs-CZ" sz="2200" dirty="0" smtClean="0"/>
            </a:br>
            <a:r>
              <a:rPr lang="cs-CZ" sz="2200" dirty="0" smtClean="0"/>
              <a:t>→ změna/nově zařazená služba: Pověření</a:t>
            </a:r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b="1" dirty="0" smtClean="0"/>
              <a:t>Aktualizace RS 2x ročně (v březnu a v srpnu)</a:t>
            </a:r>
            <a:endParaRPr lang="cs-CZ" sz="2200" b="1" dirty="0"/>
          </a:p>
          <a:p>
            <a:pPr marL="0" indent="0">
              <a:buNone/>
            </a:pPr>
            <a:r>
              <a:rPr lang="cs-CZ" sz="2200" b="1" dirty="0" smtClean="0"/>
              <a:t>→ </a:t>
            </a:r>
            <a:r>
              <a:rPr lang="cs-CZ" sz="2200" dirty="0" smtClean="0"/>
              <a:t>služby pouze po </a:t>
            </a:r>
            <a:r>
              <a:rPr lang="cs-CZ" sz="2200" dirty="0"/>
              <a:t>dobu finanční </a:t>
            </a:r>
            <a:r>
              <a:rPr lang="cs-CZ" sz="2200" dirty="0" smtClean="0"/>
              <a:t>podpory, např. OPZ. </a:t>
            </a:r>
          </a:p>
          <a:p>
            <a:pPr marL="0" indent="0">
              <a:buNone/>
            </a:pPr>
            <a:r>
              <a:rPr lang="cs-CZ" sz="2200" dirty="0" smtClean="0"/>
              <a:t>→ změna/nově zařazená služba: Podmíněné pověření (platné po </a:t>
            </a:r>
            <a:r>
              <a:rPr lang="cs-CZ" sz="2200" dirty="0"/>
              <a:t>dobu trvání </a:t>
            </a:r>
            <a:r>
              <a:rPr lang="cs-CZ" sz="2200" dirty="0" smtClean="0"/>
              <a:t>projektu)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a Rozvojová síť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750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208" y="1700808"/>
            <a:ext cx="8852792" cy="316835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Od 1. 1. 2019 je přistoupeno až do odvolání k zastavení rozšiřování Základní sítě sociálních </a:t>
            </a:r>
            <a:r>
              <a:rPr lang="cs-CZ" sz="2400" b="1" dirty="0" smtClean="0">
                <a:solidFill>
                  <a:srgbClr val="FF0000"/>
                </a:solidFill>
              </a:rPr>
              <a:t>služeb. </a:t>
            </a:r>
          </a:p>
          <a:p>
            <a:pPr marL="0" indent="0">
              <a:buNone/>
            </a:pP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/>
              <a:t>Až </a:t>
            </a:r>
            <a:r>
              <a:rPr lang="cs-CZ" sz="2400" dirty="0"/>
              <a:t>do odvolání nebude docházet </a:t>
            </a:r>
            <a:r>
              <a:rPr lang="cs-CZ" sz="2400" dirty="0" smtClean="0"/>
              <a:t>k: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i="1" dirty="0" smtClean="0"/>
              <a:t>zařazování </a:t>
            </a:r>
            <a:r>
              <a:rPr lang="cs-CZ" sz="2400" i="1" dirty="0"/>
              <a:t>nových sociálních služeb do Základní </a:t>
            </a:r>
            <a:r>
              <a:rPr lang="cs-CZ" sz="2400" i="1" dirty="0" smtClean="0"/>
              <a:t>sítě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i="1" dirty="0" smtClean="0"/>
              <a:t>navyšování </a:t>
            </a:r>
            <a:r>
              <a:rPr lang="cs-CZ" sz="2400" i="1" dirty="0"/>
              <a:t>individuálních kapacit, skupinových </a:t>
            </a:r>
            <a:r>
              <a:rPr lang="cs-CZ" sz="2400" i="1" dirty="0" smtClean="0"/>
              <a:t>kapacit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i="1" dirty="0"/>
              <a:t>n</a:t>
            </a:r>
            <a:r>
              <a:rPr lang="cs-CZ" sz="2400" i="1" dirty="0" smtClean="0"/>
              <a:t>avyšování počtu lůžek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i="1" dirty="0" smtClean="0"/>
              <a:t>navyšování </a:t>
            </a:r>
            <a:r>
              <a:rPr lang="cs-CZ" sz="2400" i="1" dirty="0"/>
              <a:t>úvazků pracovníků v přímé </a:t>
            </a:r>
            <a:r>
              <a:rPr lang="cs-CZ" sz="2400" i="1" dirty="0" smtClean="0"/>
              <a:t>péči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Toto </a:t>
            </a:r>
            <a:r>
              <a:rPr lang="cs-CZ" sz="2400" dirty="0"/>
              <a:t>opatření se netýká Rozvojové sítě sociálních služeb. </a:t>
            </a:r>
            <a:endParaRPr lang="cs-CZ" sz="2400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Žádost </a:t>
            </a:r>
            <a:r>
              <a:rPr lang="cs-CZ" sz="2400" b="1" dirty="0"/>
              <a:t>o udělení výjimky musí být projednána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do </a:t>
            </a:r>
            <a:r>
              <a:rPr lang="cs-CZ" sz="2400" b="1" dirty="0"/>
              <a:t>30. 6. </a:t>
            </a:r>
            <a:r>
              <a:rPr lang="cs-CZ" sz="2400" b="1" dirty="0" smtClean="0"/>
              <a:t>!!!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síť sociálních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115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3" y="1916832"/>
            <a:ext cx="8579297" cy="5085184"/>
          </a:xfrm>
        </p:spPr>
        <p:txBody>
          <a:bodyPr/>
          <a:lstStyle/>
          <a:p>
            <a:r>
              <a:rPr lang="cs-CZ" sz="2400" dirty="0" smtClean="0"/>
              <a:t>V případě zájmu o zařazení nové sociální služby / změnu kapacity zařazené služby / nové (další) místo poskytování je nutné mít před podáním žádosti do Sítě vyřízenou změnu v registraci.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Nejzazší termín pro podání žádosti o změnu registrace je měsíc před zahájením podávání žádostí do Sítě </a:t>
            </a:r>
            <a:r>
              <a:rPr lang="cs-CZ" sz="2400" dirty="0" smtClean="0"/>
              <a:t>(registrátorky mají lhůtu 30 dní na vyřízení).</a:t>
            </a:r>
            <a:r>
              <a:rPr lang="cs-CZ" sz="2400" dirty="0"/>
              <a:t> Registrátorky provádějí kontrolu služby a následně vydávají rozhodnutí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97152" y="1196752"/>
            <a:ext cx="4532312" cy="504056"/>
          </a:xfrm>
        </p:spPr>
        <p:txBody>
          <a:bodyPr/>
          <a:lstStyle/>
          <a:p>
            <a:pPr>
              <a:defRPr/>
            </a:pPr>
            <a:r>
              <a:rPr lang="cs-CZ" dirty="0">
                <a:latin typeface="Arial" charset="0"/>
                <a:cs typeface="Arial" charset="0"/>
              </a:rPr>
              <a:t>Registrace služby</a:t>
            </a:r>
          </a:p>
          <a:p>
            <a:pPr>
              <a:defRPr/>
            </a:pPr>
            <a:endParaRPr lang="cs-CZ" sz="2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ÚK_21.3.2014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46FF1B-1B45-4D45-B395-00EBEF47BCA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2d632ede-d24e-494b-b407-b19ccbe77e6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2D8550-58BF-4AC1-9239-A029AA2DC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035434-0A98-44B2-8FC3-157ADE215A5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6EC7306-8693-4409-BF55-61015133C7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BRÚK_21.3.2014</Template>
  <TotalTime>2532</TotalTime>
  <Words>323</Words>
  <Application>Microsoft Office PowerPoint</Application>
  <PresentationFormat>Předvádění na obrazovce (4:3)</PresentationFormat>
  <Paragraphs>70</Paragraphs>
  <Slides>14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BRÚK_21.3.2014</vt:lpstr>
      <vt:lpstr>List</vt:lpstr>
      <vt:lpstr>Plánování sociálních služeb  v Ústeckém kraji </vt:lpstr>
      <vt:lpstr>Obsah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</vt:lpstr>
      <vt:lpstr>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„Informace o situaci během roku 2013 v problematice sociálně vyloučených lokalit na území Ústeckého kraje“</dc:title>
  <dc:creator>strnadova.j</dc:creator>
  <cp:lastModifiedBy>Lukáč Štefan</cp:lastModifiedBy>
  <cp:revision>276</cp:revision>
  <dcterms:created xsi:type="dcterms:W3CDTF">2014-10-06T14:15:52Z</dcterms:created>
  <dcterms:modified xsi:type="dcterms:W3CDTF">2019-08-14T08:17:22Z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</vt:lpwstr>
  </property>
  <property fmtid="{D5CDD505-2E9C-101B-9397-08002B2CF9AE}" pid="3" name="Vnitřní předpis">
    <vt:lpwstr/>
  </property>
  <property fmtid="{D5CDD505-2E9C-101B-9397-08002B2CF9AE}" pid="4" name="Poznámka">
    <vt:lpwstr/>
  </property>
  <property fmtid="{D5CDD505-2E9C-101B-9397-08002B2CF9AE}" pid="5" name="Typ formuláře">
    <vt:lpwstr>Powerpoint prezentace</vt:lpwstr>
  </property>
</Properties>
</file>