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9" r:id="rId3"/>
    <p:sldId id="308" r:id="rId4"/>
    <p:sldId id="361" r:id="rId5"/>
    <p:sldId id="341" r:id="rId6"/>
    <p:sldId id="312" r:id="rId7"/>
    <p:sldId id="342" r:id="rId8"/>
    <p:sldId id="343" r:id="rId9"/>
    <p:sldId id="344" r:id="rId10"/>
    <p:sldId id="345" r:id="rId11"/>
    <p:sldId id="347" r:id="rId12"/>
    <p:sldId id="348" r:id="rId13"/>
    <p:sldId id="349" r:id="rId14"/>
    <p:sldId id="350" r:id="rId15"/>
    <p:sldId id="351" r:id="rId16"/>
    <p:sldId id="362" r:id="rId17"/>
    <p:sldId id="352" r:id="rId18"/>
    <p:sldId id="353" r:id="rId19"/>
    <p:sldId id="364" r:id="rId20"/>
    <p:sldId id="355" r:id="rId21"/>
    <p:sldId id="360" r:id="rId22"/>
    <p:sldId id="365" r:id="rId23"/>
    <p:sldId id="363" r:id="rId24"/>
    <p:sldId id="358" r:id="rId25"/>
    <p:sldId id="357" r:id="rId26"/>
    <p:sldId id="359" r:id="rId27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st" initials="H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66FF"/>
    <a:srgbClr val="990000"/>
    <a:srgbClr val="CC0000"/>
    <a:srgbClr val="CC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19565" cy="49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627" y="2"/>
            <a:ext cx="2919565" cy="49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0869"/>
            <a:ext cx="2919565" cy="49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627" y="9370869"/>
            <a:ext cx="2919565" cy="49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A4D5751-C412-48C6-ACBE-C49F26E5F6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27287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19565" cy="49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627" y="2"/>
            <a:ext cx="2919565" cy="493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263" y="4686224"/>
            <a:ext cx="5389240" cy="444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0869"/>
            <a:ext cx="2919565" cy="49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627" y="9370869"/>
            <a:ext cx="2919565" cy="49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FC35CA-7F6A-4222-9A22-34CA3F1F77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34236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None/>
            </a:pPr>
            <a:r>
              <a:rPr lang="cs-CZ" sz="1200" dirty="0" smtClean="0"/>
              <a:t>Uchovávají se originály všech dokladů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FC35CA-7F6A-4222-9A22-34CA3F1F77D2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54978-9E44-4ABD-8E1D-F183A28F1A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7CA21-1E00-404C-853A-BAEA9C4ECC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432AE-5E1A-40E1-8E82-3D0FF2844C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E5FA9-A0E0-47A3-B8B5-C31D86196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11EB0-BBE0-414A-BA19-20CE18EB37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87B8F-04D9-46FB-9347-04FAA4AE94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52449-7886-47E2-9A4E-B349EE99A6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9535F-19F3-4C69-86CD-BCDED7D1FC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23A51-9A65-469C-89DD-512AC98231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4D29F-C138-4E47-A1A9-0872CD9F05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2EED9-EB5A-4E8B-A03A-26AD55B1F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6A8DC2C-3E03-4C00-8A49-CF95232A06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enhartova.m@kr-ustecky.cz" TargetMode="External"/><Relationship Id="rId2" Type="http://schemas.openxmlformats.org/officeDocument/2006/relationships/hyperlink" Target="mailto:zdenkova.a@kr-ustecky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trnadova.v@kr-ustecky.cz" TargetMode="External"/><Relationship Id="rId4" Type="http://schemas.openxmlformats.org/officeDocument/2006/relationships/hyperlink" Target="mailto:hejlova.h@kr-ustecky.cz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ensikova.z@kr-ustecky.cz" TargetMode="External"/><Relationship Id="rId2" Type="http://schemas.openxmlformats.org/officeDocument/2006/relationships/hyperlink" Target="mailto:balcarova.a@kr-ustecky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onat.p@kr-ustecky.cz" TargetMode="External"/><Relationship Id="rId4" Type="http://schemas.openxmlformats.org/officeDocument/2006/relationships/hyperlink" Target="mailto:novotny.j@kr-ustecky.cz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ensikova.z@kr-ustecky.cz" TargetMode="External"/><Relationship Id="rId2" Type="http://schemas.openxmlformats.org/officeDocument/2006/relationships/hyperlink" Target="mailto:paprok.v@kr-ustecky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ap&#345;ok.v@kr-ustecky.cz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-ustecky.cz/vismo/zobraz_dok.asp?id_org=450018&amp;id_ktg=99470&amp;p1=175656" TargetMode="External"/><Relationship Id="rId2" Type="http://schemas.openxmlformats.org/officeDocument/2006/relationships/hyperlink" Target="http://www.msmt.cz/strukturalni-fondy/dokumenty-pro-zadatele-a-prijem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smt.cz/uploads/OP_VK/Prava_kontrolovanych_osob/Prava_kontrolovane_osoby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7" y="214290"/>
            <a:ext cx="7742265" cy="1414485"/>
          </a:xfrm>
        </p:spPr>
        <p:txBody>
          <a:bodyPr/>
          <a:lstStyle/>
          <a:p>
            <a:pPr eaLnBrk="1" hangingPunct="1"/>
            <a:r>
              <a:rPr lang="cs-CZ" sz="2800" b="1" dirty="0" smtClean="0">
                <a:solidFill>
                  <a:srgbClr val="0066FF"/>
                </a:solidFill>
              </a:rPr>
              <a:t>Operační program </a:t>
            </a:r>
            <a:br>
              <a:rPr lang="cs-CZ" sz="2800" b="1" dirty="0" smtClean="0">
                <a:solidFill>
                  <a:srgbClr val="0066FF"/>
                </a:solidFill>
              </a:rPr>
            </a:br>
            <a:r>
              <a:rPr lang="cs-CZ" sz="2800" b="1" dirty="0" smtClean="0">
                <a:solidFill>
                  <a:srgbClr val="0066FF"/>
                </a:solidFill>
              </a:rPr>
              <a:t>Vzdělávání pro konkurenceschopnost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11" y="1643050"/>
            <a:ext cx="7786741" cy="3286148"/>
          </a:xfrm>
        </p:spPr>
        <p:txBody>
          <a:bodyPr/>
          <a:lstStyle/>
          <a:p>
            <a:pPr eaLnBrk="1" hangingPunct="1"/>
            <a:r>
              <a:rPr lang="cs-CZ" sz="4800" b="1" dirty="0" smtClean="0"/>
              <a:t>Seminář pro věcné řízení projektu</a:t>
            </a:r>
            <a:endParaRPr lang="cs-CZ" sz="1000" b="1" dirty="0" smtClean="0"/>
          </a:p>
          <a:p>
            <a:pPr eaLnBrk="1" hangingPunct="1"/>
            <a:endParaRPr lang="cs-CZ" sz="1000" b="1" dirty="0" smtClean="0"/>
          </a:p>
          <a:p>
            <a:pPr eaLnBrk="1" hangingPunct="1"/>
            <a:r>
              <a:rPr lang="cs-CZ" sz="2800" b="1" dirty="0" smtClean="0"/>
              <a:t>č. CZ.1.07/1.1.00/44.0005</a:t>
            </a:r>
          </a:p>
          <a:p>
            <a:pPr eaLnBrk="1" hangingPunct="1"/>
            <a:r>
              <a:rPr lang="cs-CZ" sz="2800" b="1" dirty="0" smtClean="0"/>
              <a:t>„</a:t>
            </a:r>
            <a:r>
              <a:rPr lang="cs-CZ" sz="2800" b="1" i="1" dirty="0" smtClean="0"/>
              <a:t>Přírodovědné a technické vzdělávání Ústeckého kraje</a:t>
            </a:r>
            <a:r>
              <a:rPr lang="cs-CZ" sz="2800" b="1" dirty="0" smtClean="0"/>
              <a:t>“</a:t>
            </a:r>
          </a:p>
          <a:p>
            <a:pPr eaLnBrk="1" hangingPunct="1"/>
            <a:endParaRPr lang="cs-CZ" sz="900" b="1" dirty="0" smtClean="0">
              <a:solidFill>
                <a:srgbClr val="0066FF"/>
              </a:solidFill>
            </a:endParaRPr>
          </a:p>
          <a:p>
            <a:pPr eaLnBrk="1" hangingPunct="1"/>
            <a:r>
              <a:rPr lang="cs-CZ" sz="2800" b="1" dirty="0" smtClean="0"/>
              <a:t>4. 11. 2013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 Věcné přílohy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285860"/>
            <a:ext cx="8186766" cy="435771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endParaRPr lang="cs-CZ" b="1" dirty="0" smtClean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1335163"/>
            <a:ext cx="800105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6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Uzavřené smluvní vztahy</a:t>
            </a:r>
            <a:r>
              <a:rPr kumimoji="0" lang="cs-CZ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s pracovníky projektu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sz="2000" b="1" dirty="0" smtClean="0">
                <a:latin typeface="+mn-lt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cs-CZ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pracovní smlouvy,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DPČ, DPP (kopie)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6"/>
              <a:tabLst/>
            </a:pPr>
            <a:endParaRPr kumimoji="0" 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7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Výplatní pásky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(kopie)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8"/>
              <a:tabLst/>
            </a:pPr>
            <a:endParaRPr kumimoji="0" lang="cs-CZ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/>
            <a:r>
              <a:rPr lang="cs-CZ" sz="2000" b="1" dirty="0" smtClean="0">
                <a:ea typeface="Calibri" pitchFamily="34" charset="0"/>
                <a:cs typeface="Times New Roman" pitchFamily="18" charset="0"/>
              </a:rPr>
              <a:t>8.    Zápisy a prezenční listiny z porad realizačního týmu či</a:t>
            </a:r>
          </a:p>
          <a:p>
            <a:pPr marL="457200" lvl="0" indent="-457200" algn="just"/>
            <a:r>
              <a:rPr lang="cs-CZ" sz="2000" b="1" dirty="0" smtClean="0">
                <a:ea typeface="Calibri" pitchFamily="34" charset="0"/>
                <a:cs typeface="Times New Roman" pitchFamily="18" charset="0"/>
              </a:rPr>
              <a:t>       pracovních skupin 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(kopie)</a:t>
            </a:r>
          </a:p>
          <a:p>
            <a:pPr marL="457200" lvl="0" indent="-457200" algn="just"/>
            <a:endParaRPr lang="cs-CZ" sz="2000" dirty="0" smtClean="0"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/>
            <a:r>
              <a:rPr lang="cs-CZ" sz="2000" b="1" dirty="0" smtClean="0">
                <a:ea typeface="Calibri" pitchFamily="34" charset="0"/>
                <a:cs typeface="Times New Roman" pitchFamily="18" charset="0"/>
              </a:rPr>
              <a:t>9. 	Další dokumenty dle potřeby a požadavků příjemce</a:t>
            </a:r>
          </a:p>
          <a:p>
            <a:pPr marL="457200" lvl="0" indent="-457200" algn="just">
              <a:buFont typeface="+mj-lt"/>
              <a:buAutoNum type="arabicPeriod"/>
            </a:pPr>
            <a:endParaRPr lang="cs-CZ" sz="2000" b="1" dirty="0" smtClean="0">
              <a:cs typeface="Arial" pitchFamily="34" charset="0"/>
            </a:endParaRPr>
          </a:p>
          <a:p>
            <a:pPr marL="457200" lvl="0" indent="-457200" algn="just" eaLnBrk="0" hangingPunct="0"/>
            <a:endParaRPr lang="cs-CZ" sz="2000" dirty="0" smtClean="0">
              <a:cs typeface="Arial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8"/>
              <a:tabLst/>
            </a:pPr>
            <a:endParaRPr kumimoji="0" lang="cs-CZ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8"/>
              <a:tabLst/>
            </a:pPr>
            <a:endParaRPr lang="cs-CZ" sz="2000" dirty="0" smtClean="0">
              <a:latin typeface="+mn-lt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8"/>
              <a:tabLst/>
            </a:pPr>
            <a:endParaRPr kumimoji="0" lang="cs-CZ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sz="2000" dirty="0" smtClean="0">
              <a:latin typeface="+mn-lt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Věcné přílohy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158794"/>
          </a:xfrm>
        </p:spPr>
        <p:txBody>
          <a:bodyPr/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Jak dokládat?</a:t>
            </a:r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000" dirty="0" smtClean="0"/>
              <a:t>Věcné přílohy dokládejte okopírované v listinné podobě (některé požadované přílohy v originále) – osobně nebo poštou.</a:t>
            </a:r>
          </a:p>
          <a:p>
            <a:pPr>
              <a:buNone/>
            </a:pPr>
            <a:endParaRPr lang="cs-CZ" sz="1000" dirty="0" smtClean="0"/>
          </a:p>
          <a:p>
            <a:pPr>
              <a:buNone/>
            </a:pPr>
            <a:r>
              <a:rPr lang="cs-CZ" sz="2000" i="1" u="sng" dirty="0" smtClean="0"/>
              <a:t>Adresa: </a:t>
            </a:r>
            <a:r>
              <a:rPr lang="cs-CZ" sz="2000" i="1" dirty="0" smtClean="0"/>
              <a:t> </a:t>
            </a:r>
            <a:r>
              <a:rPr lang="cs-CZ" sz="2000" dirty="0" smtClean="0"/>
              <a:t>KÚ ÚK, Oddělení strategie</a:t>
            </a:r>
          </a:p>
          <a:p>
            <a:pPr>
              <a:buNone/>
            </a:pPr>
            <a:r>
              <a:rPr lang="cs-CZ" sz="2000" dirty="0" smtClean="0"/>
              <a:t>               </a:t>
            </a:r>
            <a:r>
              <a:rPr lang="cs-CZ" sz="2000" dirty="0" err="1" smtClean="0"/>
              <a:t>IPo</a:t>
            </a:r>
            <a:r>
              <a:rPr lang="cs-CZ" sz="2000" dirty="0" smtClean="0"/>
              <a:t> – Projekt PTVÚK </a:t>
            </a:r>
          </a:p>
          <a:p>
            <a:pPr>
              <a:buNone/>
            </a:pPr>
            <a:r>
              <a:rPr lang="cs-CZ" sz="2000" dirty="0" smtClean="0"/>
              <a:t>              Velká Hradební 318/48</a:t>
            </a:r>
          </a:p>
          <a:p>
            <a:pPr>
              <a:buNone/>
            </a:pPr>
            <a:r>
              <a:rPr lang="cs-CZ" sz="2000" dirty="0" smtClean="0"/>
              <a:t>               400 02 Ústí nad Labem</a:t>
            </a:r>
          </a:p>
          <a:p>
            <a:pPr>
              <a:buNone/>
            </a:pPr>
            <a:endParaRPr lang="cs-CZ" sz="1400" b="1" dirty="0" smtClean="0"/>
          </a:p>
          <a:p>
            <a:r>
              <a:rPr lang="cs-CZ" sz="2400" b="1" dirty="0" smtClean="0">
                <a:solidFill>
                  <a:srgbClr val="FF0000"/>
                </a:solidFill>
              </a:rPr>
              <a:t>Do kdy dokládat?</a:t>
            </a:r>
          </a:p>
          <a:p>
            <a:pPr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	</a:t>
            </a:r>
            <a:r>
              <a:rPr lang="cs-CZ" sz="2000" dirty="0" smtClean="0"/>
              <a:t>Věcné přílohy dokládejte </a:t>
            </a:r>
            <a:r>
              <a:rPr lang="cs-CZ" sz="2000" b="1" dirty="0" smtClean="0">
                <a:solidFill>
                  <a:srgbClr val="FF0000"/>
                </a:solidFill>
              </a:rPr>
              <a:t>vždy</a:t>
            </a:r>
            <a:r>
              <a:rPr lang="cs-CZ" sz="2000" dirty="0" smtClean="0"/>
              <a:t> k </a:t>
            </a:r>
            <a:r>
              <a:rPr lang="cs-CZ" sz="2000" b="1" dirty="0" smtClean="0">
                <a:solidFill>
                  <a:srgbClr val="FF0000"/>
                </a:solidFill>
              </a:rPr>
              <a:t>15. dni </a:t>
            </a:r>
            <a:r>
              <a:rPr lang="cs-CZ" sz="2000" dirty="0" smtClean="0"/>
              <a:t>následujícího kalendářního měsíce.</a:t>
            </a:r>
          </a:p>
          <a:p>
            <a:pPr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3. Změny projektu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446826"/>
          </a:xfrm>
        </p:spPr>
        <p:txBody>
          <a:bodyPr/>
          <a:lstStyle/>
          <a:p>
            <a:pPr algn="just">
              <a:buNone/>
            </a:pPr>
            <a:endParaRPr lang="cs-CZ" b="1" dirty="0" smtClean="0"/>
          </a:p>
          <a:p>
            <a:pPr algn="just"/>
            <a:r>
              <a:rPr lang="cs-CZ" sz="2400" dirty="0" smtClean="0"/>
              <a:t>Změny projektu zasílejte ve formuláři „Změny v projektu“.</a:t>
            </a:r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endParaRPr lang="cs-CZ" sz="2400" dirty="0" smtClean="0"/>
          </a:p>
          <a:p>
            <a:pPr algn="just"/>
            <a:r>
              <a:rPr lang="cs-CZ" sz="2400" dirty="0" smtClean="0"/>
              <a:t>Pokud dochází také k finančním změnám, doložte k formuláři </a:t>
            </a:r>
            <a:r>
              <a:rPr lang="cs-CZ" sz="2400" b="1" dirty="0" smtClean="0"/>
              <a:t>VŽDY</a:t>
            </a:r>
            <a:r>
              <a:rPr lang="cs-CZ" sz="2400" dirty="0" smtClean="0"/>
              <a:t> tabulku s přepracovaným rozpočtem.</a:t>
            </a:r>
          </a:p>
          <a:p>
            <a:pPr algn="just"/>
            <a:endParaRPr lang="cs-CZ" sz="2400" dirty="0" smtClean="0"/>
          </a:p>
          <a:p>
            <a:pPr algn="just"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Změny projektu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446826"/>
          </a:xfrm>
        </p:spPr>
        <p:txBody>
          <a:bodyPr/>
          <a:lstStyle/>
          <a:p>
            <a:pPr marL="514350" indent="-514350" algn="ctr">
              <a:lnSpc>
                <a:spcPct val="90000"/>
              </a:lnSpc>
              <a:buNone/>
            </a:pPr>
            <a:r>
              <a:rPr lang="cs-CZ" b="1" i="1" u="sng" dirty="0" smtClean="0"/>
              <a:t>Nepodstatné změny projektu</a:t>
            </a:r>
          </a:p>
          <a:p>
            <a:pPr marL="514350" indent="-514350" algn="just">
              <a:lnSpc>
                <a:spcPct val="90000"/>
              </a:lnSpc>
              <a:buNone/>
            </a:pPr>
            <a:endParaRPr lang="cs-CZ" sz="2000" b="1" u="sng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Nepodstatné změny nesmí ovlivnit dosažení cílů projektu a neovlivní právní akt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  <a:buNone/>
            </a:pPr>
            <a:endParaRPr lang="cs-CZ" sz="2400" dirty="0" smtClean="0"/>
          </a:p>
          <a:p>
            <a:pPr>
              <a:lnSpc>
                <a:spcPct val="90000"/>
              </a:lnSpc>
              <a:buNone/>
            </a:pPr>
            <a:r>
              <a:rPr lang="cs-CZ" sz="2400" dirty="0" smtClean="0"/>
              <a:t>Jsou to např.: </a:t>
            </a:r>
          </a:p>
          <a:p>
            <a:pPr>
              <a:lnSpc>
                <a:spcPct val="90000"/>
              </a:lnSpc>
              <a:buNone/>
            </a:pPr>
            <a:endParaRPr lang="cs-CZ" sz="16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změny v kontaktních údajích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změna statutárního zástupce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změna harmonogramu jednotlivých KA </a:t>
            </a:r>
          </a:p>
          <a:p>
            <a:pPr algn="just">
              <a:buNone/>
            </a:pPr>
            <a:endParaRPr lang="cs-CZ" b="1" dirty="0" smtClean="0"/>
          </a:p>
          <a:p>
            <a:pPr algn="just"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Změny projektu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446826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b="1" i="1" u="sng" dirty="0" smtClean="0"/>
              <a:t>Podstatné změny projektu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cs-CZ" sz="1100" b="1" i="1" u="sng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cs-CZ" sz="1100" b="1" i="1" u="sng" dirty="0" smtClean="0"/>
          </a:p>
          <a:p>
            <a:pPr algn="ctr">
              <a:lnSpc>
                <a:spcPct val="90000"/>
              </a:lnSpc>
              <a:buNone/>
            </a:pPr>
            <a:endParaRPr lang="cs-CZ" sz="28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Podstatná změna mění charakter a obsah projektu uvedeného v žádosti. Je třeba upravit právní akt.</a:t>
            </a:r>
            <a:endParaRPr lang="cs-CZ" sz="2400" dirty="0" smtClean="0"/>
          </a:p>
          <a:p>
            <a:pPr marL="514350" indent="-514350" algn="just">
              <a:lnSpc>
                <a:spcPct val="90000"/>
              </a:lnSpc>
              <a:buNone/>
            </a:pPr>
            <a:endParaRPr lang="cs-CZ" b="1" u="sng" dirty="0" smtClean="0"/>
          </a:p>
          <a:p>
            <a:pPr algn="just">
              <a:buNone/>
            </a:pPr>
            <a:endParaRPr lang="cs-CZ" b="1" dirty="0" smtClean="0"/>
          </a:p>
          <a:p>
            <a:pPr algn="just"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Změny projektu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446826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cs-CZ" sz="2400" dirty="0" smtClean="0"/>
          </a:p>
          <a:p>
            <a:pPr>
              <a:lnSpc>
                <a:spcPct val="90000"/>
              </a:lnSpc>
              <a:buNone/>
            </a:pPr>
            <a:r>
              <a:rPr lang="cs-CZ" sz="2400" dirty="0" smtClean="0"/>
              <a:t>Jsou to např.:</a:t>
            </a:r>
          </a:p>
          <a:p>
            <a:pPr>
              <a:lnSpc>
                <a:spcPct val="90000"/>
              </a:lnSpc>
              <a:buNone/>
            </a:pPr>
            <a:endParaRPr lang="cs-CZ" sz="16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Snížení hodnoty MI =</a:t>
            </a:r>
            <a:r>
              <a:rPr lang="cs-CZ" sz="2400" i="1" dirty="0" smtClean="0"/>
              <a:t> snížení rozpočtu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Změna bankovního účtu projektu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Odstoupení partnera v průběhu realizace projektu </a:t>
            </a:r>
            <a:r>
              <a:rPr lang="cs-CZ" sz="2400" dirty="0" smtClean="0">
                <a:cs typeface="Arial" charset="0"/>
              </a:rPr>
              <a:t>→příjemce či druhý partner převezme zbývající  závazky partnera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 marL="514350" indent="-514350" algn="just">
              <a:lnSpc>
                <a:spcPct val="90000"/>
              </a:lnSpc>
              <a:buNone/>
            </a:pPr>
            <a:endParaRPr lang="cs-CZ" b="1" u="sng" dirty="0" smtClean="0"/>
          </a:p>
          <a:p>
            <a:pPr algn="just">
              <a:buNone/>
            </a:pPr>
            <a:endParaRPr lang="cs-CZ" b="1" dirty="0" smtClean="0"/>
          </a:p>
          <a:p>
            <a:pPr algn="just"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Změny projektu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446826"/>
          </a:xfrm>
        </p:spPr>
        <p:txBody>
          <a:bodyPr/>
          <a:lstStyle/>
          <a:p>
            <a:pPr marL="514350" indent="-514350" algn="just">
              <a:lnSpc>
                <a:spcPct val="90000"/>
              </a:lnSpc>
              <a:buNone/>
            </a:pPr>
            <a:endParaRPr lang="cs-CZ" b="1" u="sng" dirty="0" smtClean="0"/>
          </a:p>
          <a:p>
            <a:pPr algn="ctr">
              <a:lnSpc>
                <a:spcPct val="90000"/>
              </a:lnSpc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Příjemce dotace rozhoduje, zda se jedná o</a:t>
            </a:r>
          </a:p>
          <a:p>
            <a:pPr algn="ctr">
              <a:lnSpc>
                <a:spcPct val="90000"/>
              </a:lnSpc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změnu podstatnou či nepodstatnou v</a:t>
            </a:r>
          </a:p>
          <a:p>
            <a:pPr algn="ctr">
              <a:lnSpc>
                <a:spcPct val="90000"/>
              </a:lnSpc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souladu s dopady změny na realizaci celého</a:t>
            </a:r>
          </a:p>
          <a:p>
            <a:pPr algn="ctr">
              <a:lnSpc>
                <a:spcPct val="90000"/>
              </a:lnSpc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projektu.</a:t>
            </a:r>
          </a:p>
          <a:p>
            <a:pPr algn="just">
              <a:buNone/>
            </a:pPr>
            <a:endParaRPr lang="cs-CZ" b="1" dirty="0" smtClean="0"/>
          </a:p>
          <a:p>
            <a:pPr algn="just"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4. Pravidla Archivace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446826"/>
          </a:xfrm>
        </p:spPr>
        <p:txBody>
          <a:bodyPr/>
          <a:lstStyle/>
          <a:p>
            <a:pPr marL="514350" indent="-514350" algn="just">
              <a:lnSpc>
                <a:spcPct val="90000"/>
              </a:lnSpc>
              <a:buNone/>
            </a:pPr>
            <a:r>
              <a:rPr lang="cs-CZ" sz="2400" b="1" dirty="0" smtClean="0"/>
              <a:t>Pravidla pro archivaci naleznete v </a:t>
            </a:r>
            <a:r>
              <a:rPr lang="cs-CZ" sz="2400" b="1" dirty="0" err="1" smtClean="0"/>
              <a:t>PpP</a:t>
            </a:r>
            <a:r>
              <a:rPr lang="cs-CZ" sz="2400" b="1" dirty="0" smtClean="0"/>
              <a:t> v.7 v kap. č. 12</a:t>
            </a:r>
          </a:p>
          <a:p>
            <a:pPr marL="514350" indent="-514350" algn="just">
              <a:lnSpc>
                <a:spcPct val="90000"/>
              </a:lnSpc>
              <a:buNone/>
            </a:pPr>
            <a:r>
              <a:rPr lang="cs-CZ" sz="2000" b="1" dirty="0" smtClean="0"/>
              <a:t> </a:t>
            </a:r>
            <a:r>
              <a:rPr lang="cs-CZ" sz="2000" dirty="0" smtClean="0"/>
              <a:t>(strana 144 až 146)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u="sng" dirty="0" smtClean="0"/>
              <a:t>K Archivaci jsou Partneři zavázání v právním aktu ve Smlouvě o partnerství dle článku II bodu 8g)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b="1" dirty="0" smtClean="0"/>
              <a:t>Partneři musí </a:t>
            </a:r>
            <a:r>
              <a:rPr lang="cs-CZ" sz="2400" dirty="0" smtClean="0"/>
              <a:t>pro účely kontroly uchovávat veškerou dokumentaci projektu </a:t>
            </a:r>
            <a:r>
              <a:rPr lang="cs-CZ" sz="2400" b="1" dirty="0" smtClean="0"/>
              <a:t>min. do konce roku 2025, pokud český právní systém nestanovuje lhůtu delší (</a:t>
            </a:r>
            <a:r>
              <a:rPr lang="cs-CZ" sz="2400" dirty="0" smtClean="0"/>
              <a:t>např. u mzdových listů </a:t>
            </a:r>
            <a:r>
              <a:rPr lang="cs-CZ" sz="2400" b="1" dirty="0" smtClean="0"/>
              <a:t>až po dobu 30 let)</a:t>
            </a:r>
          </a:p>
          <a:p>
            <a:pPr algn="just">
              <a:buFont typeface="Arial" pitchFamily="34" charset="0"/>
              <a:buChar char="•"/>
            </a:pPr>
            <a:r>
              <a:rPr lang="cs-CZ" sz="2400" dirty="0" smtClean="0"/>
              <a:t>Doba pro Archivaci uvedena v právním aktu bude zanesena do Hlavní interní projektové směrnice o Archivaci a skartaci</a:t>
            </a:r>
          </a:p>
          <a:p>
            <a:pPr marL="514350" indent="-514350" algn="just">
              <a:lnSpc>
                <a:spcPct val="90000"/>
              </a:lnSpc>
            </a:pPr>
            <a:endParaRPr lang="cs-CZ" sz="2400" dirty="0" smtClean="0"/>
          </a:p>
          <a:p>
            <a:pPr algn="just">
              <a:buNone/>
            </a:pPr>
            <a:endParaRPr lang="cs-CZ" b="1" dirty="0" smtClean="0"/>
          </a:p>
          <a:p>
            <a:pPr algn="just"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Pravidla Archivace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446826"/>
          </a:xfrm>
        </p:spPr>
        <p:txBody>
          <a:bodyPr/>
          <a:lstStyle/>
          <a:p>
            <a:pPr algn="just">
              <a:buNone/>
            </a:pPr>
            <a:r>
              <a:rPr lang="cs-CZ" sz="2800" b="1" dirty="0" smtClean="0">
                <a:solidFill>
                  <a:srgbClr val="009900"/>
                </a:solidFill>
              </a:rPr>
              <a:t>Souvislost:</a:t>
            </a:r>
          </a:p>
          <a:p>
            <a:pPr algn="just">
              <a:buNone/>
            </a:pPr>
            <a:r>
              <a:rPr lang="cs-CZ" sz="2800" dirty="0" smtClean="0">
                <a:solidFill>
                  <a:srgbClr val="C00000"/>
                </a:solidFill>
              </a:rPr>
              <a:t>Poznámka k Pravidlu pro řízenou dokumentaci</a:t>
            </a:r>
          </a:p>
          <a:p>
            <a:pPr algn="just">
              <a:buNone/>
            </a:pPr>
            <a:r>
              <a:rPr lang="cs-CZ" sz="2400" dirty="0" smtClean="0"/>
              <a:t>- v každém smluvním vztahu (objednávka, faktura, smlouva) musí být uveden závazek dodavatele v tomto znění: </a:t>
            </a:r>
            <a:endParaRPr lang="cs-CZ" sz="2400" i="1" dirty="0" smtClean="0"/>
          </a:p>
          <a:p>
            <a:pPr algn="just">
              <a:buNone/>
            </a:pPr>
            <a:r>
              <a:rPr lang="cs-CZ" sz="2400" i="1" dirty="0" smtClean="0"/>
              <a:t> </a:t>
            </a:r>
          </a:p>
          <a:p>
            <a:pPr algn="just">
              <a:buNone/>
            </a:pPr>
            <a:r>
              <a:rPr lang="cs-CZ" sz="2400" i="1" dirty="0" smtClean="0"/>
              <a:t> </a:t>
            </a:r>
            <a:r>
              <a:rPr lang="cs-CZ" sz="2400" b="1" i="1" dirty="0" smtClean="0">
                <a:solidFill>
                  <a:schemeClr val="accent6">
                    <a:lumMod val="75000"/>
                  </a:schemeClr>
                </a:solidFill>
              </a:rPr>
              <a:t>„Dodavatel se  zavazuje k  archivaci dokumentace související s realizovanou zakázkou minimálně do konce roku 2025, pokud český právní systém nestanovuje lhůtu delší“.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  <a:buNone/>
            </a:pPr>
            <a:endParaRPr lang="cs-CZ" sz="2400" dirty="0" smtClean="0"/>
          </a:p>
          <a:p>
            <a:pPr>
              <a:lnSpc>
                <a:spcPct val="90000"/>
              </a:lnSpc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Pravidla Archivace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446826"/>
          </a:xfrm>
        </p:spPr>
        <p:txBody>
          <a:bodyPr/>
          <a:lstStyle/>
          <a:p>
            <a:pPr marL="514350" indent="-514350" algn="ctr">
              <a:lnSpc>
                <a:spcPct val="90000"/>
              </a:lnSpc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Co se archivuje za věcnou část?</a:t>
            </a:r>
          </a:p>
          <a:p>
            <a:pPr marL="514350" indent="-514350" algn="ctr">
              <a:lnSpc>
                <a:spcPct val="90000"/>
              </a:lnSpc>
              <a:buNone/>
            </a:pPr>
            <a:endParaRPr lang="cs-CZ" sz="1600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endParaRPr lang="cs-CZ" sz="1100" b="1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Smlouva o partnerství včetně všech dodatků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Dohody s dalšími zapojenými subjekty (ZŠ, firmy)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Smluvní vztahy se zaměstnanci projektu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Výkazy práce zaměstnanců projektu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Rozvrhy vzdělávacích kurzů vč. prezenčních listin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Korespondence s příjemcem dotace, příp. s dalšími subjekty</a:t>
            </a:r>
            <a:endParaRPr lang="cs-CZ" sz="2400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 smtClean="0"/>
              <a:t>Originály zápisů z provedených kontrol</a:t>
            </a:r>
          </a:p>
          <a:p>
            <a:pPr>
              <a:lnSpc>
                <a:spcPct val="90000"/>
              </a:lnSpc>
              <a:buNone/>
            </a:pPr>
            <a:endParaRPr lang="cs-CZ" sz="2400" dirty="0" smtClean="0"/>
          </a:p>
          <a:p>
            <a:pPr>
              <a:lnSpc>
                <a:spcPct val="90000"/>
              </a:lnSpc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7283450" cy="739758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rgbClr val="0066FF"/>
                </a:solidFill>
              </a:rPr>
              <a:t>Program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052513"/>
            <a:ext cx="8429684" cy="4519627"/>
          </a:xfrm>
        </p:spPr>
        <p:txBody>
          <a:bodyPr/>
          <a:lstStyle/>
          <a:p>
            <a:r>
              <a:rPr lang="cs-CZ" sz="2400" b="1" dirty="0" smtClean="0">
                <a:latin typeface="+mn-lt"/>
                <a:ea typeface="+mn-ea"/>
                <a:cs typeface="+mn-cs"/>
              </a:rPr>
              <a:t>09:00 - 9:15	Úvod, představení týmu</a:t>
            </a:r>
          </a:p>
          <a:p>
            <a:r>
              <a:rPr lang="cs-CZ" sz="2400" b="1" dirty="0" smtClean="0">
                <a:latin typeface="+mn-lt"/>
                <a:ea typeface="+mn-ea"/>
                <a:cs typeface="+mn-cs"/>
              </a:rPr>
              <a:t>09:15 - 10:00	</a:t>
            </a:r>
            <a:r>
              <a:rPr lang="cs-CZ" sz="2400" b="1" dirty="0" smtClean="0"/>
              <a:t>Věcné</a:t>
            </a:r>
            <a:r>
              <a:rPr lang="cs-CZ" sz="2400" b="1" dirty="0" smtClean="0">
                <a:latin typeface="+mn-lt"/>
                <a:ea typeface="+mn-ea"/>
                <a:cs typeface="+mn-cs"/>
              </a:rPr>
              <a:t> řízení projektu</a:t>
            </a:r>
            <a:endParaRPr lang="cs-CZ" sz="1200" b="1" dirty="0" smtClean="0">
              <a:latin typeface="+mn-lt"/>
              <a:ea typeface="+mn-ea"/>
              <a:cs typeface="+mn-cs"/>
            </a:endParaRPr>
          </a:p>
          <a:p>
            <a:r>
              <a:rPr lang="cs-CZ" sz="2400" b="1" dirty="0" smtClean="0">
                <a:latin typeface="+mn-lt"/>
                <a:ea typeface="+mn-ea"/>
                <a:cs typeface="+mn-cs"/>
              </a:rPr>
              <a:t>10:00 - 10:30	</a:t>
            </a:r>
            <a:r>
              <a:rPr lang="cs-CZ" sz="2400" b="1" dirty="0" smtClean="0"/>
              <a:t>Monitorovací indikátory a způsob 				jejich 	vykazování </a:t>
            </a:r>
          </a:p>
          <a:p>
            <a:r>
              <a:rPr lang="cs-CZ" sz="2400" b="1" dirty="0" smtClean="0"/>
              <a:t>10:30 - 11:00	Dokladování výstupů klíčových 				aktivit</a:t>
            </a:r>
          </a:p>
          <a:p>
            <a:r>
              <a:rPr lang="cs-CZ" sz="2400" b="1" dirty="0" smtClean="0">
                <a:latin typeface="+mn-lt"/>
                <a:ea typeface="+mn-ea"/>
                <a:cs typeface="+mn-cs"/>
              </a:rPr>
              <a:t>11:00 - 11:30	Přestávka</a:t>
            </a:r>
          </a:p>
          <a:p>
            <a:pPr lvl="0"/>
            <a:r>
              <a:rPr lang="cs-CZ" sz="2400" b="1" dirty="0" smtClean="0"/>
              <a:t>11:30 - 12:00	Výběrová řízení</a:t>
            </a:r>
            <a:endParaRPr lang="cs-CZ" sz="2400" b="1" dirty="0" smtClean="0">
              <a:latin typeface="+mn-lt"/>
              <a:ea typeface="+mn-ea"/>
              <a:cs typeface="+mn-cs"/>
            </a:endParaRPr>
          </a:p>
          <a:p>
            <a:pPr lvl="0"/>
            <a:r>
              <a:rPr lang="cs-CZ" sz="2400" b="1" dirty="0" smtClean="0"/>
              <a:t>12</a:t>
            </a:r>
            <a:r>
              <a:rPr lang="cs-CZ" sz="2400" b="1" dirty="0" smtClean="0">
                <a:latin typeface="+mn-lt"/>
                <a:ea typeface="+mn-ea"/>
                <a:cs typeface="+mn-cs"/>
              </a:rPr>
              <a:t>:00 - 12:30</a:t>
            </a:r>
            <a:r>
              <a:rPr lang="cs-CZ" sz="2400" b="1" dirty="0" smtClean="0"/>
              <a:t>	Pracovně právní problematika</a:t>
            </a:r>
            <a:endParaRPr lang="cs-CZ" sz="2400" b="1" dirty="0" smtClean="0">
              <a:latin typeface="+mn-lt"/>
              <a:ea typeface="+mn-ea"/>
              <a:cs typeface="+mn-cs"/>
            </a:endParaRPr>
          </a:p>
          <a:p>
            <a:r>
              <a:rPr lang="cs-CZ" sz="2400" b="1" dirty="0" smtClean="0">
                <a:latin typeface="+mn-lt"/>
                <a:ea typeface="+mn-ea"/>
                <a:cs typeface="+mn-cs"/>
              </a:rPr>
              <a:t>12:30 - 13:00	Diskuse, závěr    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Pravidla Archivace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428736"/>
            <a:ext cx="8258204" cy="4214842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Dokumentace k výběrovým a zadávacím říz.(kap. 7 </a:t>
            </a:r>
            <a:r>
              <a:rPr lang="cs-CZ" sz="2400" dirty="0" err="1" smtClean="0"/>
              <a:t>PpP</a:t>
            </a:r>
            <a:r>
              <a:rPr lang="cs-CZ" sz="24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Smluvní vztahy s dodavateli, faktury a doklady o platbách či úhradách faktur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Dokumentace k plnění monitorovacích indikátorů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Výstupy projektu (publikace, tiskové zprávy, letáky, fotodokumentace, audio a video nahrávky,…apod.)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Žádosti o platbu včetně všech příloh, v případě, že bude zpracována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Další dokumenty dle podkapitoly 12.2 </a:t>
            </a:r>
            <a:r>
              <a:rPr lang="cs-CZ" sz="2400" dirty="0" err="1" smtClean="0"/>
              <a:t>PpP</a:t>
            </a:r>
            <a:r>
              <a:rPr lang="cs-CZ" sz="2400" dirty="0" smtClean="0"/>
              <a:t> verze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  <a:buNone/>
            </a:pPr>
            <a:endParaRPr lang="cs-CZ" sz="2400" dirty="0" smtClean="0"/>
          </a:p>
          <a:p>
            <a:pPr>
              <a:lnSpc>
                <a:spcPct val="90000"/>
              </a:lnSpc>
              <a:buNone/>
            </a:pPr>
            <a:endParaRPr lang="cs-CZ" sz="2400" dirty="0" smtClean="0"/>
          </a:p>
          <a:p>
            <a:pPr algn="just"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5. Kontrola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58204" cy="4186254"/>
          </a:xfrm>
        </p:spPr>
        <p:txBody>
          <a:bodyPr/>
          <a:lstStyle/>
          <a:p>
            <a:pPr algn="just">
              <a:buNone/>
            </a:pPr>
            <a:r>
              <a:rPr lang="cs-CZ" sz="2800" b="1" u="sng" dirty="0" smtClean="0"/>
              <a:t>Metodická návštěva – od příjemce, ŘO (MŠMT)</a:t>
            </a:r>
          </a:p>
          <a:p>
            <a:pPr algn="ctr">
              <a:buNone/>
            </a:pPr>
            <a:r>
              <a:rPr lang="cs-CZ" sz="2000" b="1" u="sng" dirty="0" smtClean="0">
                <a:solidFill>
                  <a:srgbClr val="002060"/>
                </a:solidFill>
              </a:rPr>
              <a:t>Především slouží k prevenci, dozorování, sledování a průběžnému ověřování stavu cílů projektu</a:t>
            </a:r>
          </a:p>
          <a:p>
            <a:pPr algn="ctr">
              <a:buNone/>
            </a:pPr>
            <a:r>
              <a:rPr lang="cs-CZ" sz="2800" b="1" u="sng" dirty="0" smtClean="0">
                <a:solidFill>
                  <a:srgbClr val="C00000"/>
                </a:solidFill>
              </a:rPr>
              <a:t>Nejedná se o </a:t>
            </a:r>
            <a:r>
              <a:rPr lang="cs-CZ" sz="2800" b="1" u="sng" dirty="0" err="1" smtClean="0">
                <a:solidFill>
                  <a:srgbClr val="C00000"/>
                </a:solidFill>
              </a:rPr>
              <a:t>veřejnosprávní</a:t>
            </a:r>
            <a:r>
              <a:rPr lang="cs-CZ" sz="2800" b="1" u="sng" dirty="0" smtClean="0">
                <a:solidFill>
                  <a:srgbClr val="C00000"/>
                </a:solidFill>
              </a:rPr>
              <a:t> kontrolu</a:t>
            </a:r>
          </a:p>
          <a:p>
            <a:pPr algn="just">
              <a:buNone/>
            </a:pPr>
            <a:endParaRPr lang="cs-CZ" sz="2800" b="1" u="sng" dirty="0" smtClean="0">
              <a:solidFill>
                <a:srgbClr val="FF0000"/>
              </a:solidFill>
            </a:endParaRPr>
          </a:p>
          <a:p>
            <a:pPr lvl="2" algn="just" eaLnBrk="1" hangingPunct="1"/>
            <a:r>
              <a:rPr lang="cs-CZ" dirty="0" smtClean="0"/>
              <a:t>Možnost vyžádání si dokladů, které nejsou povinné</a:t>
            </a:r>
          </a:p>
          <a:p>
            <a:pPr lvl="2" algn="just" eaLnBrk="1" hangingPunct="1">
              <a:buNone/>
            </a:pPr>
            <a:r>
              <a:rPr lang="cs-CZ" dirty="0" smtClean="0"/>
              <a:t>    (např. kontrola nepřímých nákladů)</a:t>
            </a:r>
          </a:p>
          <a:p>
            <a:pPr lvl="2" algn="just" eaLnBrk="1" hangingPunct="1"/>
            <a:r>
              <a:rPr lang="cs-CZ" dirty="0" smtClean="0"/>
              <a:t>Kdykoliv jako konzultační a metodická pomoc</a:t>
            </a:r>
          </a:p>
          <a:p>
            <a:pPr>
              <a:buNone/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Kontrola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401080" cy="4186254"/>
          </a:xfrm>
        </p:spPr>
        <p:txBody>
          <a:bodyPr/>
          <a:lstStyle/>
          <a:p>
            <a:pPr algn="just">
              <a:buNone/>
            </a:pPr>
            <a:r>
              <a:rPr lang="cs-CZ" sz="2800" b="1" u="sng" dirty="0" smtClean="0"/>
              <a:t>Další kontroly:</a:t>
            </a:r>
          </a:p>
          <a:p>
            <a:pPr algn="just">
              <a:buNone/>
            </a:pPr>
            <a:r>
              <a:rPr lang="cs-CZ" sz="2800" b="1" dirty="0" smtClean="0"/>
              <a:t>- Administrativní kontroly </a:t>
            </a:r>
            <a:r>
              <a:rPr lang="cs-CZ" sz="2400" b="1" dirty="0" smtClean="0"/>
              <a:t>–</a:t>
            </a:r>
            <a:r>
              <a:rPr lang="cs-CZ" sz="2800" b="1" dirty="0" smtClean="0"/>
              <a:t> </a:t>
            </a:r>
            <a:r>
              <a:rPr lang="cs-CZ" sz="2400" dirty="0" smtClean="0"/>
              <a:t>od ŘO (na  pracovišti)  </a:t>
            </a:r>
          </a:p>
          <a:p>
            <a:pPr algn="just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- ! Kontroly na místě </a:t>
            </a:r>
            <a:r>
              <a:rPr lang="cs-CZ" sz="2400" dirty="0" smtClean="0"/>
              <a:t>– od ŘO (MŠMT), MF (</a:t>
            </a:r>
            <a:r>
              <a:rPr lang="cs-CZ" sz="2400" dirty="0" err="1" smtClean="0"/>
              <a:t>auditní</a:t>
            </a:r>
            <a:r>
              <a:rPr lang="cs-CZ" sz="2400" dirty="0" smtClean="0"/>
              <a:t> orgán), PAS (pověřený </a:t>
            </a:r>
            <a:r>
              <a:rPr lang="cs-CZ" sz="2400" dirty="0" err="1" smtClean="0"/>
              <a:t>auditní</a:t>
            </a:r>
            <a:r>
              <a:rPr lang="cs-CZ" sz="2400" dirty="0" smtClean="0"/>
              <a:t> subjekt), NKÚ, OLAF (Evropský úřad pro potírání podvodných jednání), FÚ, ÚOHS, NSZ, a další orgány dle české a evropské legislativy </a:t>
            </a:r>
          </a:p>
          <a:p>
            <a:pPr algn="just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 ! </a:t>
            </a:r>
            <a:r>
              <a:rPr lang="cs-CZ" sz="2400" b="1" dirty="0" smtClean="0">
                <a:solidFill>
                  <a:srgbClr val="FF0000"/>
                </a:solidFill>
              </a:rPr>
              <a:t>Jedná se o </a:t>
            </a:r>
            <a:r>
              <a:rPr lang="cs-CZ" sz="2400" b="1" dirty="0" err="1" smtClean="0">
                <a:solidFill>
                  <a:srgbClr val="FF0000"/>
                </a:solidFill>
              </a:rPr>
              <a:t>veřejnosprávní</a:t>
            </a:r>
            <a:r>
              <a:rPr lang="cs-CZ" sz="2400" b="1" dirty="0" smtClean="0">
                <a:solidFill>
                  <a:srgbClr val="FF0000"/>
                </a:solidFill>
              </a:rPr>
              <a:t> kontrolu podle zák. č. 320/2001 Sb., o finanční kontrole ve veřejné správě. </a:t>
            </a:r>
            <a:endParaRPr lang="cs-CZ" sz="2400" dirty="0" smtClean="0"/>
          </a:p>
          <a:p>
            <a:pPr algn="ctr">
              <a:buNone/>
            </a:pPr>
            <a:r>
              <a:rPr lang="cs-CZ" sz="2000" dirty="0" smtClean="0"/>
              <a:t>Dále dle </a:t>
            </a:r>
            <a:r>
              <a:rPr lang="cs-CZ" sz="2000" dirty="0" err="1" smtClean="0"/>
              <a:t>PpP</a:t>
            </a:r>
            <a:r>
              <a:rPr lang="cs-CZ" sz="2000" dirty="0" smtClean="0"/>
              <a:t> </a:t>
            </a:r>
            <a:r>
              <a:rPr lang="cs-CZ" sz="2000" dirty="0" err="1" smtClean="0"/>
              <a:t>podkap</a:t>
            </a:r>
            <a:r>
              <a:rPr lang="cs-CZ" sz="2000" dirty="0" smtClean="0"/>
              <a:t>. 9.2.2 – Kontrola fyzické realizace projektu str. 129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6. Publicita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446826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endParaRPr lang="cs-CZ" sz="2400" b="1" dirty="0" smtClean="0"/>
          </a:p>
          <a:p>
            <a:pPr algn="just">
              <a:lnSpc>
                <a:spcPct val="90000"/>
              </a:lnSpc>
              <a:buNone/>
            </a:pPr>
            <a:r>
              <a:rPr lang="cs-CZ" sz="2400" b="1" dirty="0" smtClean="0"/>
              <a:t>Každý dokument</a:t>
            </a:r>
            <a:r>
              <a:rPr lang="cs-CZ" sz="2400" dirty="0" smtClean="0"/>
              <a:t>, vzdělávací materiál, výstup projektu či</a:t>
            </a:r>
          </a:p>
          <a:p>
            <a:pPr algn="just">
              <a:lnSpc>
                <a:spcPct val="90000"/>
              </a:lnSpc>
              <a:buNone/>
            </a:pPr>
            <a:r>
              <a:rPr lang="cs-CZ" sz="2400" dirty="0" smtClean="0"/>
              <a:t>zveřejněná informace </a:t>
            </a:r>
            <a:r>
              <a:rPr lang="cs-CZ" sz="2400" b="1" dirty="0" smtClean="0"/>
              <a:t>MUSÍ </a:t>
            </a:r>
            <a:r>
              <a:rPr lang="cs-CZ" sz="2400" dirty="0" smtClean="0"/>
              <a:t>obsahovat</a:t>
            </a:r>
            <a:r>
              <a:rPr lang="cs-CZ" sz="2400" b="1" dirty="0" smtClean="0"/>
              <a:t> </a:t>
            </a:r>
            <a:r>
              <a:rPr lang="cs-CZ" sz="2400" dirty="0" smtClean="0"/>
              <a:t>povinnou</a:t>
            </a:r>
            <a:r>
              <a:rPr lang="cs-CZ" sz="2400" b="1" dirty="0" smtClean="0"/>
              <a:t> publicitu</a:t>
            </a:r>
            <a:r>
              <a:rPr lang="cs-CZ" sz="2400" dirty="0" smtClean="0"/>
              <a:t>. </a:t>
            </a:r>
          </a:p>
          <a:p>
            <a:pPr algn="just">
              <a:lnSpc>
                <a:spcPct val="90000"/>
              </a:lnSpc>
              <a:buNone/>
            </a:pPr>
            <a:endParaRPr lang="cs-CZ" sz="1200" dirty="0" smtClean="0"/>
          </a:p>
          <a:p>
            <a:pPr algn="just">
              <a:lnSpc>
                <a:spcPct val="90000"/>
              </a:lnSpc>
              <a:buNone/>
            </a:pPr>
            <a:r>
              <a:rPr lang="cs-CZ" sz="2400" u="sng" dirty="0" smtClean="0"/>
              <a:t>Jedná se zejména o:</a:t>
            </a:r>
          </a:p>
          <a:p>
            <a:pPr algn="just">
              <a:lnSpc>
                <a:spcPct val="90000"/>
              </a:lnSpc>
            </a:pPr>
            <a:r>
              <a:rPr lang="cs-CZ" sz="2400" b="1" dirty="0" smtClean="0"/>
              <a:t>Název a číslo projektu</a:t>
            </a:r>
          </a:p>
          <a:p>
            <a:pPr algn="just">
              <a:lnSpc>
                <a:spcPct val="90000"/>
              </a:lnSpc>
            </a:pPr>
            <a:r>
              <a:rPr lang="cs-CZ" sz="2400" b="1" dirty="0" err="1" smtClean="0"/>
              <a:t>Logolink</a:t>
            </a:r>
            <a:r>
              <a:rPr lang="cs-CZ" sz="2400" dirty="0" smtClean="0"/>
              <a:t> (sledovat barevný či </a:t>
            </a:r>
            <a:r>
              <a:rPr lang="cs-CZ" sz="2400" b="1" dirty="0" smtClean="0"/>
              <a:t>černobílý tisk</a:t>
            </a:r>
            <a:r>
              <a:rPr lang="cs-CZ" sz="2400" dirty="0" smtClean="0"/>
              <a:t>)</a:t>
            </a:r>
          </a:p>
          <a:p>
            <a:pPr algn="just">
              <a:lnSpc>
                <a:spcPct val="90000"/>
              </a:lnSpc>
              <a:buNone/>
            </a:pPr>
            <a:endParaRPr lang="cs-CZ" sz="1200" dirty="0" smtClean="0"/>
          </a:p>
          <a:p>
            <a:pPr algn="just">
              <a:lnSpc>
                <a:spcPct val="90000"/>
              </a:lnSpc>
              <a:buNone/>
            </a:pPr>
            <a:r>
              <a:rPr lang="cs-CZ" sz="2400" dirty="0" smtClean="0"/>
              <a:t>Každý partner je povinen informovat veřejnost o realizaci</a:t>
            </a:r>
          </a:p>
          <a:p>
            <a:pPr algn="just">
              <a:lnSpc>
                <a:spcPct val="90000"/>
              </a:lnSpc>
              <a:buNone/>
            </a:pPr>
            <a:r>
              <a:rPr lang="cs-CZ" sz="2400" dirty="0" smtClean="0"/>
              <a:t>projektu na svých </a:t>
            </a:r>
            <a:r>
              <a:rPr lang="cs-CZ" sz="2400" b="1" dirty="0" smtClean="0"/>
              <a:t>webových stránkách</a:t>
            </a:r>
            <a:r>
              <a:rPr lang="cs-CZ" sz="2400" dirty="0" smtClean="0"/>
              <a:t>.</a:t>
            </a:r>
          </a:p>
          <a:p>
            <a:pPr>
              <a:lnSpc>
                <a:spcPct val="90000"/>
              </a:lnSpc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Publicita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446826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endParaRPr lang="cs-CZ" sz="2400" b="1" dirty="0" smtClean="0"/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2400" b="1" dirty="0" smtClean="0"/>
              <a:t>Užívání </a:t>
            </a:r>
            <a:r>
              <a:rPr lang="cs-CZ" sz="2400" b="1" dirty="0" err="1" smtClean="0"/>
              <a:t>logolinku</a:t>
            </a:r>
            <a:endParaRPr lang="cs-CZ" sz="2400" b="1" dirty="0" smtClean="0"/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tabLst>
                <a:tab pos="1076325" algn="l"/>
                <a:tab pos="1162050" algn="l"/>
              </a:tabLst>
            </a:pPr>
            <a:r>
              <a:rPr lang="cs-CZ" sz="2400" u="sng" dirty="0" smtClean="0"/>
              <a:t>Příručka pro příjemce </a:t>
            </a:r>
            <a:r>
              <a:rPr lang="cs-CZ" sz="2400" dirty="0" smtClean="0"/>
              <a:t>(verze 7, str. 152) odkaz</a:t>
            </a:r>
          </a:p>
          <a:p>
            <a:pPr eaLnBrk="1" hangingPunct="1">
              <a:lnSpc>
                <a:spcPct val="80000"/>
              </a:lnSpc>
              <a:buNone/>
              <a:tabLst>
                <a:tab pos="1076325" algn="l"/>
                <a:tab pos="1162050" algn="l"/>
              </a:tabLst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tabLst>
                <a:tab pos="1076325" algn="l"/>
                <a:tab pos="1162050" algn="l"/>
              </a:tabLst>
            </a:pPr>
            <a:r>
              <a:rPr lang="cs-CZ" sz="2400" dirty="0" smtClean="0"/>
              <a:t>Dodržovat pravidla dle Manuálu vizuální identity ESF, OP VK, MŠMT v rámci povinné publicity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Publicita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196752"/>
            <a:ext cx="8643998" cy="4446826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sz="2400" b="1" dirty="0" smtClean="0"/>
              <a:t>Publicitu </a:t>
            </a:r>
            <a:r>
              <a:rPr lang="cs-CZ" sz="2400" dirty="0" smtClean="0"/>
              <a:t>projektu zajišťuje příjemce – KÚ ÚK </a:t>
            </a:r>
            <a:r>
              <a:rPr lang="cs-CZ" sz="2400" b="1" dirty="0" smtClean="0"/>
              <a:t>v rámci NN</a:t>
            </a:r>
            <a:r>
              <a:rPr lang="cs-CZ" sz="2400" dirty="0" smtClean="0"/>
              <a:t>.</a:t>
            </a:r>
          </a:p>
          <a:p>
            <a:pPr>
              <a:lnSpc>
                <a:spcPct val="90000"/>
              </a:lnSpc>
              <a:buNone/>
            </a:pPr>
            <a:r>
              <a:rPr lang="cs-CZ" sz="2400" b="1" dirty="0" smtClean="0"/>
              <a:t>Partner </a:t>
            </a:r>
            <a:r>
              <a:rPr lang="cs-CZ" sz="2400" dirty="0" smtClean="0"/>
              <a:t>si sám může také zabezpečovat aktivity související</a:t>
            </a:r>
          </a:p>
          <a:p>
            <a:pPr>
              <a:lnSpc>
                <a:spcPct val="90000"/>
              </a:lnSpc>
              <a:buNone/>
            </a:pPr>
            <a:r>
              <a:rPr lang="cs-CZ" sz="2400" dirty="0" smtClean="0"/>
              <a:t>s publicitou v rámci přidělených </a:t>
            </a:r>
            <a:r>
              <a:rPr lang="cs-CZ" sz="2400" b="1" dirty="0" smtClean="0"/>
              <a:t>NN</a:t>
            </a:r>
            <a:r>
              <a:rPr lang="cs-CZ" sz="2400" dirty="0" smtClean="0"/>
              <a:t>.</a:t>
            </a:r>
          </a:p>
          <a:p>
            <a:pPr>
              <a:lnSpc>
                <a:spcPct val="90000"/>
              </a:lnSpc>
              <a:buNone/>
            </a:pPr>
            <a:endParaRPr lang="cs-CZ" sz="2400" i="1" dirty="0" smtClean="0"/>
          </a:p>
          <a:p>
            <a:pPr>
              <a:lnSpc>
                <a:spcPct val="90000"/>
              </a:lnSpc>
              <a:buNone/>
            </a:pPr>
            <a:r>
              <a:rPr lang="cs-CZ" sz="2400" b="1" i="1" u="sng" dirty="0" smtClean="0"/>
              <a:t>Mezi nástroje propagačních aktivit patří </a:t>
            </a:r>
            <a:r>
              <a:rPr lang="cs-CZ" sz="2400" b="1" i="1" u="sng" dirty="0" err="1" smtClean="0"/>
              <a:t>např</a:t>
            </a:r>
            <a:r>
              <a:rPr lang="cs-CZ" sz="2400" b="1" i="1" u="sng" dirty="0" smtClean="0"/>
              <a:t>:</a:t>
            </a:r>
            <a:endParaRPr lang="cs-CZ" sz="2400" b="1" u="sng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internet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tištěné materiály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sz="2000" dirty="0" smtClean="0"/>
              <a:t>	(brožury, letáky a plakáty, publikace, školící a informační materiály)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využití medií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sz="2000" dirty="0" smtClean="0"/>
              <a:t>	(tiskové zprávy, články a témat. přílohy v tisku, inzerce v  tisku, rozhovory)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informační akce (tiskové konference, semináře, školení, výstavy)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propagační předměty a audiovizuální materiály (videa, </a:t>
            </a:r>
            <a:r>
              <a:rPr lang="cs-CZ" sz="2000" dirty="0" err="1" smtClean="0"/>
              <a:t>instrukt</a:t>
            </a:r>
            <a:r>
              <a:rPr lang="cs-CZ" sz="2000" dirty="0" smtClean="0"/>
              <a:t>. filmy)</a:t>
            </a:r>
          </a:p>
          <a:p>
            <a:pPr>
              <a:lnSpc>
                <a:spcPct val="90000"/>
              </a:lnSpc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algn="ctr">
              <a:buNone/>
            </a:pPr>
            <a:r>
              <a:rPr lang="cs-CZ" sz="4800" b="1" dirty="0" smtClean="0">
                <a:solidFill>
                  <a:srgbClr val="0066FF"/>
                </a:solidFill>
              </a:rPr>
              <a:t>Děkujeme za pozornost</a:t>
            </a:r>
          </a:p>
          <a:p>
            <a:pPr algn="ctr">
              <a:buNone/>
            </a:pPr>
            <a:r>
              <a:rPr lang="cs-CZ" sz="4800" b="1" dirty="0" smtClean="0">
                <a:solidFill>
                  <a:srgbClr val="0066FF"/>
                </a:solidFill>
              </a:rPr>
              <a:t>a</a:t>
            </a:r>
          </a:p>
          <a:p>
            <a:pPr algn="ctr">
              <a:buNone/>
            </a:pPr>
            <a:r>
              <a:rPr lang="cs-CZ" sz="4800" b="1" dirty="0" smtClean="0">
                <a:solidFill>
                  <a:srgbClr val="0066FF"/>
                </a:solidFill>
              </a:rPr>
              <a:t>těšíme se na spolupráci</a:t>
            </a:r>
          </a:p>
          <a:p>
            <a:pPr algn="ctr">
              <a:buNone/>
            </a:pPr>
            <a:r>
              <a:rPr lang="cs-CZ" sz="5400" dirty="0" smtClean="0">
                <a:solidFill>
                  <a:srgbClr val="0066FF"/>
                </a:solidFill>
                <a:sym typeface="Wingdings" pitchFamily="2" charset="2"/>
              </a:rPr>
              <a:t></a:t>
            </a:r>
            <a:endParaRPr lang="cs-CZ" sz="5400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Představení týmu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00593"/>
          </a:xfrm>
        </p:spPr>
        <p:txBody>
          <a:bodyPr/>
          <a:lstStyle/>
          <a:p>
            <a:r>
              <a:rPr lang="cs-CZ" sz="2400" b="1" i="1" u="sng" dirty="0" smtClean="0"/>
              <a:t>Projektový manažer</a:t>
            </a:r>
            <a:r>
              <a:rPr lang="cs-CZ" sz="2400" b="1" i="1" dirty="0" smtClean="0"/>
              <a:t>             </a:t>
            </a: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Ing. Alexandra Zdeňková</a:t>
            </a:r>
          </a:p>
          <a:p>
            <a:pPr>
              <a:buNone/>
            </a:pPr>
            <a:r>
              <a:rPr lang="cs-C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e-mail: </a:t>
            </a:r>
            <a:r>
              <a:rPr lang="cs-CZ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zdenkova.a</a:t>
            </a:r>
            <a:r>
              <a:rPr lang="cs-CZ" sz="18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@</a:t>
            </a:r>
            <a:r>
              <a:rPr lang="cs-CZ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kr</a:t>
            </a:r>
            <a:r>
              <a:rPr lang="cs-CZ" sz="18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-</a:t>
            </a:r>
            <a:r>
              <a:rPr lang="cs-CZ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ustecky.cz</a:t>
            </a: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 </a:t>
            </a:r>
            <a:r>
              <a:rPr lang="cs-CZ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tel.č.: 778 448 293, 602 772 852</a:t>
            </a:r>
          </a:p>
          <a:p>
            <a:pPr>
              <a:buNone/>
            </a:pPr>
            <a:endParaRPr lang="cs-CZ" sz="105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2400" b="1" i="1" u="sng" dirty="0" smtClean="0"/>
              <a:t>Věcní manažeři</a:t>
            </a:r>
          </a:p>
          <a:p>
            <a:pPr lvl="1"/>
            <a:r>
              <a:rPr lang="cs-CZ" sz="2000" b="1" dirty="0" smtClean="0">
                <a:solidFill>
                  <a:srgbClr val="0066FF"/>
                </a:solidFill>
              </a:rPr>
              <a:t>Partner 01, 04, 12:                              </a:t>
            </a:r>
            <a:r>
              <a:rPr lang="cs-CZ" sz="2000" b="1" dirty="0" smtClean="0"/>
              <a:t>Ing. Monika </a:t>
            </a:r>
            <a:r>
              <a:rPr lang="cs-CZ" sz="2000" b="1" dirty="0" err="1" smtClean="0"/>
              <a:t>Meňhartová</a:t>
            </a:r>
            <a:endParaRPr lang="cs-CZ" sz="2000" b="1" dirty="0" smtClean="0"/>
          </a:p>
          <a:p>
            <a:pPr lvl="1">
              <a:buNone/>
            </a:pPr>
            <a:r>
              <a:rPr lang="cs-CZ" sz="1800" dirty="0" smtClean="0"/>
              <a:t>e-mail: </a:t>
            </a:r>
            <a:r>
              <a:rPr lang="cs-CZ" sz="1800" dirty="0" err="1" smtClean="0">
                <a:solidFill>
                  <a:srgbClr val="FF0000"/>
                </a:solidFill>
                <a:hlinkClick r:id="rId3"/>
              </a:rPr>
              <a:t>menhartova.m</a:t>
            </a:r>
            <a:r>
              <a:rPr lang="cs-CZ" sz="1800" dirty="0" smtClean="0">
                <a:solidFill>
                  <a:srgbClr val="FF0000"/>
                </a:solidFill>
                <a:hlinkClick r:id="rId3"/>
              </a:rPr>
              <a:t>@</a:t>
            </a:r>
            <a:r>
              <a:rPr lang="cs-CZ" sz="1800" dirty="0" err="1" smtClean="0">
                <a:solidFill>
                  <a:srgbClr val="FF0000"/>
                </a:solidFill>
                <a:hlinkClick r:id="rId3"/>
              </a:rPr>
              <a:t>kr</a:t>
            </a:r>
            <a:r>
              <a:rPr lang="cs-CZ" sz="1800" dirty="0" smtClean="0">
                <a:solidFill>
                  <a:srgbClr val="FF0000"/>
                </a:solidFill>
                <a:hlinkClick r:id="rId3"/>
              </a:rPr>
              <a:t>-</a:t>
            </a:r>
            <a:r>
              <a:rPr lang="cs-CZ" sz="1800" dirty="0" err="1" smtClean="0">
                <a:solidFill>
                  <a:srgbClr val="FF0000"/>
                </a:solidFill>
                <a:hlinkClick r:id="rId3"/>
              </a:rPr>
              <a:t>ustecky.cz</a:t>
            </a:r>
            <a:r>
              <a:rPr lang="cs-CZ" sz="18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	                     </a:t>
            </a:r>
            <a:r>
              <a:rPr lang="cs-CZ" sz="1800" dirty="0" smtClean="0"/>
              <a:t>tel.č.: 778 448 287</a:t>
            </a:r>
          </a:p>
          <a:p>
            <a:pPr lvl="1">
              <a:buNone/>
            </a:pPr>
            <a:r>
              <a:rPr lang="cs-CZ" sz="1800" u="sng" dirty="0" smtClean="0"/>
              <a:t>Zastupující  věcný manažer</a:t>
            </a:r>
            <a:r>
              <a:rPr lang="cs-CZ" sz="1800" dirty="0" smtClean="0"/>
              <a:t>:                                Bc. Lucie Beldíková, </a:t>
            </a:r>
            <a:r>
              <a:rPr lang="cs-CZ" sz="1800" dirty="0" err="1" smtClean="0"/>
              <a:t>DiS</a:t>
            </a:r>
            <a:r>
              <a:rPr lang="cs-CZ" sz="1800" dirty="0" smtClean="0"/>
              <a:t>.</a:t>
            </a:r>
          </a:p>
          <a:p>
            <a:pPr lvl="1">
              <a:buNone/>
            </a:pPr>
            <a:r>
              <a:rPr lang="cs-CZ" sz="1800" dirty="0" smtClean="0"/>
              <a:t>e-mail: </a:t>
            </a:r>
            <a:r>
              <a:rPr lang="cs-CZ" sz="1800" dirty="0" err="1" smtClean="0">
                <a:solidFill>
                  <a:srgbClr val="FF0000"/>
                </a:solidFill>
                <a:hlinkClick r:id="rId3"/>
              </a:rPr>
              <a:t>beldikova.l</a:t>
            </a:r>
            <a:r>
              <a:rPr lang="cs-CZ" sz="1800" dirty="0" smtClean="0">
                <a:solidFill>
                  <a:srgbClr val="FF0000"/>
                </a:solidFill>
                <a:hlinkClick r:id="rId3"/>
              </a:rPr>
              <a:t>@</a:t>
            </a:r>
            <a:r>
              <a:rPr lang="cs-CZ" sz="1800" dirty="0" err="1" smtClean="0">
                <a:solidFill>
                  <a:srgbClr val="FF0000"/>
                </a:solidFill>
                <a:hlinkClick r:id="rId3"/>
              </a:rPr>
              <a:t>kr</a:t>
            </a:r>
            <a:r>
              <a:rPr lang="cs-CZ" sz="1800" dirty="0" smtClean="0">
                <a:solidFill>
                  <a:srgbClr val="FF0000"/>
                </a:solidFill>
                <a:hlinkClick r:id="rId3"/>
              </a:rPr>
              <a:t>-</a:t>
            </a:r>
            <a:r>
              <a:rPr lang="cs-CZ" sz="1800" dirty="0" err="1" smtClean="0">
                <a:solidFill>
                  <a:srgbClr val="FF0000"/>
                </a:solidFill>
                <a:hlinkClick r:id="rId3"/>
              </a:rPr>
              <a:t>ustecky.cz</a:t>
            </a:r>
            <a:r>
              <a:rPr lang="cs-CZ" sz="2000" dirty="0" smtClean="0">
                <a:solidFill>
                  <a:srgbClr val="FF0000"/>
                </a:solidFill>
              </a:rPr>
              <a:t>	                     </a:t>
            </a:r>
            <a:r>
              <a:rPr lang="cs-CZ" sz="1800" dirty="0" smtClean="0"/>
              <a:t>tel.č.: 778 448 281</a:t>
            </a:r>
          </a:p>
          <a:p>
            <a:pPr lvl="1">
              <a:buNone/>
            </a:pPr>
            <a:endParaRPr lang="cs-CZ" sz="1050" dirty="0" smtClean="0"/>
          </a:p>
          <a:p>
            <a:pPr lvl="1"/>
            <a:r>
              <a:rPr lang="cs-CZ" sz="2000" b="1" dirty="0" smtClean="0">
                <a:solidFill>
                  <a:srgbClr val="0066FF"/>
                </a:solidFill>
              </a:rPr>
              <a:t>Partner 02, 03, 05:                                        </a:t>
            </a:r>
            <a:r>
              <a:rPr lang="cs-CZ" sz="2000" b="1" dirty="0" smtClean="0"/>
              <a:t>Mgr. Hana Hejlová</a:t>
            </a:r>
          </a:p>
          <a:p>
            <a:pPr lvl="1">
              <a:buNone/>
            </a:pPr>
            <a:r>
              <a:rPr lang="cs-CZ" sz="1800" dirty="0" smtClean="0"/>
              <a:t>e-mail: </a:t>
            </a:r>
            <a:r>
              <a:rPr lang="cs-CZ" sz="1800" dirty="0" smtClean="0">
                <a:hlinkClick r:id="rId4"/>
              </a:rPr>
              <a:t>hejlova.h@</a:t>
            </a:r>
            <a:r>
              <a:rPr lang="cs-CZ" sz="1800" dirty="0" err="1" smtClean="0">
                <a:hlinkClick r:id="rId4"/>
              </a:rPr>
              <a:t>kr</a:t>
            </a:r>
            <a:r>
              <a:rPr lang="cs-CZ" sz="1800" dirty="0" smtClean="0">
                <a:hlinkClick r:id="rId4"/>
              </a:rPr>
              <a:t>-</a:t>
            </a:r>
            <a:r>
              <a:rPr lang="cs-CZ" sz="1800" dirty="0" err="1" smtClean="0">
                <a:hlinkClick r:id="rId4"/>
              </a:rPr>
              <a:t>ustecky.cz</a:t>
            </a:r>
            <a:r>
              <a:rPr lang="cs-CZ" sz="1800" dirty="0" smtClean="0"/>
              <a:t> </a:t>
            </a:r>
            <a:r>
              <a:rPr lang="cs-CZ" sz="2000" dirty="0" smtClean="0"/>
              <a:t>		        </a:t>
            </a:r>
            <a:r>
              <a:rPr lang="cs-CZ" sz="1800" dirty="0" smtClean="0"/>
              <a:t>tel.č.: 778 448 284</a:t>
            </a:r>
          </a:p>
          <a:p>
            <a:pPr lvl="1">
              <a:buNone/>
            </a:pPr>
            <a:r>
              <a:rPr lang="cs-CZ" sz="1800" u="sng" dirty="0" smtClean="0"/>
              <a:t>Zastupující věcný manažer</a:t>
            </a:r>
            <a:r>
              <a:rPr lang="cs-CZ" sz="1800" dirty="0" smtClean="0"/>
              <a:t>:                                         Ing. Věra Strnadová</a:t>
            </a:r>
          </a:p>
          <a:p>
            <a:pPr lvl="1">
              <a:buNone/>
            </a:pPr>
            <a:r>
              <a:rPr lang="cs-CZ" sz="1800" dirty="0" smtClean="0"/>
              <a:t>e-mail: </a:t>
            </a:r>
            <a:r>
              <a:rPr lang="cs-CZ" sz="1800" dirty="0" smtClean="0">
                <a:solidFill>
                  <a:srgbClr val="FF0000"/>
                </a:solidFill>
                <a:hlinkClick r:id="rId5"/>
              </a:rPr>
              <a:t>strnadova.v@</a:t>
            </a:r>
            <a:r>
              <a:rPr lang="cs-CZ" sz="1800" dirty="0" err="1" smtClean="0">
                <a:solidFill>
                  <a:srgbClr val="FF0000"/>
                </a:solidFill>
                <a:hlinkClick r:id="rId5"/>
              </a:rPr>
              <a:t>kr</a:t>
            </a:r>
            <a:r>
              <a:rPr lang="cs-CZ" sz="1800" dirty="0" smtClean="0">
                <a:solidFill>
                  <a:srgbClr val="FF0000"/>
                </a:solidFill>
                <a:hlinkClick r:id="rId5"/>
              </a:rPr>
              <a:t>-</a:t>
            </a:r>
            <a:r>
              <a:rPr lang="cs-CZ" sz="1800" dirty="0" err="1" smtClean="0">
                <a:solidFill>
                  <a:srgbClr val="FF0000"/>
                </a:solidFill>
                <a:hlinkClick r:id="rId5"/>
              </a:rPr>
              <a:t>ustecky.cz</a:t>
            </a:r>
            <a:r>
              <a:rPr lang="cs-CZ" sz="1800" dirty="0" smtClean="0">
                <a:solidFill>
                  <a:srgbClr val="FF0000"/>
                </a:solidFill>
              </a:rPr>
              <a:t>                                 </a:t>
            </a:r>
            <a:r>
              <a:rPr lang="cs-CZ" sz="1800" dirty="0" smtClean="0"/>
              <a:t>tel.č.: 778 448 292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Představení týmu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00593"/>
          </a:xfrm>
        </p:spPr>
        <p:txBody>
          <a:bodyPr/>
          <a:lstStyle/>
          <a:p>
            <a:r>
              <a:rPr lang="cs-CZ" sz="2400" b="1" i="1" u="sng" dirty="0" smtClean="0"/>
              <a:t>Věcní manažeři</a:t>
            </a:r>
          </a:p>
          <a:p>
            <a:pPr lvl="1"/>
            <a:r>
              <a:rPr lang="cs-CZ" sz="2000" b="1" dirty="0" smtClean="0">
                <a:solidFill>
                  <a:srgbClr val="0066FF"/>
                </a:solidFill>
              </a:rPr>
              <a:t>Partner 06, 08, 09:                                  </a:t>
            </a:r>
            <a:r>
              <a:rPr lang="cs-CZ" sz="2000" b="1" dirty="0" smtClean="0"/>
              <a:t>Mgr. </a:t>
            </a:r>
            <a:r>
              <a:rPr lang="cs-CZ" sz="2000" b="1" dirty="0" err="1" smtClean="0"/>
              <a:t>Anita</a:t>
            </a:r>
            <a:r>
              <a:rPr lang="cs-CZ" sz="2000" b="1" dirty="0" smtClean="0"/>
              <a:t> Balcarová</a:t>
            </a:r>
          </a:p>
          <a:p>
            <a:pPr lvl="1">
              <a:buNone/>
            </a:pPr>
            <a:r>
              <a:rPr lang="cs-CZ" sz="1800" dirty="0" smtClean="0"/>
              <a:t>e-mail: </a:t>
            </a:r>
            <a:r>
              <a:rPr lang="cs-CZ" sz="1800" dirty="0" err="1" smtClean="0">
                <a:solidFill>
                  <a:srgbClr val="FF0000"/>
                </a:solidFill>
                <a:hlinkClick r:id="rId2"/>
              </a:rPr>
              <a:t>balcarova.a</a:t>
            </a:r>
            <a:r>
              <a:rPr lang="cs-CZ" sz="1800" dirty="0" smtClean="0">
                <a:solidFill>
                  <a:srgbClr val="FF0000"/>
                </a:solidFill>
                <a:hlinkClick r:id="rId2"/>
              </a:rPr>
              <a:t>@</a:t>
            </a:r>
            <a:r>
              <a:rPr lang="cs-CZ" sz="1800" dirty="0" err="1" smtClean="0">
                <a:solidFill>
                  <a:srgbClr val="FF0000"/>
                </a:solidFill>
                <a:hlinkClick r:id="rId2"/>
              </a:rPr>
              <a:t>kr</a:t>
            </a:r>
            <a:r>
              <a:rPr lang="cs-CZ" sz="1800" dirty="0" smtClean="0">
                <a:solidFill>
                  <a:srgbClr val="FF0000"/>
                </a:solidFill>
                <a:hlinkClick r:id="rId2"/>
              </a:rPr>
              <a:t>-</a:t>
            </a:r>
            <a:r>
              <a:rPr lang="cs-CZ" sz="1800" dirty="0" err="1" smtClean="0">
                <a:solidFill>
                  <a:srgbClr val="FF0000"/>
                </a:solidFill>
                <a:hlinkClick r:id="rId2"/>
              </a:rPr>
              <a:t>ustecky.cz</a:t>
            </a:r>
            <a:r>
              <a:rPr lang="cs-CZ" sz="2000" dirty="0" smtClean="0">
                <a:solidFill>
                  <a:srgbClr val="FF0000"/>
                </a:solidFill>
              </a:rPr>
              <a:t>		      </a:t>
            </a:r>
            <a:r>
              <a:rPr lang="cs-CZ" sz="1800" dirty="0" smtClean="0"/>
              <a:t>tel.č.: 778 448 280</a:t>
            </a:r>
          </a:p>
          <a:p>
            <a:pPr lvl="1">
              <a:buNone/>
            </a:pPr>
            <a:r>
              <a:rPr lang="cs-CZ" sz="1800" u="sng" dirty="0" smtClean="0"/>
              <a:t>Zastupující věcný manažer:</a:t>
            </a:r>
            <a:r>
              <a:rPr lang="cs-CZ" sz="1800" dirty="0" smtClean="0"/>
              <a:t>                      Mgr. Zdeňka Menšíková, </a:t>
            </a:r>
            <a:r>
              <a:rPr lang="cs-CZ" sz="1800" dirty="0" err="1" smtClean="0"/>
              <a:t>Ph.D</a:t>
            </a:r>
            <a:r>
              <a:rPr lang="cs-CZ" sz="1800" dirty="0" smtClean="0"/>
              <a:t>.</a:t>
            </a:r>
          </a:p>
          <a:p>
            <a:pPr lvl="1">
              <a:buNone/>
            </a:pPr>
            <a:r>
              <a:rPr lang="cs-CZ" sz="1800" dirty="0" smtClean="0"/>
              <a:t>e- mail: </a:t>
            </a:r>
            <a:r>
              <a:rPr lang="cs-CZ" sz="1800" dirty="0" err="1" smtClean="0">
                <a:solidFill>
                  <a:srgbClr val="FF0000"/>
                </a:solidFill>
                <a:hlinkClick r:id="rId3"/>
              </a:rPr>
              <a:t>mensikova.z</a:t>
            </a:r>
            <a:r>
              <a:rPr lang="cs-CZ" sz="1800" dirty="0" smtClean="0">
                <a:solidFill>
                  <a:srgbClr val="FF0000"/>
                </a:solidFill>
                <a:hlinkClick r:id="rId3"/>
              </a:rPr>
              <a:t>@</a:t>
            </a:r>
            <a:r>
              <a:rPr lang="cs-CZ" sz="1800" dirty="0" err="1" smtClean="0">
                <a:solidFill>
                  <a:srgbClr val="FF0000"/>
                </a:solidFill>
                <a:hlinkClick r:id="rId3"/>
              </a:rPr>
              <a:t>kr</a:t>
            </a:r>
            <a:r>
              <a:rPr lang="cs-CZ" sz="1800" dirty="0" smtClean="0">
                <a:solidFill>
                  <a:srgbClr val="FF0000"/>
                </a:solidFill>
                <a:hlinkClick r:id="rId3"/>
              </a:rPr>
              <a:t>-</a:t>
            </a:r>
            <a:r>
              <a:rPr lang="cs-CZ" sz="1800" dirty="0" err="1" smtClean="0">
                <a:solidFill>
                  <a:srgbClr val="FF0000"/>
                </a:solidFill>
                <a:hlinkClick r:id="rId3"/>
              </a:rPr>
              <a:t>ustecky.cz</a:t>
            </a:r>
            <a:r>
              <a:rPr lang="cs-CZ" sz="1800" dirty="0" smtClean="0">
                <a:solidFill>
                  <a:srgbClr val="FF0000"/>
                </a:solidFill>
              </a:rPr>
              <a:t>                            </a:t>
            </a:r>
            <a:r>
              <a:rPr lang="cs-CZ" sz="1800" dirty="0" smtClean="0"/>
              <a:t>tel.č.: 778 448 289</a:t>
            </a:r>
          </a:p>
          <a:p>
            <a:pPr lvl="1">
              <a:buNone/>
            </a:pPr>
            <a:endParaRPr lang="cs-CZ" sz="1800" dirty="0" smtClean="0">
              <a:solidFill>
                <a:srgbClr val="FF0000"/>
              </a:solidFill>
            </a:endParaRPr>
          </a:p>
          <a:p>
            <a:pPr lvl="1"/>
            <a:r>
              <a:rPr lang="cs-CZ" sz="2000" b="1" dirty="0" smtClean="0">
                <a:solidFill>
                  <a:srgbClr val="0066FF"/>
                </a:solidFill>
              </a:rPr>
              <a:t>Partner 07, 10, 11:                                 </a:t>
            </a:r>
            <a:r>
              <a:rPr lang="cs-CZ" sz="2000" b="1" dirty="0" smtClean="0"/>
              <a:t>Mgr. Ing. Jiří Novotný</a:t>
            </a:r>
          </a:p>
          <a:p>
            <a:pPr lvl="1">
              <a:buNone/>
            </a:pPr>
            <a:r>
              <a:rPr lang="cs-CZ" sz="1800" dirty="0" smtClean="0"/>
              <a:t>e-mail: </a:t>
            </a:r>
            <a:r>
              <a:rPr lang="cs-CZ" sz="1800" dirty="0" err="1" smtClean="0">
                <a:solidFill>
                  <a:srgbClr val="FF0000"/>
                </a:solidFill>
                <a:hlinkClick r:id="rId4"/>
              </a:rPr>
              <a:t>novotny.j</a:t>
            </a:r>
            <a:r>
              <a:rPr lang="cs-CZ" sz="1800" dirty="0" smtClean="0">
                <a:solidFill>
                  <a:srgbClr val="FF0000"/>
                </a:solidFill>
                <a:hlinkClick r:id="rId4"/>
              </a:rPr>
              <a:t>@</a:t>
            </a:r>
            <a:r>
              <a:rPr lang="cs-CZ" sz="1800" dirty="0" err="1" smtClean="0">
                <a:solidFill>
                  <a:srgbClr val="FF0000"/>
                </a:solidFill>
                <a:hlinkClick r:id="rId4"/>
              </a:rPr>
              <a:t>kr</a:t>
            </a:r>
            <a:r>
              <a:rPr lang="cs-CZ" sz="1800" dirty="0" smtClean="0">
                <a:solidFill>
                  <a:srgbClr val="FF0000"/>
                </a:solidFill>
                <a:hlinkClick r:id="rId4"/>
              </a:rPr>
              <a:t>-</a:t>
            </a:r>
            <a:r>
              <a:rPr lang="cs-CZ" sz="1800" dirty="0" err="1" smtClean="0">
                <a:solidFill>
                  <a:srgbClr val="FF0000"/>
                </a:solidFill>
                <a:hlinkClick r:id="rId4"/>
              </a:rPr>
              <a:t>ustecky.cz</a:t>
            </a:r>
            <a:r>
              <a:rPr lang="cs-CZ" sz="2000" dirty="0" smtClean="0">
                <a:solidFill>
                  <a:srgbClr val="FF0000"/>
                </a:solidFill>
              </a:rPr>
              <a:t>		      </a:t>
            </a:r>
            <a:r>
              <a:rPr lang="cs-CZ" sz="1800" dirty="0" smtClean="0"/>
              <a:t>tel.č.: 778 448 290</a:t>
            </a:r>
          </a:p>
          <a:p>
            <a:pPr lvl="1">
              <a:buNone/>
            </a:pPr>
            <a:r>
              <a:rPr lang="cs-CZ" sz="1800" u="sng" dirty="0" smtClean="0"/>
              <a:t>Zastupující věcný manažer:</a:t>
            </a:r>
            <a:r>
              <a:rPr lang="cs-CZ" sz="1800" dirty="0" smtClean="0"/>
              <a:t>                                               Ing. Petr Donát</a:t>
            </a:r>
          </a:p>
          <a:p>
            <a:pPr lvl="1">
              <a:buNone/>
            </a:pPr>
            <a:r>
              <a:rPr lang="cs-CZ" sz="1800" dirty="0" smtClean="0"/>
              <a:t>e- mail: </a:t>
            </a:r>
            <a:r>
              <a:rPr lang="cs-CZ" sz="1800" dirty="0" err="1" smtClean="0">
                <a:solidFill>
                  <a:srgbClr val="FF0000"/>
                </a:solidFill>
                <a:hlinkClick r:id="rId5"/>
              </a:rPr>
              <a:t>donat.p</a:t>
            </a:r>
            <a:r>
              <a:rPr lang="cs-CZ" sz="1800" dirty="0" smtClean="0">
                <a:solidFill>
                  <a:srgbClr val="FF0000"/>
                </a:solidFill>
                <a:hlinkClick r:id="rId5"/>
              </a:rPr>
              <a:t>@</a:t>
            </a:r>
            <a:r>
              <a:rPr lang="cs-CZ" sz="1800" dirty="0" err="1" smtClean="0">
                <a:solidFill>
                  <a:srgbClr val="FF0000"/>
                </a:solidFill>
                <a:hlinkClick r:id="rId5"/>
              </a:rPr>
              <a:t>kr</a:t>
            </a:r>
            <a:r>
              <a:rPr lang="cs-CZ" sz="1800" dirty="0" smtClean="0">
                <a:solidFill>
                  <a:srgbClr val="FF0000"/>
                </a:solidFill>
                <a:hlinkClick r:id="rId5"/>
              </a:rPr>
              <a:t>-</a:t>
            </a:r>
            <a:r>
              <a:rPr lang="cs-CZ" sz="1800" dirty="0" err="1" smtClean="0">
                <a:solidFill>
                  <a:srgbClr val="FF0000"/>
                </a:solidFill>
                <a:hlinkClick r:id="rId5"/>
              </a:rPr>
              <a:t>ustecky.cz</a:t>
            </a:r>
            <a:r>
              <a:rPr lang="cs-CZ" sz="1800" dirty="0" smtClean="0">
                <a:solidFill>
                  <a:srgbClr val="FF0000"/>
                </a:solidFill>
              </a:rPr>
              <a:t>                                    </a:t>
            </a:r>
            <a:r>
              <a:rPr lang="cs-CZ" sz="1800" dirty="0" smtClean="0"/>
              <a:t>tel.č.: 778 448 283</a:t>
            </a:r>
          </a:p>
          <a:p>
            <a:pPr>
              <a:buNone/>
            </a:pPr>
            <a:endParaRPr lang="cs-CZ" sz="1050" b="1" i="1" u="sng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000" b="1" i="1" u="sng" dirty="0" smtClean="0"/>
              <a:t>Aktivity ÚK</a:t>
            </a:r>
            <a:r>
              <a:rPr lang="cs-CZ" sz="2000" b="1" i="1" dirty="0" smtClean="0"/>
              <a:t>                                                 </a:t>
            </a:r>
            <a:r>
              <a:rPr lang="cs-CZ" sz="2000" b="1" dirty="0" smtClean="0"/>
              <a:t>Ing. Eliška Martínková</a:t>
            </a:r>
          </a:p>
          <a:p>
            <a:pPr marL="342900" lvl="1" indent="-34290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    </a:t>
            </a:r>
            <a:r>
              <a:rPr lang="cs-CZ" sz="1800" dirty="0" smtClean="0"/>
              <a:t>e-mail: </a:t>
            </a:r>
            <a:r>
              <a:rPr lang="cs-CZ" sz="1800" dirty="0" err="1" smtClean="0">
                <a:solidFill>
                  <a:srgbClr val="FF0000"/>
                </a:solidFill>
                <a:hlinkClick r:id="rId5"/>
              </a:rPr>
              <a:t>martinkova.e</a:t>
            </a:r>
            <a:r>
              <a:rPr lang="cs-CZ" sz="1800" dirty="0" smtClean="0">
                <a:solidFill>
                  <a:srgbClr val="FF0000"/>
                </a:solidFill>
                <a:hlinkClick r:id="rId4"/>
              </a:rPr>
              <a:t>@</a:t>
            </a:r>
            <a:r>
              <a:rPr lang="cs-CZ" sz="1800" dirty="0" err="1" smtClean="0">
                <a:solidFill>
                  <a:srgbClr val="FF0000"/>
                </a:solidFill>
                <a:hlinkClick r:id="rId4"/>
              </a:rPr>
              <a:t>kr</a:t>
            </a:r>
            <a:r>
              <a:rPr lang="cs-CZ" sz="1800" dirty="0" smtClean="0">
                <a:solidFill>
                  <a:srgbClr val="FF0000"/>
                </a:solidFill>
                <a:hlinkClick r:id="rId4"/>
              </a:rPr>
              <a:t>-</a:t>
            </a:r>
            <a:r>
              <a:rPr lang="cs-CZ" sz="1800" dirty="0" err="1" smtClean="0">
                <a:solidFill>
                  <a:srgbClr val="FF0000"/>
                </a:solidFill>
                <a:hlinkClick r:id="rId4"/>
              </a:rPr>
              <a:t>ustecky.cz</a:t>
            </a:r>
            <a:r>
              <a:rPr lang="cs-CZ" sz="2400" dirty="0" smtClean="0">
                <a:solidFill>
                  <a:srgbClr val="FF0000"/>
                </a:solidFill>
              </a:rPr>
              <a:t>	                </a:t>
            </a:r>
            <a:r>
              <a:rPr lang="cs-CZ" sz="1800" dirty="0" smtClean="0"/>
              <a:t>tel.č.: 778 448 288</a:t>
            </a:r>
          </a:p>
          <a:p>
            <a:pPr marL="342900" lvl="1" indent="-342900">
              <a:buFontTx/>
              <a:buChar char="•"/>
            </a:pPr>
            <a:endParaRPr lang="cs-CZ" sz="2000" b="1" dirty="0" smtClean="0">
              <a:solidFill>
                <a:srgbClr val="FF0000"/>
              </a:solidFill>
            </a:endParaRPr>
          </a:p>
          <a:p>
            <a:endParaRPr lang="cs-CZ" sz="2400" b="1" i="1" u="sng" dirty="0" smtClean="0"/>
          </a:p>
          <a:p>
            <a:pPr lvl="1">
              <a:buNone/>
            </a:pP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Představení týmu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4500593"/>
          </a:xfrm>
        </p:spPr>
        <p:txBody>
          <a:bodyPr/>
          <a:lstStyle/>
          <a:p>
            <a:pPr>
              <a:buNone/>
            </a:pPr>
            <a:endParaRPr lang="cs-CZ" sz="2400" b="1" dirty="0" smtClean="0"/>
          </a:p>
          <a:p>
            <a:r>
              <a:rPr lang="cs-CZ" sz="2400" b="1" i="1" u="sng" dirty="0" smtClean="0"/>
              <a:t>Finanční manažeři </a:t>
            </a:r>
          </a:p>
          <a:p>
            <a:pPr>
              <a:buNone/>
            </a:pPr>
            <a:r>
              <a:rPr lang="cs-CZ" sz="2000" dirty="0" smtClean="0"/>
              <a:t>Kontaktní osoba pro školy                                         Ing. Václav Papřok </a:t>
            </a:r>
          </a:p>
          <a:p>
            <a:pPr>
              <a:buNone/>
            </a:pPr>
            <a:r>
              <a:rPr lang="cs-CZ" sz="1800" dirty="0" smtClean="0"/>
              <a:t>e-mail: </a:t>
            </a:r>
            <a:r>
              <a:rPr lang="cs-CZ" sz="1800" dirty="0" err="1" smtClean="0">
                <a:solidFill>
                  <a:srgbClr val="FF0000"/>
                </a:solidFill>
                <a:hlinkClick r:id="rId2"/>
              </a:rPr>
              <a:t>paprok.v</a:t>
            </a:r>
            <a:r>
              <a:rPr lang="cs-CZ" sz="1800" dirty="0" smtClean="0">
                <a:solidFill>
                  <a:srgbClr val="FF0000"/>
                </a:solidFill>
                <a:hlinkClick r:id="rId2"/>
              </a:rPr>
              <a:t>@</a:t>
            </a:r>
            <a:r>
              <a:rPr lang="cs-CZ" sz="1800" dirty="0" err="1" smtClean="0">
                <a:solidFill>
                  <a:srgbClr val="FF0000"/>
                </a:solidFill>
                <a:hlinkClick r:id="rId2"/>
              </a:rPr>
              <a:t>kr</a:t>
            </a:r>
            <a:r>
              <a:rPr lang="cs-CZ" sz="1800" dirty="0" smtClean="0">
                <a:solidFill>
                  <a:srgbClr val="FF0000"/>
                </a:solidFill>
                <a:hlinkClick r:id="rId2"/>
              </a:rPr>
              <a:t>-</a:t>
            </a:r>
            <a:r>
              <a:rPr lang="cs-CZ" sz="1800" dirty="0" err="1" smtClean="0">
                <a:solidFill>
                  <a:srgbClr val="FF0000"/>
                </a:solidFill>
                <a:hlinkClick r:id="rId2"/>
              </a:rPr>
              <a:t>ustecky.cz</a:t>
            </a:r>
            <a:r>
              <a:rPr lang="cs-CZ" sz="1800" dirty="0" smtClean="0">
                <a:solidFill>
                  <a:srgbClr val="FF0000"/>
                </a:solidFill>
                <a:hlinkClick r:id="rId3"/>
              </a:rPr>
              <a:t> </a:t>
            </a:r>
            <a:r>
              <a:rPr lang="cs-CZ" sz="2000" dirty="0" smtClean="0"/>
              <a:t>                                       </a:t>
            </a:r>
            <a:r>
              <a:rPr lang="cs-CZ" sz="1800" dirty="0" smtClean="0"/>
              <a:t>tel.č.: 778 448 287</a:t>
            </a:r>
          </a:p>
          <a:p>
            <a:pPr>
              <a:buNone/>
            </a:pPr>
            <a:endParaRPr lang="cs-CZ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000" u="sng" dirty="0" smtClean="0"/>
              <a:t>Zastupující </a:t>
            </a:r>
            <a:r>
              <a:rPr lang="cs-CZ" sz="2000" dirty="0" smtClean="0"/>
              <a:t>                                                           Ing. Darja </a:t>
            </a:r>
            <a:r>
              <a:rPr lang="cs-CZ" sz="2000" dirty="0" err="1" smtClean="0"/>
              <a:t>Boudníková</a:t>
            </a:r>
            <a:endParaRPr lang="cs-CZ" sz="2000" dirty="0" smtClean="0"/>
          </a:p>
          <a:p>
            <a:pPr>
              <a:buNone/>
            </a:pPr>
            <a:r>
              <a:rPr lang="cs-CZ" sz="1800" dirty="0" smtClean="0"/>
              <a:t>e-mail: </a:t>
            </a:r>
            <a:r>
              <a:rPr lang="cs-CZ" sz="1800" dirty="0" err="1" smtClean="0">
                <a:solidFill>
                  <a:srgbClr val="FF0000"/>
                </a:solidFill>
                <a:hlinkClick r:id="rId2"/>
              </a:rPr>
              <a:t>boudnikova.d</a:t>
            </a:r>
            <a:r>
              <a:rPr lang="cs-CZ" sz="1800" dirty="0" smtClean="0">
                <a:solidFill>
                  <a:srgbClr val="FF0000"/>
                </a:solidFill>
                <a:hlinkClick r:id="rId4"/>
              </a:rPr>
              <a:t>@</a:t>
            </a:r>
            <a:r>
              <a:rPr lang="cs-CZ" sz="1800" dirty="0" err="1" smtClean="0">
                <a:solidFill>
                  <a:srgbClr val="FF0000"/>
                </a:solidFill>
                <a:hlinkClick r:id="rId4"/>
              </a:rPr>
              <a:t>kr</a:t>
            </a:r>
            <a:r>
              <a:rPr lang="cs-CZ" sz="1800" dirty="0" smtClean="0">
                <a:solidFill>
                  <a:srgbClr val="FF0000"/>
                </a:solidFill>
                <a:hlinkClick r:id="rId4"/>
              </a:rPr>
              <a:t>-</a:t>
            </a:r>
            <a:r>
              <a:rPr lang="cs-CZ" sz="1800" dirty="0" err="1" smtClean="0">
                <a:solidFill>
                  <a:srgbClr val="FF0000"/>
                </a:solidFill>
                <a:hlinkClick r:id="rId4"/>
              </a:rPr>
              <a:t>ustecky.cz</a:t>
            </a:r>
            <a:r>
              <a:rPr lang="cs-CZ" sz="1800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                                 </a:t>
            </a:r>
            <a:r>
              <a:rPr lang="cs-CZ" sz="1800" dirty="0" smtClean="0"/>
              <a:t>tel.č.: 778 448 282</a:t>
            </a:r>
          </a:p>
          <a:p>
            <a:pPr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			</a:t>
            </a:r>
          </a:p>
          <a:p>
            <a:r>
              <a:rPr lang="cs-CZ" sz="2000" b="1" i="1" u="sng" dirty="0" err="1" smtClean="0"/>
              <a:t>Ativity</a:t>
            </a:r>
            <a:r>
              <a:rPr lang="cs-CZ" sz="2000" b="1" i="1" u="sng" dirty="0" smtClean="0"/>
              <a:t> ÚK</a:t>
            </a:r>
            <a:r>
              <a:rPr lang="cs-CZ" sz="2000" b="1" i="1" dirty="0" smtClean="0"/>
              <a:t>                                                     </a:t>
            </a:r>
            <a:r>
              <a:rPr lang="cs-CZ" sz="2000" dirty="0" smtClean="0"/>
              <a:t>Ing. Bc. Ladislav </a:t>
            </a:r>
            <a:r>
              <a:rPr lang="cs-CZ" sz="2000" dirty="0" err="1" smtClean="0"/>
              <a:t>Knespl</a:t>
            </a:r>
            <a:endParaRPr lang="cs-CZ" sz="2000" dirty="0" smtClean="0"/>
          </a:p>
          <a:p>
            <a:pPr>
              <a:buNone/>
            </a:pPr>
            <a:r>
              <a:rPr lang="cs-CZ" sz="1800" dirty="0" smtClean="0"/>
              <a:t>e-mail: </a:t>
            </a:r>
            <a:r>
              <a:rPr lang="cs-CZ" sz="1800" dirty="0" err="1" smtClean="0">
                <a:solidFill>
                  <a:srgbClr val="FF0000"/>
                </a:solidFill>
                <a:hlinkClick r:id="rId2"/>
              </a:rPr>
              <a:t>knespl.l</a:t>
            </a:r>
            <a:r>
              <a:rPr lang="cs-CZ" sz="1800" dirty="0" smtClean="0">
                <a:solidFill>
                  <a:srgbClr val="FF0000"/>
                </a:solidFill>
                <a:hlinkClick r:id="rId4"/>
              </a:rPr>
              <a:t>@</a:t>
            </a:r>
            <a:r>
              <a:rPr lang="cs-CZ" sz="1800" dirty="0" err="1" smtClean="0">
                <a:solidFill>
                  <a:srgbClr val="FF0000"/>
                </a:solidFill>
                <a:hlinkClick r:id="rId4"/>
              </a:rPr>
              <a:t>kr</a:t>
            </a:r>
            <a:r>
              <a:rPr lang="cs-CZ" sz="1800" dirty="0" smtClean="0">
                <a:solidFill>
                  <a:srgbClr val="FF0000"/>
                </a:solidFill>
                <a:hlinkClick r:id="rId4"/>
              </a:rPr>
              <a:t>-</a:t>
            </a:r>
            <a:r>
              <a:rPr lang="cs-CZ" sz="1800" dirty="0" err="1" smtClean="0">
                <a:solidFill>
                  <a:srgbClr val="FF0000"/>
                </a:solidFill>
                <a:hlinkClick r:id="rId4"/>
              </a:rPr>
              <a:t>ustecky.cz</a:t>
            </a:r>
            <a:r>
              <a:rPr lang="cs-CZ" sz="1800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                                         </a:t>
            </a:r>
            <a:r>
              <a:rPr lang="cs-CZ" sz="1800" dirty="0" smtClean="0"/>
              <a:t>tel.č.: 778 448 286</a:t>
            </a:r>
          </a:p>
          <a:p>
            <a:pPr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			</a:t>
            </a:r>
          </a:p>
          <a:p>
            <a:endParaRPr lang="cs-CZ" sz="2000" dirty="0" smtClean="0"/>
          </a:p>
          <a:p>
            <a:pPr lvl="1"/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27584" y="2276872"/>
            <a:ext cx="7772400" cy="1362075"/>
          </a:xfrm>
        </p:spPr>
        <p:txBody>
          <a:bodyPr/>
          <a:lstStyle/>
          <a:p>
            <a:pPr algn="ctr"/>
            <a:r>
              <a:rPr lang="cs-CZ" sz="5400" dirty="0" smtClean="0">
                <a:solidFill>
                  <a:srgbClr val="0066FF"/>
                </a:solidFill>
              </a:rPr>
              <a:t>Věcné řízení projektu</a:t>
            </a:r>
            <a:endParaRPr lang="cs-CZ" sz="5400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739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b="1" dirty="0" smtClean="0">
                <a:solidFill>
                  <a:srgbClr val="0066FF"/>
                </a:solidFill>
              </a:rPr>
              <a:t>Obsah:</a:t>
            </a:r>
            <a:endParaRPr lang="cs-CZ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857232"/>
            <a:ext cx="8329642" cy="4429156"/>
          </a:xfrm>
        </p:spPr>
        <p:txBody>
          <a:bodyPr/>
          <a:lstStyle/>
          <a:p>
            <a:pPr>
              <a:buNone/>
            </a:pPr>
            <a:endParaRPr lang="cs-CZ" b="1" dirty="0" smtClean="0">
              <a:solidFill>
                <a:srgbClr val="0066F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cs-CZ" sz="3200" dirty="0" smtClean="0"/>
              <a:t>Důležité dokumenty a odkazy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3200" dirty="0" smtClean="0"/>
              <a:t>Věcné přílohy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3200" dirty="0" smtClean="0"/>
              <a:t>Změny v projektu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3200" dirty="0" smtClean="0"/>
              <a:t>Pravidla archivace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3200" dirty="0" smtClean="0"/>
              <a:t>Forma kontroly</a:t>
            </a:r>
            <a:endParaRPr lang="cs-CZ" sz="3200" dirty="0" smtClean="0">
              <a:solidFill>
                <a:srgbClr val="FFC00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cs-CZ" sz="3200" dirty="0" smtClean="0"/>
              <a:t>Publicita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1. Důležité dokumenty a odkazy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1"/>
            <a:ext cx="8964488" cy="4104456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Smlouva o partnerství</a:t>
            </a:r>
          </a:p>
          <a:p>
            <a:pPr>
              <a:lnSpc>
                <a:spcPct val="80000"/>
              </a:lnSpc>
              <a:buNone/>
            </a:pPr>
            <a:endParaRPr lang="cs-CZ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2400" dirty="0" smtClean="0"/>
              <a:t>Příručka pro příjemce verze 7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Metodika monitorovacích indikátorů</a:t>
            </a:r>
          </a:p>
          <a:p>
            <a:pPr>
              <a:lnSpc>
                <a:spcPct val="80000"/>
              </a:lnSpc>
            </a:pP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Manuál vizuální identity </a:t>
            </a:r>
          </a:p>
          <a:p>
            <a:pPr>
              <a:lnSpc>
                <a:spcPct val="80000"/>
              </a:lnSpc>
              <a:buNone/>
            </a:pPr>
            <a:r>
              <a:rPr lang="cs-CZ" sz="1600" dirty="0" smtClean="0">
                <a:hlinkClick r:id="rId2"/>
              </a:rPr>
              <a:t>http://www.</a:t>
            </a:r>
            <a:r>
              <a:rPr lang="cs-CZ" sz="1600" dirty="0" err="1" smtClean="0">
                <a:hlinkClick r:id="rId2"/>
              </a:rPr>
              <a:t>msmt.cz</a:t>
            </a:r>
            <a:r>
              <a:rPr lang="cs-CZ" sz="1600" dirty="0" smtClean="0">
                <a:hlinkClick r:id="rId2"/>
              </a:rPr>
              <a:t>/</a:t>
            </a:r>
            <a:r>
              <a:rPr lang="cs-CZ" sz="1600" dirty="0" err="1" smtClean="0">
                <a:hlinkClick r:id="rId2"/>
              </a:rPr>
              <a:t>strukturalni</a:t>
            </a:r>
            <a:r>
              <a:rPr lang="cs-CZ" sz="1600" dirty="0" smtClean="0">
                <a:hlinkClick r:id="rId2"/>
              </a:rPr>
              <a:t>-fondy/dokumenty-pro-</a:t>
            </a:r>
            <a:r>
              <a:rPr lang="cs-CZ" sz="1600" dirty="0" err="1" smtClean="0">
                <a:hlinkClick r:id="rId2"/>
              </a:rPr>
              <a:t>zadatele</a:t>
            </a:r>
            <a:r>
              <a:rPr lang="cs-CZ" sz="1600" dirty="0" smtClean="0">
                <a:hlinkClick r:id="rId2"/>
              </a:rPr>
              <a:t>-a-</a:t>
            </a:r>
            <a:r>
              <a:rPr lang="cs-CZ" sz="1600" dirty="0" err="1" smtClean="0">
                <a:hlinkClick r:id="rId2"/>
              </a:rPr>
              <a:t>prijemce</a:t>
            </a:r>
            <a:endParaRPr lang="cs-CZ" sz="1600" dirty="0" smtClean="0"/>
          </a:p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Odkaz na stránky projektu</a:t>
            </a:r>
          </a:p>
          <a:p>
            <a:pPr>
              <a:lnSpc>
                <a:spcPct val="80000"/>
              </a:lnSpc>
              <a:buNone/>
            </a:pPr>
            <a:r>
              <a:rPr lang="cs-CZ" sz="1600" u="sng" dirty="0" smtClean="0">
                <a:hlinkClick r:id="rId3"/>
              </a:rPr>
              <a:t>http://www.</a:t>
            </a:r>
            <a:r>
              <a:rPr lang="cs-CZ" sz="1600" u="sng" dirty="0" err="1" smtClean="0">
                <a:hlinkClick r:id="rId3"/>
              </a:rPr>
              <a:t>kr</a:t>
            </a:r>
            <a:r>
              <a:rPr lang="cs-CZ" sz="1600" u="sng" dirty="0" smtClean="0">
                <a:hlinkClick r:id="rId3"/>
              </a:rPr>
              <a:t>-</a:t>
            </a:r>
            <a:r>
              <a:rPr lang="cs-CZ" sz="1600" u="sng" dirty="0" err="1" smtClean="0">
                <a:hlinkClick r:id="rId3"/>
              </a:rPr>
              <a:t>ustecky.cz</a:t>
            </a:r>
            <a:r>
              <a:rPr lang="cs-CZ" sz="1600" u="sng" dirty="0" smtClean="0">
                <a:hlinkClick r:id="rId3"/>
              </a:rPr>
              <a:t>/</a:t>
            </a:r>
            <a:r>
              <a:rPr lang="cs-CZ" sz="1600" u="sng" dirty="0" err="1" smtClean="0">
                <a:hlinkClick r:id="rId3"/>
              </a:rPr>
              <a:t>vismo</a:t>
            </a:r>
            <a:r>
              <a:rPr lang="cs-CZ" sz="1600" u="sng" dirty="0" smtClean="0">
                <a:hlinkClick r:id="rId3"/>
              </a:rPr>
              <a:t>/zobraz_dok.</a:t>
            </a:r>
            <a:r>
              <a:rPr lang="cs-CZ" sz="1600" u="sng" dirty="0" err="1" smtClean="0">
                <a:hlinkClick r:id="rId3"/>
              </a:rPr>
              <a:t>asp</a:t>
            </a:r>
            <a:r>
              <a:rPr lang="cs-CZ" sz="1600" u="sng" dirty="0" smtClean="0">
                <a:hlinkClick r:id="rId3"/>
              </a:rPr>
              <a:t>?id_</a:t>
            </a:r>
            <a:r>
              <a:rPr lang="cs-CZ" sz="1600" u="sng" dirty="0" err="1" smtClean="0">
                <a:hlinkClick r:id="rId3"/>
              </a:rPr>
              <a:t>org</a:t>
            </a:r>
            <a:r>
              <a:rPr lang="cs-CZ" sz="1600" u="sng" dirty="0" smtClean="0">
                <a:hlinkClick r:id="rId3"/>
              </a:rPr>
              <a:t>=450018&amp;id_</a:t>
            </a:r>
            <a:r>
              <a:rPr lang="cs-CZ" sz="1600" u="sng" dirty="0" err="1" smtClean="0">
                <a:hlinkClick r:id="rId3"/>
              </a:rPr>
              <a:t>ktg</a:t>
            </a:r>
            <a:r>
              <a:rPr lang="cs-CZ" sz="1600" u="sng" dirty="0" smtClean="0">
                <a:hlinkClick r:id="rId3"/>
              </a:rPr>
              <a:t>=99470&amp;p1=175656</a:t>
            </a:r>
            <a:endParaRPr lang="cs-CZ" sz="1600" dirty="0" smtClean="0"/>
          </a:p>
          <a:p>
            <a:pPr>
              <a:lnSpc>
                <a:spcPct val="80000"/>
              </a:lnSpc>
            </a:pPr>
            <a:endParaRPr lang="cs-CZ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Článek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ŘO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OP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VK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Práva kontrolované osoby</a:t>
            </a:r>
          </a:p>
          <a:p>
            <a:pPr>
              <a:buNone/>
            </a:pPr>
            <a:r>
              <a:rPr lang="cs-CZ" sz="1600" u="sng" dirty="0" smtClean="0">
                <a:hlinkClick r:id="rId4"/>
              </a:rPr>
              <a:t>http://www.</a:t>
            </a:r>
            <a:r>
              <a:rPr lang="cs-CZ" sz="1600" u="sng" dirty="0" err="1" smtClean="0">
                <a:hlinkClick r:id="rId4"/>
              </a:rPr>
              <a:t>msmt.cz</a:t>
            </a:r>
            <a:r>
              <a:rPr lang="cs-CZ" sz="1600" u="sng" dirty="0" smtClean="0">
                <a:hlinkClick r:id="rId4"/>
              </a:rPr>
              <a:t>/</a:t>
            </a:r>
            <a:r>
              <a:rPr lang="cs-CZ" sz="1600" u="sng" dirty="0" err="1" smtClean="0">
                <a:hlinkClick r:id="rId4"/>
              </a:rPr>
              <a:t>uploads</a:t>
            </a:r>
            <a:r>
              <a:rPr lang="cs-CZ" sz="1600" u="sng" dirty="0" smtClean="0">
                <a:hlinkClick r:id="rId4"/>
              </a:rPr>
              <a:t>/</a:t>
            </a:r>
            <a:r>
              <a:rPr lang="cs-CZ" sz="1600" u="sng" dirty="0" err="1" smtClean="0">
                <a:hlinkClick r:id="rId4"/>
              </a:rPr>
              <a:t>OP</a:t>
            </a:r>
            <a:r>
              <a:rPr lang="cs-CZ" sz="1600" u="sng" dirty="0" smtClean="0">
                <a:hlinkClick r:id="rId4"/>
              </a:rPr>
              <a:t>_</a:t>
            </a:r>
            <a:r>
              <a:rPr lang="cs-CZ" sz="1600" u="sng" dirty="0" err="1" smtClean="0">
                <a:hlinkClick r:id="rId4"/>
              </a:rPr>
              <a:t>VK</a:t>
            </a:r>
            <a:r>
              <a:rPr lang="cs-CZ" sz="1600" u="sng" dirty="0" smtClean="0">
                <a:hlinkClick r:id="rId4"/>
              </a:rPr>
              <a:t>/</a:t>
            </a:r>
            <a:r>
              <a:rPr lang="cs-CZ" sz="1600" u="sng" dirty="0" err="1" smtClean="0">
                <a:hlinkClick r:id="rId4"/>
              </a:rPr>
              <a:t>Prava</a:t>
            </a:r>
            <a:r>
              <a:rPr lang="cs-CZ" sz="1600" u="sng" dirty="0" smtClean="0">
                <a:hlinkClick r:id="rId4"/>
              </a:rPr>
              <a:t>_</a:t>
            </a:r>
            <a:r>
              <a:rPr lang="cs-CZ" sz="1600" u="sng" dirty="0" err="1" smtClean="0">
                <a:hlinkClick r:id="rId4"/>
              </a:rPr>
              <a:t>kontrolovanych</a:t>
            </a:r>
            <a:r>
              <a:rPr lang="cs-CZ" sz="1600" u="sng" dirty="0" smtClean="0">
                <a:hlinkClick r:id="rId4"/>
              </a:rPr>
              <a:t>_osob/</a:t>
            </a:r>
            <a:r>
              <a:rPr lang="cs-CZ" sz="1600" u="sng" dirty="0" err="1" smtClean="0">
                <a:hlinkClick r:id="rId4"/>
              </a:rPr>
              <a:t>Prava</a:t>
            </a:r>
            <a:r>
              <a:rPr lang="cs-CZ" sz="1600" u="sng" dirty="0" smtClean="0">
                <a:hlinkClick r:id="rId4"/>
              </a:rPr>
              <a:t>_</a:t>
            </a:r>
            <a:r>
              <a:rPr lang="cs-CZ" sz="1600" u="sng" dirty="0" err="1" smtClean="0">
                <a:hlinkClick r:id="rId4"/>
              </a:rPr>
              <a:t>kontrolovane</a:t>
            </a:r>
            <a:r>
              <a:rPr lang="cs-CZ" sz="1600" u="sng" dirty="0" smtClean="0">
                <a:hlinkClick r:id="rId4"/>
              </a:rPr>
              <a:t>_osoby.</a:t>
            </a:r>
            <a:r>
              <a:rPr lang="cs-CZ" sz="1600" u="sng" dirty="0" err="1" smtClean="0">
                <a:hlinkClick r:id="rId4"/>
              </a:rPr>
              <a:t>pdf</a:t>
            </a:r>
            <a:endParaRPr lang="cs-CZ" sz="1600" u="sng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sz="4000" b="1" dirty="0" smtClean="0">
                <a:solidFill>
                  <a:srgbClr val="0066FF"/>
                </a:solidFill>
              </a:rPr>
              <a:t>2. Věcné přílohy</a:t>
            </a:r>
            <a:endParaRPr lang="cs-CZ" sz="4000" b="1" dirty="0">
              <a:solidFill>
                <a:srgbClr val="0066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4662850"/>
          </a:xfrm>
        </p:spPr>
        <p:txBody>
          <a:bodyPr/>
          <a:lstStyle/>
          <a:p>
            <a:pPr>
              <a:buNone/>
            </a:pPr>
            <a:endParaRPr lang="cs-CZ" sz="11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Co dokládat?</a:t>
            </a:r>
          </a:p>
          <a:p>
            <a:pPr>
              <a:buNone/>
            </a:pPr>
            <a:endParaRPr lang="cs-CZ" sz="1100" b="1" dirty="0" smtClean="0">
              <a:solidFill>
                <a:srgbClr val="FF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cs-CZ" sz="2000" b="1" dirty="0" smtClean="0"/>
              <a:t>Souhrnné informace partnera projektu + relevantní přílohy</a:t>
            </a:r>
          </a:p>
          <a:p>
            <a:pPr marL="457200" lvl="0" indent="-457200">
              <a:buNone/>
            </a:pPr>
            <a:endParaRPr lang="cs-CZ" sz="2000" dirty="0" smtClean="0"/>
          </a:p>
          <a:p>
            <a:pPr marL="457200" lvl="0" indent="-457200">
              <a:buAutoNum type="arabicPeriod" startAt="2"/>
            </a:pPr>
            <a:r>
              <a:rPr lang="cs-CZ" sz="2000" b="1" dirty="0" smtClean="0"/>
              <a:t>Změnový list</a:t>
            </a:r>
          </a:p>
          <a:p>
            <a:pPr marL="457200" lvl="0" indent="-457200">
              <a:buNone/>
            </a:pPr>
            <a:endParaRPr lang="cs-CZ" sz="2000" b="1" dirty="0" smtClean="0"/>
          </a:p>
          <a:p>
            <a:pPr marL="457200" lvl="0" indent="-457200" algn="just" eaLnBrk="1" hangingPunct="1">
              <a:spcBef>
                <a:spcPct val="0"/>
              </a:spcBef>
              <a:buAutoNum type="arabicPeriod" startAt="3"/>
            </a:pPr>
            <a:r>
              <a:rPr lang="cs-CZ" sz="2000" b="1" dirty="0" smtClean="0">
                <a:ea typeface="Calibri" pitchFamily="34" charset="0"/>
                <a:cs typeface="Times New Roman" pitchFamily="18" charset="0"/>
              </a:rPr>
              <a:t>Tabulka Podpisové vzory</a:t>
            </a:r>
            <a:endParaRPr lang="cs-CZ" sz="2000" dirty="0" smtClean="0"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eaLnBrk="1" hangingPunct="1">
              <a:spcBef>
                <a:spcPct val="0"/>
              </a:spcBef>
            </a:pPr>
            <a:endParaRPr lang="cs-CZ" sz="2000" dirty="0" smtClean="0">
              <a:cs typeface="Arial" pitchFamily="34" charset="0"/>
            </a:endParaRPr>
          </a:p>
          <a:p>
            <a:pPr marL="457200" lvl="0" indent="-457200" algn="just">
              <a:spcBef>
                <a:spcPct val="0"/>
              </a:spcBef>
              <a:buNone/>
            </a:pPr>
            <a:r>
              <a:rPr lang="cs-CZ" sz="2000" b="1" dirty="0" smtClean="0">
                <a:ea typeface="Calibri" pitchFamily="34" charset="0"/>
                <a:cs typeface="Times New Roman" pitchFamily="18" charset="0"/>
              </a:rPr>
              <a:t>4.	Tabulka  Přehled uzavřených zadávacích řízení</a:t>
            </a:r>
            <a:endParaRPr lang="cs-CZ" sz="2000" dirty="0" smtClean="0"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>
              <a:spcBef>
                <a:spcPct val="0"/>
              </a:spcBef>
            </a:pPr>
            <a:endParaRPr lang="cs-CZ" sz="2000" dirty="0" smtClean="0">
              <a:cs typeface="Arial" pitchFamily="34" charset="0"/>
            </a:endParaRPr>
          </a:p>
          <a:p>
            <a:pPr marL="457200" lvl="0" indent="-457200" algn="just">
              <a:spcBef>
                <a:spcPct val="0"/>
              </a:spcBef>
              <a:buAutoNum type="arabicPeriod" startAt="5"/>
            </a:pPr>
            <a:r>
              <a:rPr lang="cs-CZ" sz="2000" b="1" dirty="0" smtClean="0">
                <a:ea typeface="Calibri" pitchFamily="34" charset="0"/>
                <a:cs typeface="Times New Roman" pitchFamily="18" charset="0"/>
              </a:rPr>
              <a:t>Pracovní výkazy - PV 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(kopie)</a:t>
            </a:r>
          </a:p>
          <a:p>
            <a:pPr marL="457200" lvl="0" indent="-457200">
              <a:buAutoNum type="arabicPeriod" startAt="2"/>
            </a:pPr>
            <a:endParaRPr lang="cs-CZ" sz="2000" b="1" dirty="0" smtClean="0"/>
          </a:p>
          <a:p>
            <a:pPr marL="457200" lvl="0" indent="-457200">
              <a:buNone/>
            </a:pPr>
            <a:endParaRPr lang="cs-CZ" sz="2000" b="1" dirty="0" smtClean="0"/>
          </a:p>
          <a:p>
            <a:pPr marL="457200" indent="-457200">
              <a:buNone/>
            </a:pPr>
            <a:r>
              <a:rPr lang="cs-CZ" sz="2000" dirty="0" smtClean="0"/>
              <a:t>	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VK_šablona">
  <a:themeElements>
    <a:clrScheme name="OPVK_šablon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PVK_šablo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PVK_šablon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VK_šablon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VK_šablon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VK_šablon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VK_šablon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VK_šablon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VK_šablon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VK_šablon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VK_šablon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VK_šablon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VK_šablon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VK_šablon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OPVK_šablona</Template>
  <TotalTime>4936</TotalTime>
  <Words>885</Words>
  <Application>Microsoft Office PowerPoint</Application>
  <PresentationFormat>Předvádění na obrazovce (4:3)</PresentationFormat>
  <Paragraphs>251</Paragraphs>
  <Slides>26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OPVK_šablona</vt:lpstr>
      <vt:lpstr>Operační program  Vzdělávání pro konkurenceschopnost</vt:lpstr>
      <vt:lpstr>Program</vt:lpstr>
      <vt:lpstr>Představení týmu</vt:lpstr>
      <vt:lpstr>Představení týmu</vt:lpstr>
      <vt:lpstr>Představení týmu</vt:lpstr>
      <vt:lpstr>Věcné řízení projektu</vt:lpstr>
      <vt:lpstr>Obsah:</vt:lpstr>
      <vt:lpstr>1. Důležité dokumenty a odkazy</vt:lpstr>
      <vt:lpstr>2. Věcné přílohy</vt:lpstr>
      <vt:lpstr> Věcné přílohy</vt:lpstr>
      <vt:lpstr>Věcné přílohy</vt:lpstr>
      <vt:lpstr>3. Změny projektu</vt:lpstr>
      <vt:lpstr>Změny projektu</vt:lpstr>
      <vt:lpstr>Změny projektu</vt:lpstr>
      <vt:lpstr>Změny projektu</vt:lpstr>
      <vt:lpstr>Změny projektu</vt:lpstr>
      <vt:lpstr>4. Pravidla Archivace</vt:lpstr>
      <vt:lpstr>Pravidla Archivace</vt:lpstr>
      <vt:lpstr>Pravidla Archivace</vt:lpstr>
      <vt:lpstr>Pravidla Archivace</vt:lpstr>
      <vt:lpstr>5. Kontrola</vt:lpstr>
      <vt:lpstr>Kontrola</vt:lpstr>
      <vt:lpstr>6. Publicita</vt:lpstr>
      <vt:lpstr>Publicita</vt:lpstr>
      <vt:lpstr>Publicita</vt:lpstr>
      <vt:lpstr>Snímek 26</vt:lpstr>
    </vt:vector>
  </TitlesOfParts>
  <Company>Ústeckého kraje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Operační program  Vzdělávání pro konkurenceschopnost</dc:title>
  <dc:creator>bosanska.m</dc:creator>
  <cp:lastModifiedBy>novotny.j</cp:lastModifiedBy>
  <cp:revision>339</cp:revision>
  <dcterms:created xsi:type="dcterms:W3CDTF">2009-01-05T13:04:10Z</dcterms:created>
  <dcterms:modified xsi:type="dcterms:W3CDTF">2013-11-04T06:46:49Z</dcterms:modified>
</cp:coreProperties>
</file>