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9" r:id="rId4"/>
    <p:sldId id="266" r:id="rId5"/>
    <p:sldId id="261" r:id="rId6"/>
    <p:sldId id="262" r:id="rId7"/>
    <p:sldId id="267" r:id="rId8"/>
    <p:sldId id="260" r:id="rId9"/>
    <p:sldId id="264" r:id="rId10"/>
    <p:sldId id="265" r:id="rId11"/>
    <p:sldId id="26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EAEAEA"/>
    <a:srgbClr val="DDDDDD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594" y="-84"/>
      </p:cViewPr>
      <p:guideLst>
        <p:guide orient="horz" pos="845"/>
        <p:guide pos="476"/>
        <p:guide pos="53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17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386346D-D0DA-41A6-ACB0-387FED569B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7929BC9-1162-4E27-81B9-F2D4F2EA6B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33C4EA-7721-4F1A-98E6-AD4C50571B81}" type="slidenum">
              <a:rPr lang="en-GB" smtClean="0">
                <a:cs typeface="Arial" charset="0"/>
              </a:rPr>
              <a:pPr/>
              <a:t>1</a:t>
            </a:fld>
            <a:endParaRPr lang="en-GB" smtClean="0">
              <a:cs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B83055-FB8A-4765-BA29-9EA9A3EF0355}" type="slidenum">
              <a:rPr lang="en-GB" smtClean="0">
                <a:cs typeface="Arial" charset="0"/>
              </a:rPr>
              <a:pPr/>
              <a:t>10</a:t>
            </a:fld>
            <a:endParaRPr lang="en-GB" smtClean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B83055-FB8A-4765-BA29-9EA9A3EF0355}" type="slidenum">
              <a:rPr lang="en-GB" smtClean="0">
                <a:cs typeface="Arial" charset="0"/>
              </a:rPr>
              <a:pPr/>
              <a:t>11</a:t>
            </a:fld>
            <a:endParaRPr lang="en-GB" smtClean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82727-944F-4E3A-9F60-30C908CD1F4D}" type="slidenum">
              <a:rPr lang="en-GB" smtClean="0">
                <a:cs typeface="Arial" charset="0"/>
              </a:rPr>
              <a:pPr/>
              <a:t>2</a:t>
            </a:fld>
            <a:endParaRPr lang="en-GB" smtClean="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608937-7C10-4018-929A-1933C7DD12DD}" type="slidenum">
              <a:rPr lang="en-GB" smtClean="0">
                <a:cs typeface="Arial" charset="0"/>
              </a:rPr>
              <a:pPr/>
              <a:t>3</a:t>
            </a:fld>
            <a:endParaRPr lang="en-GB" smtClean="0">
              <a:cs typeface="Arial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dirty="0" smtClean="0"/>
              <a:t>Podlouhlý obrázek graf roční</a:t>
            </a:r>
            <a:r>
              <a:rPr lang="cs-CZ" baseline="0" dirty="0" smtClean="0"/>
              <a:t> spotřeby energie na vytápění. Objekt je v centru města, </a:t>
            </a:r>
            <a:r>
              <a:rPr lang="cs-CZ" b="1" baseline="0" dirty="0" smtClean="0"/>
              <a:t>částečně využívaný</a:t>
            </a:r>
            <a:endParaRPr lang="en-GB" b="1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608937-7C10-4018-929A-1933C7DD12DD}" type="slidenum">
              <a:rPr lang="en-GB" smtClean="0">
                <a:cs typeface="Arial" charset="0"/>
              </a:rPr>
              <a:pPr/>
              <a:t>4</a:t>
            </a:fld>
            <a:endParaRPr lang="en-GB" smtClean="0">
              <a:cs typeface="Arial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dirty="0" smtClean="0"/>
              <a:t>Podlouhlý obrázek graf roční</a:t>
            </a:r>
            <a:r>
              <a:rPr lang="cs-CZ" baseline="0" dirty="0" smtClean="0"/>
              <a:t> spotřeby energie na vytápění. Objekt je v centru města, </a:t>
            </a:r>
            <a:r>
              <a:rPr lang="cs-CZ" b="1" baseline="0" dirty="0" smtClean="0"/>
              <a:t>částečně využívaný</a:t>
            </a:r>
            <a:endParaRPr lang="en-GB" b="1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608937-7C10-4018-929A-1933C7DD12DD}" type="slidenum">
              <a:rPr lang="en-GB" smtClean="0">
                <a:cs typeface="Arial" charset="0"/>
              </a:rPr>
              <a:pPr/>
              <a:t>5</a:t>
            </a:fld>
            <a:endParaRPr lang="en-GB" smtClean="0">
              <a:cs typeface="Arial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dirty="0" smtClean="0"/>
              <a:t>Dle doporučení pro nové</a:t>
            </a:r>
            <a:r>
              <a:rPr lang="cs-CZ" baseline="0" dirty="0" smtClean="0"/>
              <a:t> využití by měl objekt sloužit jako administrativní budova. </a:t>
            </a:r>
            <a:r>
              <a:rPr lang="cs-CZ" b="1" baseline="0" dirty="0" smtClean="0"/>
              <a:t>Objekt není využíván </a:t>
            </a:r>
            <a:r>
              <a:rPr lang="cs-CZ" baseline="0" dirty="0" smtClean="0"/>
              <a:t>a byl postaven kolem roku 1924.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608937-7C10-4018-929A-1933C7DD12DD}" type="slidenum">
              <a:rPr lang="en-GB" smtClean="0">
                <a:cs typeface="Arial" charset="0"/>
              </a:rPr>
              <a:pPr/>
              <a:t>6</a:t>
            </a:fld>
            <a:endParaRPr lang="en-GB" smtClean="0">
              <a:cs typeface="Arial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baseline="0" dirty="0" smtClean="0"/>
              <a:t>Budova plně slouží jako Domov pro osoby se zdravotním postižením. Postaven okolo 1930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608937-7C10-4018-929A-1933C7DD12DD}" type="slidenum">
              <a:rPr lang="en-GB" smtClean="0">
                <a:cs typeface="Arial" charset="0"/>
              </a:rPr>
              <a:pPr/>
              <a:t>7</a:t>
            </a:fld>
            <a:endParaRPr lang="en-GB" smtClean="0">
              <a:cs typeface="Arial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baseline="0" dirty="0" smtClean="0"/>
              <a:t>Budova plně slouží jako Domov pro osoby se zdravotním postižením. Postaven okolo 1930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B83055-FB8A-4765-BA29-9EA9A3EF0355}" type="slidenum">
              <a:rPr lang="en-GB" smtClean="0">
                <a:cs typeface="Arial" charset="0"/>
              </a:rPr>
              <a:pPr/>
              <a:t>8</a:t>
            </a:fld>
            <a:endParaRPr lang="en-GB" smtClean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B83055-FB8A-4765-BA29-9EA9A3EF0355}" type="slidenum">
              <a:rPr lang="en-GB" smtClean="0">
                <a:cs typeface="Arial" charset="0"/>
              </a:rPr>
              <a:pPr/>
              <a:t>9</a:t>
            </a:fld>
            <a:endParaRPr lang="en-GB" smtClean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5"/>
          <p:cNvSpPr>
            <a:spLocks noChangeArrowheads="1"/>
          </p:cNvSpPr>
          <p:nvPr/>
        </p:nvSpPr>
        <p:spPr bwMode="auto">
          <a:xfrm>
            <a:off x="0" y="1125538"/>
            <a:ext cx="9144000" cy="969962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755650" y="2659063"/>
            <a:ext cx="705485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z="1400" b="1" dirty="0"/>
              <a:t>Innovative solutions aimed at reducing the cost of infrastructure and services while maintaining their current range in the </a:t>
            </a:r>
            <a:r>
              <a:rPr lang="cs-CZ" sz="1400" b="1" dirty="0" err="1" smtClean="0"/>
              <a:t>Ore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Mountains</a:t>
            </a:r>
            <a:r>
              <a:rPr lang="en-GB" sz="1400" b="1" dirty="0" smtClean="0"/>
              <a:t> </a:t>
            </a:r>
            <a:r>
              <a:rPr lang="en-GB" sz="1400" b="1" dirty="0"/>
              <a:t>-  Vejprty area</a:t>
            </a:r>
            <a:endParaRPr lang="cs-CZ" sz="1400" b="1" dirty="0"/>
          </a:p>
          <a:p>
            <a:pPr algn="ctr"/>
            <a:r>
              <a:rPr lang="en-GB" sz="2800" b="1" dirty="0"/>
              <a:t>Housing </a:t>
            </a:r>
            <a:r>
              <a:rPr lang="cs-CZ" sz="2800" b="1" dirty="0" smtClean="0"/>
              <a:t>in </a:t>
            </a:r>
            <a:r>
              <a:rPr lang="cs-CZ" sz="2800" b="1" dirty="0" err="1" smtClean="0"/>
              <a:t>Vejprty</a:t>
            </a:r>
            <a:r>
              <a:rPr lang="cs-CZ" sz="2800" b="1" dirty="0" smtClean="0"/>
              <a:t> city</a:t>
            </a:r>
            <a:endParaRPr lang="cs-CZ" sz="2800" b="1" dirty="0"/>
          </a:p>
          <a:p>
            <a:pPr algn="ctr"/>
            <a:endParaRPr lang="cs-CZ" sz="1400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en-GB" sz="2400" dirty="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cs-CZ" sz="2400" dirty="0" err="1">
                <a:solidFill>
                  <a:schemeClr val="bg2"/>
                </a:solidFill>
                <a:latin typeface="Calibri" pitchFamily="34" charset="0"/>
              </a:rPr>
              <a:t>Usti</a:t>
            </a:r>
            <a:r>
              <a:rPr lang="cs-CZ" sz="2400" dirty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cs-CZ" sz="2400" dirty="0" smtClean="0">
                <a:solidFill>
                  <a:schemeClr val="bg2"/>
                </a:solidFill>
                <a:latin typeface="Calibri" pitchFamily="34" charset="0"/>
              </a:rPr>
              <a:t>Region: </a:t>
            </a:r>
            <a:r>
              <a:rPr lang="cs-CZ" sz="2400" dirty="0">
                <a:solidFill>
                  <a:schemeClr val="bg2"/>
                </a:solidFill>
                <a:latin typeface="Calibri" pitchFamily="34" charset="0"/>
              </a:rPr>
              <a:t>PP5</a:t>
            </a:r>
            <a:endParaRPr lang="en-GB" sz="2400" dirty="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cs-CZ" sz="2400" dirty="0" smtClean="0">
                <a:solidFill>
                  <a:schemeClr val="bg2"/>
                </a:solidFill>
                <a:latin typeface="Calibri" pitchFamily="34" charset="0"/>
              </a:rPr>
              <a:t>Dalibor </a:t>
            </a:r>
            <a:r>
              <a:rPr lang="cs-CZ" sz="2400" dirty="0" err="1" smtClean="0">
                <a:solidFill>
                  <a:schemeClr val="bg2"/>
                </a:solidFill>
                <a:latin typeface="Calibri" pitchFamily="34" charset="0"/>
              </a:rPr>
              <a:t>Spotak</a:t>
            </a:r>
            <a:r>
              <a:rPr lang="cs-CZ" sz="2400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endParaRPr lang="en-GB" sz="24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6188075" y="0"/>
            <a:ext cx="0" cy="1125538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755650" y="5516563"/>
            <a:ext cx="705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cs-CZ" sz="1600" dirty="0" err="1" smtClean="0">
                <a:solidFill>
                  <a:schemeClr val="bg2"/>
                </a:solidFill>
                <a:latin typeface="Calibri" pitchFamily="34" charset="0"/>
              </a:rPr>
              <a:t>Transnational</a:t>
            </a:r>
            <a:r>
              <a:rPr lang="cs-CZ" sz="1600" dirty="0" smtClean="0">
                <a:solidFill>
                  <a:schemeClr val="bg2"/>
                </a:solidFill>
                <a:latin typeface="Calibri" pitchFamily="34" charset="0"/>
              </a:rPr>
              <a:t> Study </a:t>
            </a:r>
            <a:r>
              <a:rPr lang="cs-CZ" sz="1600" dirty="0" err="1" smtClean="0">
                <a:solidFill>
                  <a:schemeClr val="bg2"/>
                </a:solidFill>
                <a:latin typeface="Calibri" pitchFamily="34" charset="0"/>
              </a:rPr>
              <a:t>Tour</a:t>
            </a:r>
            <a:r>
              <a:rPr lang="sl-SI" sz="1600" dirty="0" smtClean="0">
                <a:solidFill>
                  <a:schemeClr val="bg2"/>
                </a:solidFill>
                <a:latin typeface="Calibri" pitchFamily="34" charset="0"/>
              </a:rPr>
              <a:t>|</a:t>
            </a:r>
            <a:r>
              <a:rPr lang="en-GB" sz="1600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cs-CZ" sz="1600" dirty="0" err="1" smtClean="0">
                <a:solidFill>
                  <a:schemeClr val="bg2"/>
                </a:solidFill>
                <a:latin typeface="Calibri" pitchFamily="34" charset="0"/>
              </a:rPr>
              <a:t>Budapest</a:t>
            </a:r>
            <a:r>
              <a:rPr lang="sl-SI" sz="1600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sl-SI" sz="1600" dirty="0">
                <a:solidFill>
                  <a:schemeClr val="bg2"/>
                </a:solidFill>
                <a:latin typeface="Calibri" pitchFamily="34" charset="0"/>
              </a:rPr>
              <a:t>|</a:t>
            </a:r>
            <a:r>
              <a:rPr lang="en-GB" sz="1600" dirty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cs-CZ" sz="1600" dirty="0" smtClean="0">
                <a:solidFill>
                  <a:schemeClr val="bg2"/>
                </a:solidFill>
                <a:latin typeface="Calibri" pitchFamily="34" charset="0"/>
              </a:rPr>
              <a:t>20.</a:t>
            </a:r>
            <a:r>
              <a:rPr lang="en-GB" sz="1600" dirty="0" smtClean="0">
                <a:solidFill>
                  <a:schemeClr val="bg2"/>
                </a:solidFill>
                <a:latin typeface="Calibri" pitchFamily="34" charset="0"/>
              </a:rPr>
              <a:t>-</a:t>
            </a:r>
            <a:r>
              <a:rPr lang="cs-CZ" sz="1600" dirty="0" smtClean="0">
                <a:solidFill>
                  <a:schemeClr val="bg2"/>
                </a:solidFill>
                <a:latin typeface="Calibri" pitchFamily="34" charset="0"/>
              </a:rPr>
              <a:t>22</a:t>
            </a:r>
            <a:r>
              <a:rPr lang="en-GB" sz="1600" dirty="0" smtClean="0">
                <a:solidFill>
                  <a:schemeClr val="bg2"/>
                </a:solidFill>
                <a:latin typeface="Calibri" pitchFamily="34" charset="0"/>
              </a:rPr>
              <a:t>.</a:t>
            </a:r>
            <a:r>
              <a:rPr lang="cs-CZ" sz="1600" dirty="0" smtClean="0">
                <a:solidFill>
                  <a:schemeClr val="bg2"/>
                </a:solidFill>
                <a:latin typeface="Calibri" pitchFamily="34" charset="0"/>
              </a:rPr>
              <a:t>5</a:t>
            </a:r>
            <a:r>
              <a:rPr lang="en-GB" sz="1600" dirty="0" smtClean="0">
                <a:solidFill>
                  <a:schemeClr val="bg2"/>
                </a:solidFill>
                <a:latin typeface="Calibri" pitchFamily="34" charset="0"/>
              </a:rPr>
              <a:t>.201</a:t>
            </a:r>
            <a:r>
              <a:rPr lang="cs-CZ" sz="1600" dirty="0" smtClean="0">
                <a:solidFill>
                  <a:schemeClr val="bg2"/>
                </a:solidFill>
                <a:latin typeface="Calibri" pitchFamily="34" charset="0"/>
              </a:rPr>
              <a:t>4</a:t>
            </a:r>
            <a:endParaRPr lang="en-GB" sz="16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1031" name="Picture 13" descr="logo_adapt2dc_o_uz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030288"/>
            <a:ext cx="3160712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7"/>
          <p:cNvGraphicFramePr>
            <a:graphicFrameLocks noChangeAspect="1"/>
          </p:cNvGraphicFramePr>
          <p:nvPr/>
        </p:nvGraphicFramePr>
        <p:xfrm>
          <a:off x="6648450" y="439738"/>
          <a:ext cx="1965325" cy="369887"/>
        </p:xfrm>
        <a:graphic>
          <a:graphicData uri="http://schemas.openxmlformats.org/presentationml/2006/ole">
            <p:oleObj spid="_x0000_s1026" name="Artwork" r:id="rId5" imgW="7687963" imgH="1446089" progId="">
              <p:embed/>
            </p:oleObj>
          </a:graphicData>
        </a:graphic>
      </p:graphicFrame>
      <p:pic>
        <p:nvPicPr>
          <p:cNvPr id="1032" name="Picture 18" descr="ADAPT2DC_pasica_3"/>
          <p:cNvPicPr>
            <a:picLocks noChangeAspect="1" noChangeArrowheads="1"/>
          </p:cNvPicPr>
          <p:nvPr/>
        </p:nvPicPr>
        <p:blipFill>
          <a:blip r:embed="rId6" cstate="print"/>
          <a:srcRect l="11388" t="10960" b="6360"/>
          <a:stretch>
            <a:fillRect/>
          </a:stretch>
        </p:blipFill>
        <p:spPr bwMode="auto">
          <a:xfrm>
            <a:off x="3876675" y="1125538"/>
            <a:ext cx="527685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19"/>
          <p:cNvSpPr>
            <a:spLocks noChangeArrowheads="1"/>
          </p:cNvSpPr>
          <p:nvPr/>
        </p:nvSpPr>
        <p:spPr bwMode="auto">
          <a:xfrm>
            <a:off x="6591300" y="5984875"/>
            <a:ext cx="2438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1">
                <a:latin typeface="Calibri" pitchFamily="34" charset="0"/>
              </a:rPr>
              <a:t>“This project is implemented through the </a:t>
            </a:r>
          </a:p>
          <a:p>
            <a:r>
              <a:rPr lang="de-DE" sz="1000" b="1">
                <a:latin typeface="Calibri" pitchFamily="34" charset="0"/>
              </a:rPr>
              <a:t>CENTRAL EUROPE Programme co-financed </a:t>
            </a:r>
          </a:p>
          <a:p>
            <a:r>
              <a:rPr lang="de-DE" sz="1000" b="1">
                <a:latin typeface="Calibri" pitchFamily="34" charset="0"/>
              </a:rPr>
              <a:t>by the ERDF.”</a:t>
            </a:r>
          </a:p>
        </p:txBody>
      </p:sp>
      <p:pic>
        <p:nvPicPr>
          <p:cNvPr id="10" name="Obrázek 9" descr="logo text B1.jp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38302" y="3160860"/>
            <a:ext cx="1575473" cy="1979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1" name="Rectangle 17"/>
          <p:cNvSpPr>
            <a:spLocks noChangeArrowheads="1"/>
          </p:cNvSpPr>
          <p:nvPr/>
        </p:nvSpPr>
        <p:spPr bwMode="auto">
          <a:xfrm>
            <a:off x="0" y="0"/>
            <a:ext cx="6207125" cy="7905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5152" name="Picture 16" descr="logo_adapt2dc_o_uz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49213"/>
            <a:ext cx="1951037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3" name="Line 21"/>
          <p:cNvSpPr>
            <a:spLocks noChangeShapeType="1"/>
          </p:cNvSpPr>
          <p:nvPr/>
        </p:nvSpPr>
        <p:spPr bwMode="auto">
          <a:xfrm>
            <a:off x="6207125" y="0"/>
            <a:ext cx="0" cy="1125538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4" name="Rectangle 24"/>
          <p:cNvSpPr>
            <a:spLocks noChangeArrowheads="1"/>
          </p:cNvSpPr>
          <p:nvPr/>
        </p:nvSpPr>
        <p:spPr bwMode="auto">
          <a:xfrm>
            <a:off x="0" y="6505575"/>
            <a:ext cx="9144000" cy="352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5155" name="Picture 25" descr="ADAPT2DC_pasica_3"/>
          <p:cNvPicPr>
            <a:picLocks noChangeAspect="1" noChangeArrowheads="1"/>
          </p:cNvPicPr>
          <p:nvPr/>
        </p:nvPicPr>
        <p:blipFill>
          <a:blip r:embed="rId4" cstate="print"/>
          <a:srcRect l="50682" t="10960" b="6360"/>
          <a:stretch>
            <a:fillRect/>
          </a:stretch>
        </p:blipFill>
        <p:spPr bwMode="auto">
          <a:xfrm>
            <a:off x="6207125" y="0"/>
            <a:ext cx="293687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6" name="Rettangolo 7"/>
          <p:cNvSpPr>
            <a:spLocks noChangeArrowheads="1"/>
          </p:cNvSpPr>
          <p:nvPr/>
        </p:nvSpPr>
        <p:spPr bwMode="auto">
          <a:xfrm>
            <a:off x="573088" y="1163638"/>
            <a:ext cx="4079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sz="2400" b="1" dirty="0" smtClean="0">
                <a:solidFill>
                  <a:schemeClr val="bg2"/>
                </a:solidFill>
                <a:latin typeface="Calibri" pitchFamily="34" charset="0"/>
              </a:rPr>
              <a:t>CITY OF VEJPRTY</a:t>
            </a:r>
            <a:endParaRPr lang="en-GB" sz="2400" dirty="0"/>
          </a:p>
        </p:txBody>
      </p:sp>
      <p:sp>
        <p:nvSpPr>
          <p:cNvPr id="10" name="Obdélník 9"/>
          <p:cNvSpPr/>
          <p:nvPr/>
        </p:nvSpPr>
        <p:spPr>
          <a:xfrm>
            <a:off x="787791" y="1625600"/>
            <a:ext cx="7737231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GB" sz="2400" b="1" u="sng" dirty="0" smtClean="0"/>
              <a:t>Strengths and weaknesses</a:t>
            </a:r>
            <a:r>
              <a:rPr lang="cs-CZ" sz="2400" b="1" u="sng" dirty="0" smtClean="0"/>
              <a:t>:</a:t>
            </a:r>
          </a:p>
          <a:p>
            <a:pPr hangingPunct="0"/>
            <a:endParaRPr lang="cs-CZ" sz="2000" u="sng" dirty="0" smtClean="0"/>
          </a:p>
          <a:p>
            <a:pPr hangingPunct="0"/>
            <a:r>
              <a:rPr lang="cs-CZ" sz="2000" u="sng" dirty="0" smtClean="0"/>
              <a:t>S</a:t>
            </a:r>
            <a:r>
              <a:rPr lang="en-GB" sz="2000" u="sng" dirty="0" err="1" smtClean="0"/>
              <a:t>trengths</a:t>
            </a:r>
            <a:r>
              <a:rPr lang="en-GB" sz="2000" u="sng" dirty="0" smtClean="0"/>
              <a:t>:</a:t>
            </a:r>
            <a:endParaRPr lang="cs-CZ" sz="2000" u="sng" dirty="0" smtClean="0"/>
          </a:p>
          <a:p>
            <a:pPr lvl="0" hangingPunct="0"/>
            <a:r>
              <a:rPr lang="en-GB" sz="2000" dirty="0" smtClean="0"/>
              <a:t>Cooperation with public administration and other entities in the region has strengthened</a:t>
            </a:r>
            <a:endParaRPr lang="cs-CZ" sz="2000" b="1" dirty="0" smtClean="0"/>
          </a:p>
          <a:p>
            <a:pPr hangingPunct="0"/>
            <a:endParaRPr lang="cs-CZ" sz="2000" u="sng" dirty="0" smtClean="0"/>
          </a:p>
          <a:p>
            <a:pPr hangingPunct="0"/>
            <a:r>
              <a:rPr lang="cs-CZ" sz="2000" u="sng" dirty="0" smtClean="0"/>
              <a:t>W</a:t>
            </a:r>
            <a:r>
              <a:rPr lang="en-GB" sz="2000" u="sng" dirty="0" err="1" smtClean="0"/>
              <a:t>eaknesses</a:t>
            </a:r>
            <a:r>
              <a:rPr lang="en-GB" sz="2000" u="sng" dirty="0" smtClean="0"/>
              <a:t>:</a:t>
            </a:r>
            <a:endParaRPr lang="cs-CZ" sz="2000" b="1" u="sng" dirty="0" smtClean="0"/>
          </a:p>
          <a:p>
            <a:pPr lvl="0" fontAlgn="auto" hangingPunct="0"/>
            <a:r>
              <a:rPr lang="en-GB" sz="2000" dirty="0" smtClean="0"/>
              <a:t>Principal decision making is only in the hands of politicians</a:t>
            </a:r>
            <a:endParaRPr lang="cs-CZ" sz="2000" b="1" dirty="0" smtClean="0"/>
          </a:p>
          <a:p>
            <a:pPr lvl="0" fontAlgn="auto" hangingPunct="0"/>
            <a:r>
              <a:rPr lang="en-GB" sz="2000" dirty="0" smtClean="0"/>
              <a:t>High financial demands of the follow-up investments</a:t>
            </a:r>
            <a:endParaRPr lang="cs-CZ" sz="2000" dirty="0" smtClean="0"/>
          </a:p>
          <a:p>
            <a:pPr fontAlgn="auto" hangingPunct="0"/>
            <a:r>
              <a:rPr lang="cs-CZ" sz="2000" dirty="0" err="1" smtClean="0"/>
              <a:t>Long</a:t>
            </a:r>
            <a:r>
              <a:rPr lang="cs-CZ" sz="2000" dirty="0" smtClean="0"/>
              <a:t> </a:t>
            </a:r>
            <a:r>
              <a:rPr lang="cs-CZ" sz="2000" dirty="0" err="1" smtClean="0"/>
              <a:t>processes</a:t>
            </a:r>
            <a:endParaRPr lang="cs-CZ" sz="2000" dirty="0" smtClean="0"/>
          </a:p>
          <a:p>
            <a:pPr lvl="0" fontAlgn="auto" hangingPunct="0"/>
            <a:endParaRPr lang="cs-CZ" sz="2000" b="1" dirty="0" smtClean="0"/>
          </a:p>
          <a:p>
            <a:pPr hangingPunct="0"/>
            <a:endParaRPr lang="cs-CZ" sz="2000" b="1" dirty="0" smtClean="0">
              <a:latin typeface="Calibri" pitchFamily="34" charset="0"/>
            </a:endParaRPr>
          </a:p>
          <a:p>
            <a:pPr hangingPunct="0"/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1" name="Rectangle 17"/>
          <p:cNvSpPr>
            <a:spLocks noChangeArrowheads="1"/>
          </p:cNvSpPr>
          <p:nvPr/>
        </p:nvSpPr>
        <p:spPr bwMode="auto">
          <a:xfrm>
            <a:off x="0" y="0"/>
            <a:ext cx="6207125" cy="7905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5152" name="Picture 16" descr="logo_adapt2dc_o_uz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49213"/>
            <a:ext cx="1951037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3" name="Line 21"/>
          <p:cNvSpPr>
            <a:spLocks noChangeShapeType="1"/>
          </p:cNvSpPr>
          <p:nvPr/>
        </p:nvSpPr>
        <p:spPr bwMode="auto">
          <a:xfrm>
            <a:off x="6207125" y="0"/>
            <a:ext cx="0" cy="1125538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4" name="Rectangle 24"/>
          <p:cNvSpPr>
            <a:spLocks noChangeArrowheads="1"/>
          </p:cNvSpPr>
          <p:nvPr/>
        </p:nvSpPr>
        <p:spPr bwMode="auto">
          <a:xfrm>
            <a:off x="0" y="6505575"/>
            <a:ext cx="9144000" cy="352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5155" name="Picture 25" descr="ADAPT2DC_pasica_3"/>
          <p:cNvPicPr>
            <a:picLocks noChangeAspect="1" noChangeArrowheads="1"/>
          </p:cNvPicPr>
          <p:nvPr/>
        </p:nvPicPr>
        <p:blipFill>
          <a:blip r:embed="rId4" cstate="print"/>
          <a:srcRect l="50682" t="10960" b="6360"/>
          <a:stretch>
            <a:fillRect/>
          </a:stretch>
        </p:blipFill>
        <p:spPr bwMode="auto">
          <a:xfrm>
            <a:off x="6207125" y="0"/>
            <a:ext cx="293687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6" name="Rettangolo 7"/>
          <p:cNvSpPr>
            <a:spLocks noChangeArrowheads="1"/>
          </p:cNvSpPr>
          <p:nvPr/>
        </p:nvSpPr>
        <p:spPr bwMode="auto">
          <a:xfrm>
            <a:off x="2127250" y="1792224"/>
            <a:ext cx="4079875" cy="25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3600" b="1" dirty="0" err="1" smtClean="0">
                <a:solidFill>
                  <a:schemeClr val="bg2"/>
                </a:solidFill>
                <a:latin typeface="Calibri" pitchFamily="34" charset="0"/>
              </a:rPr>
              <a:t>The</a:t>
            </a:r>
            <a:r>
              <a:rPr lang="cs-CZ" sz="3600" b="1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cs-CZ" sz="3600" b="1" dirty="0" err="1" smtClean="0">
                <a:solidFill>
                  <a:schemeClr val="bg2"/>
                </a:solidFill>
                <a:latin typeface="Calibri" pitchFamily="34" charset="0"/>
              </a:rPr>
              <a:t>work</a:t>
            </a:r>
            <a:r>
              <a:rPr lang="cs-CZ" sz="3600" b="1" dirty="0" smtClean="0">
                <a:solidFill>
                  <a:schemeClr val="bg2"/>
                </a:solidFill>
                <a:latin typeface="Calibri" pitchFamily="34" charset="0"/>
              </a:rPr>
              <a:t> team </a:t>
            </a:r>
          </a:p>
          <a:p>
            <a:pPr algn="ctr"/>
            <a:r>
              <a:rPr lang="cs-CZ" sz="3600" b="1" dirty="0" err="1" smtClean="0">
                <a:solidFill>
                  <a:schemeClr val="bg2"/>
                </a:solidFill>
                <a:latin typeface="Calibri" pitchFamily="34" charset="0"/>
              </a:rPr>
              <a:t>Usti</a:t>
            </a:r>
            <a:r>
              <a:rPr lang="cs-CZ" sz="3600" b="1" dirty="0" smtClean="0">
                <a:solidFill>
                  <a:schemeClr val="bg2"/>
                </a:solidFill>
                <a:latin typeface="Calibri" pitchFamily="34" charset="0"/>
              </a:rPr>
              <a:t> Region </a:t>
            </a:r>
            <a:r>
              <a:rPr lang="cs-CZ" sz="3600" b="1" dirty="0" err="1" smtClean="0">
                <a:solidFill>
                  <a:schemeClr val="bg2"/>
                </a:solidFill>
                <a:latin typeface="Calibri" pitchFamily="34" charset="0"/>
              </a:rPr>
              <a:t>project</a:t>
            </a:r>
            <a:r>
              <a:rPr lang="cs-CZ" sz="3600" b="1" dirty="0" smtClean="0">
                <a:solidFill>
                  <a:schemeClr val="bg2"/>
                </a:solidFill>
                <a:latin typeface="Calibri" pitchFamily="34" charset="0"/>
              </a:rPr>
              <a:t> partner</a:t>
            </a:r>
          </a:p>
          <a:p>
            <a:pPr algn="ctr"/>
            <a:r>
              <a:rPr lang="en-US" sz="2000" b="1" dirty="0" smtClean="0"/>
              <a:t>Thank you for your attention</a:t>
            </a:r>
            <a:endParaRPr lang="cs-CZ" sz="2000" b="1" dirty="0" smtClean="0"/>
          </a:p>
          <a:p>
            <a:pPr algn="ctr"/>
            <a:endParaRPr lang="en-GB" sz="3600" dirty="0"/>
          </a:p>
        </p:txBody>
      </p:sp>
      <p:sp>
        <p:nvSpPr>
          <p:cNvPr id="10" name="Obdélník 9"/>
          <p:cNvSpPr/>
          <p:nvPr/>
        </p:nvSpPr>
        <p:spPr>
          <a:xfrm>
            <a:off x="3496501" y="3953430"/>
            <a:ext cx="1558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>
                <a:solidFill>
                  <a:schemeClr val="bg2"/>
                </a:solidFill>
                <a:latin typeface="Calibri" pitchFamily="34" charset="0"/>
              </a:rPr>
              <a:t>Dalibor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</a:rPr>
              <a:t>Spotak</a:t>
            </a:r>
            <a:endParaRPr lang="en-GB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18434" name="Picture 2" descr="M:\ŠAKU\ADAPT2DC_Demografic change\WP2\Loga,fota,letters\Univerzal hlavička malá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0150" y="4521200"/>
            <a:ext cx="3208337" cy="1471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7"/>
          <p:cNvSpPr>
            <a:spLocks noChangeArrowheads="1"/>
          </p:cNvSpPr>
          <p:nvPr/>
        </p:nvSpPr>
        <p:spPr bwMode="auto">
          <a:xfrm>
            <a:off x="0" y="0"/>
            <a:ext cx="6207125" cy="7905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2051" name="Picture 16" descr="logo_adapt2dc_o_uz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49213"/>
            <a:ext cx="1951037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Line 21"/>
          <p:cNvSpPr>
            <a:spLocks noChangeShapeType="1"/>
          </p:cNvSpPr>
          <p:nvPr/>
        </p:nvSpPr>
        <p:spPr bwMode="auto">
          <a:xfrm>
            <a:off x="6207125" y="0"/>
            <a:ext cx="0" cy="1125538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53" name="Rectangle 24"/>
          <p:cNvSpPr>
            <a:spLocks noChangeArrowheads="1"/>
          </p:cNvSpPr>
          <p:nvPr/>
        </p:nvSpPr>
        <p:spPr bwMode="auto">
          <a:xfrm>
            <a:off x="0" y="6505575"/>
            <a:ext cx="9144000" cy="352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2054" name="Picture 25" descr="ADAPT2DC_pasica_3"/>
          <p:cNvPicPr>
            <a:picLocks noChangeAspect="1" noChangeArrowheads="1"/>
          </p:cNvPicPr>
          <p:nvPr/>
        </p:nvPicPr>
        <p:blipFill>
          <a:blip r:embed="rId4" cstate="print"/>
          <a:srcRect l="50682" t="10960" b="6360"/>
          <a:stretch>
            <a:fillRect/>
          </a:stretch>
        </p:blipFill>
        <p:spPr bwMode="auto">
          <a:xfrm>
            <a:off x="6207125" y="0"/>
            <a:ext cx="293687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30"/>
          <p:cNvSpPr>
            <a:spLocks noChangeArrowheads="1"/>
          </p:cNvSpPr>
          <p:nvPr/>
        </p:nvSpPr>
        <p:spPr bwMode="auto">
          <a:xfrm>
            <a:off x="573088" y="1625600"/>
            <a:ext cx="8131175" cy="5509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HOUSING</a:t>
            </a:r>
          </a:p>
          <a:p>
            <a:endParaRPr lang="cs-CZ" sz="2000" dirty="0" smtClean="0"/>
          </a:p>
          <a:p>
            <a:r>
              <a:rPr lang="en-US" sz="2000" dirty="0" smtClean="0"/>
              <a:t>Construction of the housing stock is decreasing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b="1" dirty="0" err="1" smtClean="0"/>
              <a:t>Usti</a:t>
            </a:r>
            <a:r>
              <a:rPr lang="cs-CZ" sz="2000" b="1" dirty="0" smtClean="0"/>
              <a:t> Region</a:t>
            </a:r>
          </a:p>
          <a:p>
            <a:r>
              <a:rPr lang="cs-CZ" sz="2000" dirty="0" smtClean="0"/>
              <a:t>2007: 1 913  </a:t>
            </a:r>
            <a:r>
              <a:rPr lang="cs-CZ" sz="2000" dirty="0" err="1" smtClean="0"/>
              <a:t>new</a:t>
            </a:r>
            <a:r>
              <a:rPr lang="cs-CZ" sz="2000" dirty="0" smtClean="0"/>
              <a:t> </a:t>
            </a:r>
            <a:r>
              <a:rPr lang="cs-CZ" sz="2000" dirty="0" err="1" smtClean="0"/>
              <a:t>flats</a:t>
            </a:r>
            <a:endParaRPr lang="cs-CZ" sz="2000" dirty="0" smtClean="0"/>
          </a:p>
          <a:p>
            <a:r>
              <a:rPr lang="cs-CZ" sz="2000" dirty="0" smtClean="0"/>
              <a:t>2008: 1 829 </a:t>
            </a:r>
            <a:r>
              <a:rPr lang="cs-CZ" sz="2000" dirty="0" err="1" smtClean="0"/>
              <a:t>new</a:t>
            </a:r>
            <a:r>
              <a:rPr lang="cs-CZ" sz="2000" dirty="0" smtClean="0"/>
              <a:t> </a:t>
            </a:r>
            <a:r>
              <a:rPr lang="cs-CZ" sz="2000" dirty="0" err="1" smtClean="0"/>
              <a:t>flats</a:t>
            </a:r>
            <a:endParaRPr lang="cs-CZ" sz="2000" dirty="0" smtClean="0"/>
          </a:p>
          <a:p>
            <a:r>
              <a:rPr lang="cs-CZ" sz="2000" dirty="0" smtClean="0"/>
              <a:t>2009:  1 631 </a:t>
            </a:r>
            <a:r>
              <a:rPr lang="cs-CZ" sz="2000" dirty="0" err="1" smtClean="0"/>
              <a:t>new</a:t>
            </a:r>
            <a:r>
              <a:rPr lang="cs-CZ" sz="2000" dirty="0" smtClean="0"/>
              <a:t> </a:t>
            </a:r>
            <a:r>
              <a:rPr lang="cs-CZ" sz="2000" dirty="0" err="1" smtClean="0"/>
              <a:t>flats</a:t>
            </a:r>
            <a:endParaRPr lang="cs-CZ" sz="2000" dirty="0" smtClean="0"/>
          </a:p>
          <a:p>
            <a:r>
              <a:rPr lang="cs-CZ" sz="2000" dirty="0" smtClean="0"/>
              <a:t>2010:  1 220 </a:t>
            </a:r>
            <a:r>
              <a:rPr lang="cs-CZ" sz="2000" dirty="0" err="1" smtClean="0"/>
              <a:t>new</a:t>
            </a:r>
            <a:r>
              <a:rPr lang="cs-CZ" sz="2000" dirty="0" smtClean="0"/>
              <a:t> </a:t>
            </a:r>
            <a:r>
              <a:rPr lang="cs-CZ" sz="2000" dirty="0" err="1" smtClean="0"/>
              <a:t>flats</a:t>
            </a:r>
            <a:endParaRPr lang="cs-CZ" sz="2000" dirty="0" smtClean="0"/>
          </a:p>
          <a:p>
            <a:r>
              <a:rPr lang="cs-CZ" sz="2000" dirty="0" smtClean="0"/>
              <a:t>2011:  1 197 </a:t>
            </a:r>
            <a:r>
              <a:rPr lang="cs-CZ" sz="2000" dirty="0" err="1" smtClean="0"/>
              <a:t>new</a:t>
            </a:r>
            <a:r>
              <a:rPr lang="cs-CZ" sz="2000" dirty="0" smtClean="0"/>
              <a:t> </a:t>
            </a:r>
            <a:r>
              <a:rPr lang="cs-CZ" sz="2000" dirty="0" err="1" smtClean="0"/>
              <a:t>flats</a:t>
            </a:r>
            <a:endParaRPr lang="cs-CZ" sz="2000" dirty="0" smtClean="0"/>
          </a:p>
          <a:p>
            <a:r>
              <a:rPr lang="cs-CZ" sz="2000" dirty="0" smtClean="0"/>
              <a:t>2012:  1 141 </a:t>
            </a:r>
            <a:r>
              <a:rPr lang="cs-CZ" sz="2000" dirty="0" err="1" smtClean="0"/>
              <a:t>new</a:t>
            </a:r>
            <a:r>
              <a:rPr lang="cs-CZ" sz="2000" dirty="0" smtClean="0"/>
              <a:t> </a:t>
            </a:r>
            <a:r>
              <a:rPr lang="cs-CZ" sz="2000" dirty="0" err="1" smtClean="0"/>
              <a:t>flats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i="1" dirty="0" err="1" smtClean="0"/>
              <a:t>Source</a:t>
            </a:r>
            <a:r>
              <a:rPr lang="cs-CZ" sz="2000" i="1" dirty="0" smtClean="0"/>
              <a:t>: Dlouhodobý vývoj bytové výstavby v ČR, </a:t>
            </a:r>
            <a:r>
              <a:rPr lang="cs-CZ" sz="2000" i="1" dirty="0" smtClean="0"/>
              <a:t>2013</a:t>
            </a:r>
          </a:p>
          <a:p>
            <a:r>
              <a:rPr lang="cs-CZ" sz="2000" i="1" dirty="0" smtClean="0"/>
              <a:t> </a:t>
            </a:r>
            <a:r>
              <a:rPr lang="cs-CZ" sz="2000" i="1" dirty="0" smtClean="0"/>
              <a:t>             </a:t>
            </a:r>
            <a:r>
              <a:rPr lang="cs-CZ" sz="1400" i="1" dirty="0" smtClean="0"/>
              <a:t>(</a:t>
            </a:r>
            <a:r>
              <a:rPr lang="en-US" sz="1400" dirty="0" smtClean="0"/>
              <a:t>Long-term development of housing construction in the Czech Republic, </a:t>
            </a:r>
            <a:r>
              <a:rPr lang="en-US" sz="1400" dirty="0" smtClean="0"/>
              <a:t>2013</a:t>
            </a:r>
            <a:r>
              <a:rPr lang="cs-CZ" sz="1400" dirty="0" smtClean="0"/>
              <a:t>)</a:t>
            </a:r>
            <a:endParaRPr lang="en-US" sz="1400" dirty="0" smtClean="0"/>
          </a:p>
          <a:p>
            <a:endParaRPr lang="cs-CZ" sz="2000" i="1" dirty="0" smtClean="0"/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>
              <a:latin typeface="Calibri" pitchFamily="34" charset="0"/>
            </a:endParaRPr>
          </a:p>
        </p:txBody>
      </p:sp>
      <p:sp>
        <p:nvSpPr>
          <p:cNvPr id="2056" name="Rettangolo 7"/>
          <p:cNvSpPr>
            <a:spLocks noChangeArrowheads="1"/>
          </p:cNvSpPr>
          <p:nvPr/>
        </p:nvSpPr>
        <p:spPr bwMode="auto">
          <a:xfrm>
            <a:off x="506413" y="1163638"/>
            <a:ext cx="3113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sz="2400" b="1" dirty="0" smtClean="0">
                <a:solidFill>
                  <a:schemeClr val="bg2"/>
                </a:solidFill>
                <a:latin typeface="Calibri" pitchFamily="34" charset="0"/>
              </a:rPr>
              <a:t>CZECH REPUBLIC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7"/>
          <p:cNvSpPr>
            <a:spLocks noChangeArrowheads="1"/>
          </p:cNvSpPr>
          <p:nvPr/>
        </p:nvSpPr>
        <p:spPr bwMode="auto">
          <a:xfrm>
            <a:off x="0" y="0"/>
            <a:ext cx="6207125" cy="7905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4099" name="Picture 16" descr="logo_adapt2dc_o_uz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49213"/>
            <a:ext cx="1951037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Line 21"/>
          <p:cNvSpPr>
            <a:spLocks noChangeShapeType="1"/>
          </p:cNvSpPr>
          <p:nvPr/>
        </p:nvSpPr>
        <p:spPr bwMode="auto">
          <a:xfrm>
            <a:off x="6207125" y="0"/>
            <a:ext cx="0" cy="1125538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01" name="Rectangle 24"/>
          <p:cNvSpPr>
            <a:spLocks noChangeArrowheads="1"/>
          </p:cNvSpPr>
          <p:nvPr/>
        </p:nvSpPr>
        <p:spPr bwMode="auto">
          <a:xfrm>
            <a:off x="0" y="6505575"/>
            <a:ext cx="9144000" cy="352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4102" name="Picture 25" descr="ADAPT2DC_pasica_3"/>
          <p:cNvPicPr>
            <a:picLocks noChangeAspect="1" noChangeArrowheads="1"/>
          </p:cNvPicPr>
          <p:nvPr/>
        </p:nvPicPr>
        <p:blipFill>
          <a:blip r:embed="rId4" cstate="print"/>
          <a:srcRect l="50682" t="10960" b="6360"/>
          <a:stretch>
            <a:fillRect/>
          </a:stretch>
        </p:blipFill>
        <p:spPr bwMode="auto">
          <a:xfrm>
            <a:off x="6207125" y="0"/>
            <a:ext cx="293687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30"/>
          <p:cNvSpPr>
            <a:spLocks noChangeArrowheads="1"/>
          </p:cNvSpPr>
          <p:nvPr/>
        </p:nvSpPr>
        <p:spPr bwMode="auto">
          <a:xfrm>
            <a:off x="573088" y="1587500"/>
            <a:ext cx="81311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en-GB" sz="2400" dirty="0" smtClean="0"/>
              <a:t>border area around the Ore Mountains called </a:t>
            </a:r>
            <a:r>
              <a:rPr lang="en-GB" sz="2400" dirty="0" err="1" smtClean="0"/>
              <a:t>Vejprty</a:t>
            </a:r>
            <a:r>
              <a:rPr lang="en-GB" sz="2400" dirty="0" smtClean="0"/>
              <a:t> is a rural area</a:t>
            </a:r>
            <a:r>
              <a:rPr lang="cs-CZ" sz="2400" dirty="0" smtClean="0"/>
              <a:t>.</a:t>
            </a:r>
          </a:p>
          <a:p>
            <a:endParaRPr lang="cs-CZ" sz="2400" dirty="0" smtClean="0"/>
          </a:p>
          <a:p>
            <a:r>
              <a:rPr lang="cs-CZ" sz="2400" b="1" dirty="0" smtClean="0"/>
              <a:t>T</a:t>
            </a:r>
            <a:r>
              <a:rPr lang="en-GB" sz="2400" b="1" dirty="0" smtClean="0"/>
              <a:t>he </a:t>
            </a:r>
            <a:r>
              <a:rPr lang="cs-CZ" sz="2400" b="1" dirty="0" smtClean="0"/>
              <a:t>city</a:t>
            </a:r>
            <a:r>
              <a:rPr lang="en-GB" sz="2400" b="1" dirty="0" smtClean="0"/>
              <a:t> of </a:t>
            </a:r>
            <a:r>
              <a:rPr lang="en-GB" sz="2400" b="1" dirty="0" err="1" smtClean="0"/>
              <a:t>Vejprty</a:t>
            </a:r>
            <a:r>
              <a:rPr lang="en-GB" sz="2400" b="1" dirty="0" smtClean="0"/>
              <a:t> </a:t>
            </a:r>
            <a:r>
              <a:rPr lang="en-GB" sz="2400" dirty="0" smtClean="0"/>
              <a:t>where </a:t>
            </a:r>
            <a:endParaRPr lang="cs-CZ" sz="2400" dirty="0" smtClean="0"/>
          </a:p>
          <a:p>
            <a:r>
              <a:rPr lang="en-GB" sz="2400" dirty="0" smtClean="0"/>
              <a:t>there </a:t>
            </a:r>
            <a:r>
              <a:rPr lang="cs-CZ" sz="2400" dirty="0" smtClean="0"/>
              <a:t> </a:t>
            </a:r>
            <a:r>
              <a:rPr lang="en-GB" sz="2400" dirty="0" smtClean="0"/>
              <a:t>was</a:t>
            </a:r>
            <a:r>
              <a:rPr lang="cs-CZ" sz="2400" dirty="0" smtClean="0"/>
              <a:t> </a:t>
            </a:r>
            <a:r>
              <a:rPr lang="en-GB" sz="2400" dirty="0" smtClean="0"/>
              <a:t> a significant drop</a:t>
            </a:r>
            <a:endParaRPr lang="cs-CZ" sz="2400" dirty="0" smtClean="0"/>
          </a:p>
          <a:p>
            <a:r>
              <a:rPr lang="en-GB" sz="2400" dirty="0" smtClean="0"/>
              <a:t>in the population, especially</a:t>
            </a:r>
            <a:endParaRPr lang="cs-CZ" sz="2400" dirty="0" smtClean="0"/>
          </a:p>
          <a:p>
            <a:r>
              <a:rPr lang="en-GB" sz="2400" dirty="0" smtClean="0"/>
              <a:t>after the Second World War. </a:t>
            </a:r>
            <a:endParaRPr lang="cs-CZ" sz="2400" dirty="0" smtClean="0"/>
          </a:p>
          <a:p>
            <a:r>
              <a:rPr lang="en-GB" sz="2400" dirty="0" smtClean="0"/>
              <a:t>This decrease was caused</a:t>
            </a:r>
            <a:endParaRPr lang="cs-CZ" sz="2400" dirty="0" smtClean="0"/>
          </a:p>
          <a:p>
            <a:r>
              <a:rPr lang="en-GB" sz="2400" dirty="0" smtClean="0"/>
              <a:t>by the displacement </a:t>
            </a:r>
            <a:endParaRPr lang="cs-CZ" sz="2400" dirty="0" smtClean="0"/>
          </a:p>
          <a:p>
            <a:r>
              <a:rPr lang="en-GB" sz="2400" dirty="0" smtClean="0"/>
              <a:t>of the German population after the second World War.</a:t>
            </a:r>
            <a:endParaRPr lang="cs-CZ" sz="2400" dirty="0" smtClean="0">
              <a:latin typeface="Calibri" pitchFamily="34" charset="0"/>
            </a:endParaRPr>
          </a:p>
        </p:txBody>
      </p:sp>
      <p:sp>
        <p:nvSpPr>
          <p:cNvPr id="4104" name="Rettangolo 7"/>
          <p:cNvSpPr>
            <a:spLocks noChangeArrowheads="1"/>
          </p:cNvSpPr>
          <p:nvPr/>
        </p:nvSpPr>
        <p:spPr bwMode="auto">
          <a:xfrm>
            <a:off x="573088" y="1125538"/>
            <a:ext cx="4079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sz="2400" b="1" dirty="0" smtClean="0">
                <a:solidFill>
                  <a:schemeClr val="bg2"/>
                </a:solidFill>
                <a:latin typeface="Calibri" pitchFamily="34" charset="0"/>
              </a:rPr>
              <a:t>CITY OF VEJPRTY</a:t>
            </a:r>
            <a:endParaRPr lang="en-GB" sz="2400" dirty="0"/>
          </a:p>
        </p:txBody>
      </p:sp>
      <p:pic>
        <p:nvPicPr>
          <p:cNvPr id="9" name="Obrázek 8" descr="phoca_thumb_l_P12436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52963" y="2071457"/>
            <a:ext cx="3807436" cy="2749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7"/>
          <p:cNvSpPr>
            <a:spLocks noChangeArrowheads="1"/>
          </p:cNvSpPr>
          <p:nvPr/>
        </p:nvSpPr>
        <p:spPr bwMode="auto">
          <a:xfrm>
            <a:off x="0" y="0"/>
            <a:ext cx="6207125" cy="7905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4099" name="Picture 16" descr="logo_adapt2dc_o_uz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49213"/>
            <a:ext cx="1951037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Line 21"/>
          <p:cNvSpPr>
            <a:spLocks noChangeShapeType="1"/>
          </p:cNvSpPr>
          <p:nvPr/>
        </p:nvSpPr>
        <p:spPr bwMode="auto">
          <a:xfrm>
            <a:off x="6207125" y="0"/>
            <a:ext cx="0" cy="1125538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01" name="Rectangle 24"/>
          <p:cNvSpPr>
            <a:spLocks noChangeArrowheads="1"/>
          </p:cNvSpPr>
          <p:nvPr/>
        </p:nvSpPr>
        <p:spPr bwMode="auto">
          <a:xfrm>
            <a:off x="0" y="6505575"/>
            <a:ext cx="9144000" cy="352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4102" name="Picture 25" descr="ADAPT2DC_pasica_3"/>
          <p:cNvPicPr>
            <a:picLocks noChangeAspect="1" noChangeArrowheads="1"/>
          </p:cNvPicPr>
          <p:nvPr/>
        </p:nvPicPr>
        <p:blipFill>
          <a:blip r:embed="rId4" cstate="print"/>
          <a:srcRect l="50682" t="10960" b="6360"/>
          <a:stretch>
            <a:fillRect/>
          </a:stretch>
        </p:blipFill>
        <p:spPr bwMode="auto">
          <a:xfrm>
            <a:off x="6207125" y="0"/>
            <a:ext cx="293687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30"/>
          <p:cNvSpPr>
            <a:spLocks noChangeArrowheads="1"/>
          </p:cNvSpPr>
          <p:nvPr/>
        </p:nvSpPr>
        <p:spPr bwMode="auto">
          <a:xfrm>
            <a:off x="506413" y="1587500"/>
            <a:ext cx="81311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 smtClean="0"/>
              <a:t>Since 2001 the population has stabilized but the second factor has begun to grow in importance - the aging population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en-GB" sz="2400" dirty="0" smtClean="0"/>
              <a:t>The area has about </a:t>
            </a:r>
            <a:r>
              <a:rPr lang="en-GB" sz="2400" b="1" dirty="0" smtClean="0"/>
              <a:t>3000 inhabitants</a:t>
            </a:r>
            <a:r>
              <a:rPr lang="cs-CZ" sz="2400" b="1" dirty="0" smtClean="0"/>
              <a:t>.</a:t>
            </a:r>
          </a:p>
          <a:p>
            <a:r>
              <a:rPr lang="en-US" sz="2400" dirty="0" smtClean="0"/>
              <a:t>Geographical area is 977 ha.</a:t>
            </a:r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>
              <a:latin typeface="Calibri" pitchFamily="34" charset="0"/>
            </a:endParaRPr>
          </a:p>
        </p:txBody>
      </p:sp>
      <p:sp>
        <p:nvSpPr>
          <p:cNvPr id="4104" name="Rettangolo 7"/>
          <p:cNvSpPr>
            <a:spLocks noChangeArrowheads="1"/>
          </p:cNvSpPr>
          <p:nvPr/>
        </p:nvSpPr>
        <p:spPr bwMode="auto">
          <a:xfrm>
            <a:off x="573088" y="1125538"/>
            <a:ext cx="4079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sz="2400" b="1" dirty="0" smtClean="0">
                <a:solidFill>
                  <a:schemeClr val="bg2"/>
                </a:solidFill>
                <a:latin typeface="Calibri" pitchFamily="34" charset="0"/>
              </a:rPr>
              <a:t>CITY OF VEJPRTY</a:t>
            </a:r>
            <a:endParaRPr lang="en-GB" sz="2400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211018" y="4431323"/>
          <a:ext cx="8736034" cy="807369"/>
        </p:xfrm>
        <a:graphic>
          <a:graphicData uri="http://schemas.openxmlformats.org/drawingml/2006/table">
            <a:tbl>
              <a:tblPr/>
              <a:tblGrid>
                <a:gridCol w="750655"/>
                <a:gridCol w="725369"/>
                <a:gridCol w="725369"/>
                <a:gridCol w="725369"/>
                <a:gridCol w="726159"/>
                <a:gridCol w="726159"/>
                <a:gridCol w="726159"/>
                <a:gridCol w="726159"/>
                <a:gridCol w="726159"/>
                <a:gridCol w="726159"/>
                <a:gridCol w="726159"/>
                <a:gridCol w="726159"/>
              </a:tblGrid>
              <a:tr h="259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 smtClean="0">
                          <a:latin typeface="Calibri"/>
                          <a:ea typeface="Calibri"/>
                          <a:cs typeface="Calibri"/>
                        </a:rPr>
                        <a:t>Year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48" marR="5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Calibri"/>
                          <a:ea typeface="Calibri"/>
                          <a:cs typeface="Calibri"/>
                        </a:rPr>
                        <a:t>2001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48" marR="5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Calibri"/>
                          <a:ea typeface="Calibri"/>
                          <a:cs typeface="Calibri"/>
                        </a:rPr>
                        <a:t>2002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48" marR="5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Calibri"/>
                          <a:ea typeface="Calibri"/>
                          <a:cs typeface="Calibri"/>
                        </a:rPr>
                        <a:t>2003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48" marR="5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Calibri"/>
                          <a:ea typeface="Calibri"/>
                          <a:cs typeface="Calibri"/>
                        </a:rPr>
                        <a:t>2004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48" marR="5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Calibri"/>
                          <a:ea typeface="Calibri"/>
                          <a:cs typeface="Calibri"/>
                        </a:rPr>
                        <a:t>2005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48" marR="5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Calibri"/>
                          <a:ea typeface="Calibri"/>
                          <a:cs typeface="Calibri"/>
                        </a:rPr>
                        <a:t>2006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48" marR="5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Calibri"/>
                          <a:ea typeface="Calibri"/>
                          <a:cs typeface="Calibri"/>
                        </a:rPr>
                        <a:t>2007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48" marR="5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Calibri"/>
                          <a:ea typeface="Calibri"/>
                          <a:cs typeface="Calibri"/>
                        </a:rPr>
                        <a:t>2008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48" marR="5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Calibri"/>
                          <a:ea typeface="Calibri"/>
                          <a:cs typeface="Calibri"/>
                        </a:rPr>
                        <a:t>2009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48" marR="5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Calibri"/>
                          <a:ea typeface="Calibri"/>
                          <a:cs typeface="Calibri"/>
                        </a:rPr>
                        <a:t>2010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48" marR="5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Calibri"/>
                          <a:ea typeface="Calibri"/>
                          <a:cs typeface="Calibri"/>
                        </a:rPr>
                        <a:t>2011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48" marR="5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26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Calibri"/>
                          <a:ea typeface="Calibri"/>
                          <a:cs typeface="Calibri"/>
                        </a:rPr>
                        <a:t>Vejprty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48" marR="5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Calibri"/>
                          <a:ea typeface="Calibri"/>
                          <a:cs typeface="Calibri"/>
                        </a:rPr>
                        <a:t>3 334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48" marR="5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Calibri"/>
                          <a:ea typeface="Calibri"/>
                          <a:cs typeface="Calibri"/>
                        </a:rPr>
                        <a:t>3 309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48" marR="5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Calibri"/>
                          <a:ea typeface="Calibri"/>
                          <a:cs typeface="Calibri"/>
                        </a:rPr>
                        <a:t>3 322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48" marR="5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Calibri"/>
                          <a:ea typeface="Calibri"/>
                          <a:cs typeface="Calibri"/>
                        </a:rPr>
                        <a:t>3 273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48" marR="5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Calibri"/>
                          <a:ea typeface="Calibri"/>
                          <a:cs typeface="Calibri"/>
                        </a:rPr>
                        <a:t>3 238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48" marR="5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Calibri"/>
                          <a:ea typeface="Calibri"/>
                          <a:cs typeface="Calibri"/>
                        </a:rPr>
                        <a:t>3 261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48" marR="5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Calibri"/>
                          <a:ea typeface="Calibri"/>
                          <a:cs typeface="Calibri"/>
                        </a:rPr>
                        <a:t>3 237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48" marR="5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Calibri"/>
                          <a:ea typeface="Calibri"/>
                          <a:cs typeface="Calibri"/>
                        </a:rPr>
                        <a:t>3 280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48" marR="5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Calibri"/>
                          <a:ea typeface="Calibri"/>
                          <a:cs typeface="Calibri"/>
                        </a:rPr>
                        <a:t>3 314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48" marR="5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Calibri"/>
                          <a:ea typeface="Calibri"/>
                          <a:cs typeface="Calibri"/>
                        </a:rPr>
                        <a:t>3 299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48" marR="5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Calibri"/>
                          <a:ea typeface="Calibri"/>
                          <a:cs typeface="Calibri"/>
                        </a:rPr>
                        <a:t>3 134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48" marR="59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7"/>
          <p:cNvSpPr>
            <a:spLocks noChangeArrowheads="1"/>
          </p:cNvSpPr>
          <p:nvPr/>
        </p:nvSpPr>
        <p:spPr bwMode="auto">
          <a:xfrm>
            <a:off x="0" y="0"/>
            <a:ext cx="6207125" cy="7905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4099" name="Picture 16" descr="logo_adapt2dc_o_uz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49213"/>
            <a:ext cx="1951037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Line 21"/>
          <p:cNvSpPr>
            <a:spLocks noChangeShapeType="1"/>
          </p:cNvSpPr>
          <p:nvPr/>
        </p:nvSpPr>
        <p:spPr bwMode="auto">
          <a:xfrm>
            <a:off x="6207125" y="0"/>
            <a:ext cx="0" cy="1125538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01" name="Rectangle 24"/>
          <p:cNvSpPr>
            <a:spLocks noChangeArrowheads="1"/>
          </p:cNvSpPr>
          <p:nvPr/>
        </p:nvSpPr>
        <p:spPr bwMode="auto">
          <a:xfrm>
            <a:off x="14288" y="6329362"/>
            <a:ext cx="9144000" cy="352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4102" name="Picture 25" descr="ADAPT2DC_pasica_3"/>
          <p:cNvPicPr>
            <a:picLocks noChangeAspect="1" noChangeArrowheads="1"/>
          </p:cNvPicPr>
          <p:nvPr/>
        </p:nvPicPr>
        <p:blipFill>
          <a:blip r:embed="rId4" cstate="print"/>
          <a:srcRect l="50682" t="10960" b="6360"/>
          <a:stretch>
            <a:fillRect/>
          </a:stretch>
        </p:blipFill>
        <p:spPr bwMode="auto">
          <a:xfrm>
            <a:off x="6207125" y="0"/>
            <a:ext cx="293687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ttangolo 7"/>
          <p:cNvSpPr>
            <a:spLocks noChangeArrowheads="1"/>
          </p:cNvSpPr>
          <p:nvPr/>
        </p:nvSpPr>
        <p:spPr bwMode="auto">
          <a:xfrm>
            <a:off x="506413" y="1163638"/>
            <a:ext cx="4079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sz="2400" b="1" dirty="0" smtClean="0">
                <a:solidFill>
                  <a:schemeClr val="bg2"/>
                </a:solidFill>
                <a:latin typeface="Calibri" pitchFamily="34" charset="0"/>
              </a:rPr>
              <a:t>CITY OF VEJPRTY</a:t>
            </a:r>
            <a:endParaRPr lang="en-GB" sz="2400" dirty="0"/>
          </a:p>
        </p:txBody>
      </p:sp>
      <p:sp>
        <p:nvSpPr>
          <p:cNvPr id="12" name="Obdélník 11"/>
          <p:cNvSpPr/>
          <p:nvPr/>
        </p:nvSpPr>
        <p:spPr>
          <a:xfrm>
            <a:off x="573088" y="1955409"/>
            <a:ext cx="809261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No. </a:t>
            </a:r>
            <a:r>
              <a:rPr lang="cs-CZ" sz="2400" dirty="0" err="1" smtClean="0"/>
              <a:t>occupied</a:t>
            </a:r>
            <a:r>
              <a:rPr lang="cs-CZ" sz="2400" dirty="0" smtClean="0"/>
              <a:t> </a:t>
            </a:r>
            <a:r>
              <a:rPr lang="cs-CZ" sz="2400" dirty="0" err="1" smtClean="0"/>
              <a:t>houses</a:t>
            </a:r>
            <a:r>
              <a:rPr lang="cs-CZ" sz="2400" dirty="0" smtClean="0"/>
              <a:t>: 476</a:t>
            </a:r>
          </a:p>
          <a:p>
            <a:r>
              <a:rPr lang="cs-CZ" sz="2400" dirty="0" smtClean="0">
                <a:latin typeface="Calibri" pitchFamily="34" charset="0"/>
              </a:rPr>
              <a:t>No. </a:t>
            </a:r>
            <a:r>
              <a:rPr lang="cs-CZ" sz="2400" dirty="0" err="1" smtClean="0"/>
              <a:t>occupied</a:t>
            </a:r>
            <a:r>
              <a:rPr lang="cs-CZ" sz="2400" dirty="0" smtClean="0"/>
              <a:t> </a:t>
            </a:r>
            <a:r>
              <a:rPr lang="cs-CZ" sz="2400" dirty="0" err="1" smtClean="0"/>
              <a:t>flats</a:t>
            </a:r>
            <a:r>
              <a:rPr lang="cs-CZ" sz="2400" dirty="0" smtClean="0"/>
              <a:t>:  1070</a:t>
            </a:r>
          </a:p>
          <a:p>
            <a:endParaRPr lang="cs-CZ" sz="2000" dirty="0" smtClean="0">
              <a:latin typeface="Calibri" pitchFamily="34" charset="0"/>
            </a:endParaRPr>
          </a:p>
          <a:p>
            <a:r>
              <a:rPr lang="en-US" sz="2000" dirty="0" smtClean="0"/>
              <a:t>Currently, the city manages</a:t>
            </a:r>
            <a:endParaRPr lang="cs-CZ" sz="2000" dirty="0" smtClean="0"/>
          </a:p>
          <a:p>
            <a:r>
              <a:rPr lang="en-US" sz="2000" dirty="0" smtClean="0"/>
              <a:t> </a:t>
            </a:r>
            <a:r>
              <a:rPr lang="cs-CZ" sz="2000" dirty="0" smtClean="0"/>
              <a:t>63</a:t>
            </a:r>
            <a:r>
              <a:rPr lang="en-US" sz="2000" dirty="0" smtClean="0"/>
              <a:t> apartment buildings, </a:t>
            </a:r>
            <a:endParaRPr lang="cs-CZ" sz="2000" dirty="0" smtClean="0"/>
          </a:p>
          <a:p>
            <a:r>
              <a:rPr lang="en-US" sz="2000" dirty="0" smtClean="0"/>
              <a:t>which is about </a:t>
            </a:r>
            <a:r>
              <a:rPr lang="cs-CZ" sz="2000" dirty="0" smtClean="0"/>
              <a:t>600</a:t>
            </a:r>
            <a:r>
              <a:rPr lang="en-US" sz="2000" dirty="0" smtClean="0"/>
              <a:t> </a:t>
            </a:r>
            <a:r>
              <a:rPr lang="cs-CZ" sz="2000" dirty="0" err="1" smtClean="0"/>
              <a:t>flat</a:t>
            </a:r>
            <a:r>
              <a:rPr lang="en-US" sz="2000" dirty="0" smtClean="0"/>
              <a:t>s.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en-US" sz="2000" dirty="0" smtClean="0"/>
              <a:t> This number would like</a:t>
            </a:r>
            <a:endParaRPr lang="cs-CZ" sz="2000" dirty="0" smtClean="0"/>
          </a:p>
          <a:p>
            <a:r>
              <a:rPr lang="en-US" sz="2000" dirty="0" smtClean="0"/>
              <a:t> to establish some thirty</a:t>
            </a:r>
            <a:endParaRPr lang="cs-CZ" sz="2000" dirty="0" smtClean="0"/>
          </a:p>
          <a:p>
            <a:r>
              <a:rPr lang="en-US" sz="2000" dirty="0" smtClean="0"/>
              <a:t> to forty caretakers.</a:t>
            </a:r>
            <a:endParaRPr lang="cs-CZ" sz="2000" dirty="0" smtClean="0">
              <a:latin typeface="Calibri" pitchFamily="34" charset="0"/>
            </a:endParaRPr>
          </a:p>
          <a:p>
            <a:endParaRPr lang="cs-CZ" sz="2000" dirty="0" smtClean="0">
              <a:latin typeface="Calibri" pitchFamily="34" charset="0"/>
            </a:endParaRPr>
          </a:p>
          <a:p>
            <a:endParaRPr lang="cs-CZ" sz="2000" dirty="0" smtClean="0">
              <a:latin typeface="Calibri" pitchFamily="34" charset="0"/>
            </a:endParaRPr>
          </a:p>
          <a:p>
            <a:endParaRPr lang="cs-CZ" sz="2000" dirty="0" smtClean="0">
              <a:latin typeface="Calibri" pitchFamily="34" charset="0"/>
            </a:endParaRPr>
          </a:p>
          <a:p>
            <a:endParaRPr lang="cs-CZ" sz="2000" dirty="0" smtClean="0">
              <a:latin typeface="Calibri" pitchFamily="34" charset="0"/>
            </a:endParaRPr>
          </a:p>
          <a:p>
            <a:endParaRPr lang="de-DE" sz="2000" dirty="0">
              <a:latin typeface="Calibri" pitchFamily="34" charset="0"/>
            </a:endParaRPr>
          </a:p>
        </p:txBody>
      </p:sp>
      <p:pic>
        <p:nvPicPr>
          <p:cNvPr id="9" name="Obrázek 8" descr="2-am_pulvertu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03198" y="2888972"/>
            <a:ext cx="4227928" cy="2807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7"/>
          <p:cNvSpPr>
            <a:spLocks noChangeArrowheads="1"/>
          </p:cNvSpPr>
          <p:nvPr/>
        </p:nvSpPr>
        <p:spPr bwMode="auto">
          <a:xfrm>
            <a:off x="0" y="0"/>
            <a:ext cx="6207125" cy="7905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4099" name="Picture 16" descr="logo_adapt2dc_o_uz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49213"/>
            <a:ext cx="1951037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Line 21"/>
          <p:cNvSpPr>
            <a:spLocks noChangeShapeType="1"/>
          </p:cNvSpPr>
          <p:nvPr/>
        </p:nvSpPr>
        <p:spPr bwMode="auto">
          <a:xfrm>
            <a:off x="6207125" y="0"/>
            <a:ext cx="0" cy="1125538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01" name="Rectangle 24"/>
          <p:cNvSpPr>
            <a:spLocks noChangeArrowheads="1"/>
          </p:cNvSpPr>
          <p:nvPr/>
        </p:nvSpPr>
        <p:spPr bwMode="auto">
          <a:xfrm>
            <a:off x="0" y="6505575"/>
            <a:ext cx="9144000" cy="352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4102" name="Picture 25" descr="ADAPT2DC_pasica_3"/>
          <p:cNvPicPr>
            <a:picLocks noChangeAspect="1" noChangeArrowheads="1"/>
          </p:cNvPicPr>
          <p:nvPr/>
        </p:nvPicPr>
        <p:blipFill>
          <a:blip r:embed="rId4" cstate="print"/>
          <a:srcRect l="50682" t="10960" b="6360"/>
          <a:stretch>
            <a:fillRect/>
          </a:stretch>
        </p:blipFill>
        <p:spPr bwMode="auto">
          <a:xfrm>
            <a:off x="6207125" y="0"/>
            <a:ext cx="293687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30"/>
          <p:cNvSpPr>
            <a:spLocks noChangeArrowheads="1"/>
          </p:cNvSpPr>
          <p:nvPr/>
        </p:nvSpPr>
        <p:spPr bwMode="auto">
          <a:xfrm>
            <a:off x="506413" y="1981200"/>
            <a:ext cx="81311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/>
            <a:r>
              <a:rPr lang="cs-CZ" sz="2400" dirty="0" smtClean="0"/>
              <a:t>T</a:t>
            </a:r>
            <a:r>
              <a:rPr lang="en-GB" sz="2400" dirty="0" smtClean="0"/>
              <a:t>he increasing number of </a:t>
            </a:r>
            <a:r>
              <a:rPr lang="en-GB" sz="2400" b="1" dirty="0" smtClean="0"/>
              <a:t>abandoned/empty public </a:t>
            </a:r>
            <a:r>
              <a:rPr lang="en-GB" sz="2400" dirty="0" smtClean="0"/>
              <a:t>and </a:t>
            </a:r>
            <a:r>
              <a:rPr lang="en-GB" sz="2400" b="1" dirty="0" smtClean="0"/>
              <a:t>private</a:t>
            </a:r>
            <a:r>
              <a:rPr lang="en-GB" sz="2400" dirty="0" smtClean="0"/>
              <a:t> buildings in the municipalities of the </a:t>
            </a:r>
            <a:r>
              <a:rPr lang="cs-CZ" sz="2400" dirty="0" err="1" smtClean="0"/>
              <a:t>Vejprty</a:t>
            </a:r>
            <a:r>
              <a:rPr lang="cs-CZ" sz="2400" dirty="0" smtClean="0"/>
              <a:t> area </a:t>
            </a:r>
            <a:r>
              <a:rPr lang="en-GB" sz="2400" dirty="0" smtClean="0"/>
              <a:t>most severely hit by shrinking processes. </a:t>
            </a:r>
            <a:endParaRPr lang="cs-CZ" sz="2400" dirty="0" smtClean="0"/>
          </a:p>
          <a:p>
            <a:pPr hangingPunct="0"/>
            <a:endParaRPr lang="cs-CZ" sz="2400" dirty="0" smtClean="0"/>
          </a:p>
          <a:p>
            <a:pPr hangingPunct="0"/>
            <a:r>
              <a:rPr lang="en-GB" sz="2400" dirty="0" smtClean="0"/>
              <a:t>There are many former hospitals, nursery schools, shopping centres, factories that were abandoned or are currently partly used and decayed due to the loss of clients. </a:t>
            </a:r>
            <a:endParaRPr lang="de-DE" sz="2000" dirty="0">
              <a:latin typeface="Calibri" pitchFamily="34" charset="0"/>
            </a:endParaRPr>
          </a:p>
        </p:txBody>
      </p:sp>
      <p:sp>
        <p:nvSpPr>
          <p:cNvPr id="4104" name="Rettangolo 7"/>
          <p:cNvSpPr>
            <a:spLocks noChangeArrowheads="1"/>
          </p:cNvSpPr>
          <p:nvPr/>
        </p:nvSpPr>
        <p:spPr bwMode="auto">
          <a:xfrm>
            <a:off x="484187" y="1125538"/>
            <a:ext cx="4079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sz="2400" b="1" dirty="0" smtClean="0">
                <a:solidFill>
                  <a:schemeClr val="bg2"/>
                </a:solidFill>
                <a:latin typeface="Calibri" pitchFamily="34" charset="0"/>
              </a:rPr>
              <a:t>CITY OF VEJPRTY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7"/>
          <p:cNvSpPr>
            <a:spLocks noChangeArrowheads="1"/>
          </p:cNvSpPr>
          <p:nvPr/>
        </p:nvSpPr>
        <p:spPr bwMode="auto">
          <a:xfrm>
            <a:off x="0" y="0"/>
            <a:ext cx="6207125" cy="7905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4099" name="Picture 16" descr="logo_adapt2dc_o_uz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49213"/>
            <a:ext cx="1951037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Line 21"/>
          <p:cNvSpPr>
            <a:spLocks noChangeShapeType="1"/>
          </p:cNvSpPr>
          <p:nvPr/>
        </p:nvSpPr>
        <p:spPr bwMode="auto">
          <a:xfrm>
            <a:off x="6207125" y="0"/>
            <a:ext cx="0" cy="1125538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01" name="Rectangle 24"/>
          <p:cNvSpPr>
            <a:spLocks noChangeArrowheads="1"/>
          </p:cNvSpPr>
          <p:nvPr/>
        </p:nvSpPr>
        <p:spPr bwMode="auto">
          <a:xfrm>
            <a:off x="0" y="6505575"/>
            <a:ext cx="9144000" cy="352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4102" name="Picture 25" descr="ADAPT2DC_pasica_3"/>
          <p:cNvPicPr>
            <a:picLocks noChangeAspect="1" noChangeArrowheads="1"/>
          </p:cNvPicPr>
          <p:nvPr/>
        </p:nvPicPr>
        <p:blipFill>
          <a:blip r:embed="rId4" cstate="print"/>
          <a:srcRect l="50682" t="10960" b="6360"/>
          <a:stretch>
            <a:fillRect/>
          </a:stretch>
        </p:blipFill>
        <p:spPr bwMode="auto">
          <a:xfrm>
            <a:off x="6207125" y="0"/>
            <a:ext cx="293687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30"/>
          <p:cNvSpPr>
            <a:spLocks noChangeArrowheads="1"/>
          </p:cNvSpPr>
          <p:nvPr/>
        </p:nvSpPr>
        <p:spPr bwMode="auto">
          <a:xfrm>
            <a:off x="506413" y="1981200"/>
            <a:ext cx="8131175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/>
            <a:r>
              <a:rPr lang="cs-CZ" sz="2400" b="1" dirty="0" err="1" smtClean="0">
                <a:latin typeface="+mn-lt"/>
              </a:rPr>
              <a:t>Maintenance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 err="1" smtClean="0">
                <a:latin typeface="+mn-lt"/>
              </a:rPr>
              <a:t>costs</a:t>
            </a:r>
            <a:endParaRPr lang="cs-CZ" sz="2400" b="1" dirty="0" smtClean="0">
              <a:latin typeface="+mn-lt"/>
            </a:endParaRPr>
          </a:p>
          <a:p>
            <a:pPr hangingPunct="0"/>
            <a:endParaRPr lang="cs-CZ" sz="2400" b="1" dirty="0" smtClean="0">
              <a:latin typeface="+mn-lt"/>
            </a:endParaRPr>
          </a:p>
          <a:p>
            <a:pPr hangingPunct="0"/>
            <a:r>
              <a:rPr lang="cs-CZ" sz="2000" b="1" u="sng" dirty="0" err="1" smtClean="0">
                <a:latin typeface="+mn-lt"/>
              </a:rPr>
              <a:t>High</a:t>
            </a:r>
            <a:r>
              <a:rPr lang="cs-CZ" sz="2000" b="1" u="sng" dirty="0" smtClean="0">
                <a:latin typeface="+mn-lt"/>
              </a:rPr>
              <a:t> </a:t>
            </a:r>
            <a:r>
              <a:rPr lang="cs-CZ" sz="2000" b="1" u="sng" dirty="0" err="1" smtClean="0">
                <a:latin typeface="+mn-lt"/>
              </a:rPr>
              <a:t>maintance</a:t>
            </a:r>
            <a:r>
              <a:rPr lang="cs-CZ" sz="2000" b="1" u="sng" dirty="0" smtClean="0">
                <a:latin typeface="+mn-lt"/>
              </a:rPr>
              <a:t> </a:t>
            </a:r>
            <a:r>
              <a:rPr lang="cs-CZ" sz="2000" b="1" u="sng" dirty="0" err="1" smtClean="0">
                <a:latin typeface="+mn-lt"/>
              </a:rPr>
              <a:t>costs</a:t>
            </a:r>
            <a:r>
              <a:rPr lang="cs-CZ" sz="2000" b="1" u="sng" dirty="0" smtClean="0">
                <a:latin typeface="+mn-lt"/>
              </a:rPr>
              <a:t> – </a:t>
            </a:r>
            <a:r>
              <a:rPr lang="cs-CZ" sz="2000" b="1" u="sng" dirty="0" err="1" smtClean="0">
                <a:latin typeface="+mn-lt"/>
              </a:rPr>
              <a:t>importance</a:t>
            </a:r>
            <a:r>
              <a:rPr lang="cs-CZ" sz="2000" b="1" u="sng" dirty="0" smtClean="0">
                <a:latin typeface="+mn-lt"/>
              </a:rPr>
              <a:t> </a:t>
            </a:r>
            <a:r>
              <a:rPr lang="cs-CZ" sz="2000" b="1" u="sng" dirty="0" err="1" smtClean="0">
                <a:latin typeface="+mn-lt"/>
              </a:rPr>
              <a:t>of</a:t>
            </a:r>
            <a:r>
              <a:rPr lang="cs-CZ" sz="2000" b="1" u="sng" dirty="0" smtClean="0">
                <a:latin typeface="+mn-lt"/>
              </a:rPr>
              <a:t> </a:t>
            </a:r>
            <a:r>
              <a:rPr lang="cs-CZ" sz="2000" b="1" u="sng" dirty="0" err="1" smtClean="0">
                <a:latin typeface="+mn-lt"/>
              </a:rPr>
              <a:t>cost</a:t>
            </a:r>
            <a:r>
              <a:rPr lang="cs-CZ" sz="2000" b="1" u="sng" dirty="0" smtClean="0">
                <a:latin typeface="+mn-lt"/>
              </a:rPr>
              <a:t> </a:t>
            </a:r>
            <a:r>
              <a:rPr lang="cs-CZ" sz="2000" b="1" u="sng" dirty="0" err="1" smtClean="0">
                <a:latin typeface="+mn-lt"/>
              </a:rPr>
              <a:t>savings</a:t>
            </a:r>
            <a:r>
              <a:rPr lang="cs-CZ" sz="2000" b="1" u="sng" dirty="0" smtClean="0">
                <a:latin typeface="+mn-lt"/>
              </a:rPr>
              <a:t> – </a:t>
            </a:r>
            <a:r>
              <a:rPr lang="cs-CZ" sz="2000" b="1" u="sng" dirty="0" err="1" smtClean="0">
                <a:latin typeface="+mn-lt"/>
              </a:rPr>
              <a:t>especially</a:t>
            </a:r>
            <a:r>
              <a:rPr lang="cs-CZ" sz="2000" b="1" u="sng" dirty="0" smtClean="0">
                <a:latin typeface="+mn-lt"/>
              </a:rPr>
              <a:t> in </a:t>
            </a:r>
            <a:r>
              <a:rPr lang="cs-CZ" sz="2000" b="1" u="sng" dirty="0" err="1" smtClean="0">
                <a:latin typeface="+mn-lt"/>
              </a:rPr>
              <a:t>insulation</a:t>
            </a:r>
            <a:r>
              <a:rPr lang="cs-CZ" sz="2000" b="1" u="sng" dirty="0" smtClean="0">
                <a:latin typeface="+mn-lt"/>
              </a:rPr>
              <a:t> </a:t>
            </a:r>
            <a:r>
              <a:rPr lang="cs-CZ" sz="2000" b="1" u="sng" dirty="0" err="1" smtClean="0">
                <a:latin typeface="+mn-lt"/>
              </a:rPr>
              <a:t>of</a:t>
            </a:r>
            <a:r>
              <a:rPr lang="cs-CZ" sz="2000" b="1" u="sng" dirty="0" smtClean="0">
                <a:latin typeface="+mn-lt"/>
              </a:rPr>
              <a:t> </a:t>
            </a:r>
            <a:r>
              <a:rPr lang="cs-CZ" sz="2000" b="1" u="sng" dirty="0" err="1" smtClean="0">
                <a:latin typeface="+mn-lt"/>
              </a:rPr>
              <a:t>buildings</a:t>
            </a:r>
            <a:r>
              <a:rPr lang="cs-CZ" sz="2000" b="1" u="sng" dirty="0" smtClean="0">
                <a:latin typeface="+mn-lt"/>
              </a:rPr>
              <a:t> </a:t>
            </a:r>
          </a:p>
          <a:p>
            <a:pPr hangingPunct="0"/>
            <a:r>
              <a:rPr lang="en-GB" sz="2000" dirty="0" smtClean="0"/>
              <a:t>Replacement of windows etc. which save up to 25% energy costs belongs to the most efficient measures....</a:t>
            </a:r>
            <a:endParaRPr lang="cs-CZ" sz="2000" dirty="0" smtClean="0"/>
          </a:p>
          <a:p>
            <a:pPr hangingPunct="0"/>
            <a:endParaRPr lang="cs-CZ" sz="2000" b="1" u="sng" dirty="0" smtClean="0">
              <a:latin typeface="+mn-lt"/>
            </a:endParaRPr>
          </a:p>
          <a:p>
            <a:pPr hangingPunct="0"/>
            <a:r>
              <a:rPr lang="cs-CZ" sz="2000" dirty="0" err="1" smtClean="0"/>
              <a:t>Experience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city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Vejprty</a:t>
            </a:r>
            <a:r>
              <a:rPr lang="cs-CZ" sz="2000" dirty="0" smtClean="0"/>
              <a:t>: DONE</a:t>
            </a:r>
          </a:p>
          <a:p>
            <a:pPr hangingPunct="0"/>
            <a:r>
              <a:rPr lang="cs-CZ" sz="2000" b="1" u="sng" dirty="0" smtClean="0">
                <a:latin typeface="+mn-lt"/>
              </a:rPr>
              <a:t>NO. </a:t>
            </a:r>
            <a:r>
              <a:rPr lang="cs-CZ" sz="2000" b="1" u="sng" dirty="0" err="1" smtClean="0">
                <a:latin typeface="+mn-lt"/>
              </a:rPr>
              <a:t>Of</a:t>
            </a:r>
            <a:r>
              <a:rPr lang="cs-CZ" sz="2000" b="1" u="sng" dirty="0" smtClean="0">
                <a:latin typeface="+mn-lt"/>
              </a:rPr>
              <a:t> </a:t>
            </a:r>
            <a:r>
              <a:rPr lang="cs-CZ" sz="2000" b="1" u="sng" dirty="0" err="1" smtClean="0">
                <a:latin typeface="+mn-lt"/>
              </a:rPr>
              <a:t>insulationf</a:t>
            </a:r>
            <a:r>
              <a:rPr lang="cs-CZ" sz="2000" b="1" u="sng" dirty="0" smtClean="0">
                <a:latin typeface="+mn-lt"/>
              </a:rPr>
              <a:t> </a:t>
            </a:r>
            <a:r>
              <a:rPr lang="cs-CZ" sz="2000" b="1" u="sng" dirty="0" err="1" smtClean="0">
                <a:latin typeface="+mn-lt"/>
              </a:rPr>
              <a:t>of</a:t>
            </a:r>
            <a:r>
              <a:rPr lang="cs-CZ" sz="2000" b="1" u="sng" dirty="0" smtClean="0">
                <a:latin typeface="+mn-lt"/>
              </a:rPr>
              <a:t> </a:t>
            </a:r>
            <a:r>
              <a:rPr lang="cs-CZ" sz="2000" b="1" u="sng" dirty="0" err="1" smtClean="0">
                <a:latin typeface="+mn-lt"/>
              </a:rPr>
              <a:t>block</a:t>
            </a:r>
            <a:r>
              <a:rPr lang="cs-CZ" sz="2000" b="1" u="sng" dirty="0" smtClean="0">
                <a:latin typeface="+mn-lt"/>
              </a:rPr>
              <a:t> </a:t>
            </a:r>
            <a:r>
              <a:rPr lang="cs-CZ" sz="2000" b="1" u="sng" dirty="0" err="1" smtClean="0">
                <a:latin typeface="+mn-lt"/>
              </a:rPr>
              <a:t>of</a:t>
            </a:r>
            <a:r>
              <a:rPr lang="cs-CZ" sz="2000" b="1" u="sng" dirty="0" smtClean="0">
                <a:latin typeface="+mn-lt"/>
              </a:rPr>
              <a:t> </a:t>
            </a:r>
            <a:r>
              <a:rPr lang="cs-CZ" sz="2000" b="1" u="sng" dirty="0" err="1" smtClean="0">
                <a:latin typeface="+mn-lt"/>
              </a:rPr>
              <a:t>flats</a:t>
            </a:r>
            <a:r>
              <a:rPr lang="cs-CZ" sz="2000" b="1" u="sng" dirty="0" smtClean="0">
                <a:latin typeface="+mn-lt"/>
              </a:rPr>
              <a:t>: 9</a:t>
            </a:r>
          </a:p>
          <a:p>
            <a:pPr hangingPunct="0"/>
            <a:r>
              <a:rPr lang="cs-CZ" sz="2000" b="1" u="sng" dirty="0" err="1" smtClean="0">
                <a:latin typeface="+mn-lt"/>
              </a:rPr>
              <a:t>Saving</a:t>
            </a:r>
            <a:r>
              <a:rPr lang="cs-CZ" sz="2000" b="1" u="sng" dirty="0" smtClean="0">
                <a:latin typeface="+mn-lt"/>
              </a:rPr>
              <a:t>: 48 – 52% </a:t>
            </a:r>
            <a:r>
              <a:rPr lang="cs-CZ" sz="2000" b="1" u="sng" dirty="0" err="1" smtClean="0">
                <a:latin typeface="+mn-lt"/>
              </a:rPr>
              <a:t>energy</a:t>
            </a:r>
            <a:r>
              <a:rPr lang="cs-CZ" sz="2000" b="1" u="sng" dirty="0" smtClean="0">
                <a:latin typeface="+mn-lt"/>
              </a:rPr>
              <a:t> </a:t>
            </a:r>
            <a:r>
              <a:rPr lang="cs-CZ" sz="2000" b="1" u="sng" dirty="0" err="1" smtClean="0">
                <a:latin typeface="+mn-lt"/>
              </a:rPr>
              <a:t>costs</a:t>
            </a:r>
            <a:endParaRPr lang="cs-CZ" sz="2000" b="1" u="sng" dirty="0" smtClean="0">
              <a:latin typeface="+mn-lt"/>
            </a:endParaRPr>
          </a:p>
          <a:p>
            <a:pPr hangingPunct="0"/>
            <a:r>
              <a:rPr lang="cs-CZ" sz="2000" b="1" u="sng" dirty="0" err="1" smtClean="0">
                <a:latin typeface="+mn-lt"/>
              </a:rPr>
              <a:t>Local</a:t>
            </a:r>
            <a:r>
              <a:rPr lang="cs-CZ" sz="2000" b="1" u="sng" dirty="0" smtClean="0">
                <a:latin typeface="+mn-lt"/>
              </a:rPr>
              <a:t> budget </a:t>
            </a:r>
            <a:r>
              <a:rPr lang="cs-CZ" sz="2000" b="1" u="sng" dirty="0" err="1" smtClean="0">
                <a:latin typeface="+mn-lt"/>
              </a:rPr>
              <a:t>savings</a:t>
            </a:r>
            <a:r>
              <a:rPr lang="cs-CZ" sz="2000" b="1" u="sng" dirty="0" smtClean="0">
                <a:latin typeface="+mn-lt"/>
              </a:rPr>
              <a:t>: 3,5 mil. CZK (</a:t>
            </a:r>
            <a:r>
              <a:rPr lang="cs-CZ" sz="2000" b="1" i="1" u="sng" dirty="0" err="1" smtClean="0">
                <a:latin typeface="+mn-lt"/>
              </a:rPr>
              <a:t>approx</a:t>
            </a:r>
            <a:r>
              <a:rPr lang="cs-CZ" sz="2000" b="1" i="1" u="sng" dirty="0" smtClean="0">
                <a:latin typeface="+mn-lt"/>
              </a:rPr>
              <a:t>. 0,129 mil. EUR)  </a:t>
            </a:r>
          </a:p>
          <a:p>
            <a:pPr hangingPunct="0"/>
            <a:endParaRPr lang="de-DE" sz="2000" dirty="0">
              <a:latin typeface="Calibri" pitchFamily="34" charset="0"/>
            </a:endParaRPr>
          </a:p>
        </p:txBody>
      </p:sp>
      <p:sp>
        <p:nvSpPr>
          <p:cNvPr id="4104" name="Rettangolo 7"/>
          <p:cNvSpPr>
            <a:spLocks noChangeArrowheads="1"/>
          </p:cNvSpPr>
          <p:nvPr/>
        </p:nvSpPr>
        <p:spPr bwMode="auto">
          <a:xfrm>
            <a:off x="484187" y="1125538"/>
            <a:ext cx="4079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sz="2400" b="1" dirty="0" smtClean="0">
                <a:solidFill>
                  <a:schemeClr val="bg2"/>
                </a:solidFill>
                <a:latin typeface="Calibri" pitchFamily="34" charset="0"/>
              </a:rPr>
              <a:t>CITY OF VEJPRTY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1" name="Rectangle 17"/>
          <p:cNvSpPr>
            <a:spLocks noChangeArrowheads="1"/>
          </p:cNvSpPr>
          <p:nvPr/>
        </p:nvSpPr>
        <p:spPr bwMode="auto">
          <a:xfrm>
            <a:off x="0" y="0"/>
            <a:ext cx="6207125" cy="7905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5152" name="Picture 16" descr="logo_adapt2dc_o_uz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49213"/>
            <a:ext cx="1951037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3" name="Line 21"/>
          <p:cNvSpPr>
            <a:spLocks noChangeShapeType="1"/>
          </p:cNvSpPr>
          <p:nvPr/>
        </p:nvSpPr>
        <p:spPr bwMode="auto">
          <a:xfrm>
            <a:off x="6207125" y="0"/>
            <a:ext cx="0" cy="1125538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4" name="Rectangle 24"/>
          <p:cNvSpPr>
            <a:spLocks noChangeArrowheads="1"/>
          </p:cNvSpPr>
          <p:nvPr/>
        </p:nvSpPr>
        <p:spPr bwMode="auto">
          <a:xfrm>
            <a:off x="0" y="6505575"/>
            <a:ext cx="9144000" cy="352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5155" name="Picture 25" descr="ADAPT2DC_pasica_3"/>
          <p:cNvPicPr>
            <a:picLocks noChangeAspect="1" noChangeArrowheads="1"/>
          </p:cNvPicPr>
          <p:nvPr/>
        </p:nvPicPr>
        <p:blipFill>
          <a:blip r:embed="rId4" cstate="print"/>
          <a:srcRect l="50682" t="10960" b="6360"/>
          <a:stretch>
            <a:fillRect/>
          </a:stretch>
        </p:blipFill>
        <p:spPr bwMode="auto">
          <a:xfrm>
            <a:off x="6207125" y="0"/>
            <a:ext cx="293687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6" name="Rettangolo 7"/>
          <p:cNvSpPr>
            <a:spLocks noChangeArrowheads="1"/>
          </p:cNvSpPr>
          <p:nvPr/>
        </p:nvSpPr>
        <p:spPr bwMode="auto">
          <a:xfrm>
            <a:off x="573088" y="1163638"/>
            <a:ext cx="4079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sz="2400" b="1" dirty="0" smtClean="0">
                <a:solidFill>
                  <a:schemeClr val="bg2"/>
                </a:solidFill>
                <a:latin typeface="Calibri" pitchFamily="34" charset="0"/>
              </a:rPr>
              <a:t>CITY OF VEJPRTY</a:t>
            </a:r>
            <a:endParaRPr lang="en-GB" sz="2400" dirty="0"/>
          </a:p>
        </p:txBody>
      </p:sp>
      <p:sp>
        <p:nvSpPr>
          <p:cNvPr id="10" name="Obdélník 9"/>
          <p:cNvSpPr/>
          <p:nvPr/>
        </p:nvSpPr>
        <p:spPr>
          <a:xfrm>
            <a:off x="787791" y="2180492"/>
            <a:ext cx="773723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cs-CZ" sz="2400" b="1" u="sng" dirty="0" err="1" smtClean="0"/>
              <a:t>Experience</a:t>
            </a:r>
            <a:r>
              <a:rPr lang="cs-CZ" sz="2400" b="1" u="sng" dirty="0" smtClean="0"/>
              <a:t> </a:t>
            </a:r>
            <a:r>
              <a:rPr lang="cs-CZ" sz="2400" b="1" u="sng" dirty="0" err="1" smtClean="0"/>
              <a:t>of</a:t>
            </a:r>
            <a:r>
              <a:rPr lang="cs-CZ" sz="2400" b="1" u="sng" dirty="0" smtClean="0"/>
              <a:t> city </a:t>
            </a:r>
            <a:r>
              <a:rPr lang="cs-CZ" sz="2400" b="1" u="sng" dirty="0" err="1" smtClean="0"/>
              <a:t>of</a:t>
            </a:r>
            <a:r>
              <a:rPr lang="cs-CZ" sz="2400" b="1" u="sng" dirty="0" smtClean="0"/>
              <a:t> </a:t>
            </a:r>
            <a:r>
              <a:rPr lang="cs-CZ" sz="2400" b="1" u="sng" dirty="0" err="1" smtClean="0"/>
              <a:t>Vejprty</a:t>
            </a:r>
            <a:r>
              <a:rPr lang="cs-CZ" sz="2400" b="1" u="sng" dirty="0" smtClean="0"/>
              <a:t>:  2014</a:t>
            </a:r>
          </a:p>
          <a:p>
            <a:pPr hangingPunct="0"/>
            <a:endParaRPr lang="cs-CZ" sz="2400" b="1" u="sng" dirty="0" smtClean="0"/>
          </a:p>
          <a:p>
            <a:pPr hangingPunct="0"/>
            <a:r>
              <a:rPr lang="cs-CZ" sz="2400" b="1" u="sng" dirty="0" smtClean="0"/>
              <a:t>NO. </a:t>
            </a:r>
            <a:r>
              <a:rPr lang="cs-CZ" sz="2400" b="1" u="sng" dirty="0" err="1" smtClean="0"/>
              <a:t>Of</a:t>
            </a:r>
            <a:r>
              <a:rPr lang="cs-CZ" sz="2400" b="1" u="sng" dirty="0" smtClean="0"/>
              <a:t> </a:t>
            </a:r>
            <a:r>
              <a:rPr lang="cs-CZ" sz="2400" b="1" u="sng" dirty="0" err="1" smtClean="0"/>
              <a:t>insulationf</a:t>
            </a:r>
            <a:r>
              <a:rPr lang="cs-CZ" sz="2400" b="1" u="sng" dirty="0" smtClean="0"/>
              <a:t> </a:t>
            </a:r>
            <a:r>
              <a:rPr lang="cs-CZ" sz="2400" b="1" u="sng" dirty="0" err="1" smtClean="0"/>
              <a:t>of</a:t>
            </a:r>
            <a:r>
              <a:rPr lang="cs-CZ" sz="2400" b="1" u="sng" dirty="0" smtClean="0"/>
              <a:t> </a:t>
            </a:r>
            <a:r>
              <a:rPr lang="cs-CZ" sz="2400" b="1" u="sng" dirty="0" err="1" smtClean="0"/>
              <a:t>block</a:t>
            </a:r>
            <a:r>
              <a:rPr lang="cs-CZ" sz="2400" b="1" u="sng" dirty="0" smtClean="0"/>
              <a:t> </a:t>
            </a:r>
            <a:r>
              <a:rPr lang="cs-CZ" sz="2400" b="1" u="sng" dirty="0" err="1" smtClean="0"/>
              <a:t>of</a:t>
            </a:r>
            <a:r>
              <a:rPr lang="cs-CZ" sz="2400" b="1" u="sng" dirty="0" smtClean="0"/>
              <a:t> </a:t>
            </a:r>
            <a:r>
              <a:rPr lang="cs-CZ" sz="2400" b="1" u="sng" dirty="0" err="1" smtClean="0"/>
              <a:t>flats</a:t>
            </a:r>
            <a:r>
              <a:rPr lang="cs-CZ" sz="2400" b="1" u="sng" dirty="0" smtClean="0"/>
              <a:t>: 12</a:t>
            </a:r>
          </a:p>
          <a:p>
            <a:pPr hangingPunct="0"/>
            <a:endParaRPr lang="cs-CZ" sz="2400" b="1" u="sng" dirty="0" smtClean="0"/>
          </a:p>
          <a:p>
            <a:pPr hangingPunct="0"/>
            <a:r>
              <a:rPr lang="cs-CZ" sz="2400" b="1" u="sng" dirty="0" err="1" smtClean="0"/>
              <a:t>Saving</a:t>
            </a:r>
            <a:r>
              <a:rPr lang="cs-CZ" sz="2400" b="1" u="sng" dirty="0" smtClean="0"/>
              <a:t>: 48 – 52% </a:t>
            </a:r>
            <a:r>
              <a:rPr lang="cs-CZ" sz="2400" b="1" u="sng" dirty="0" err="1" smtClean="0"/>
              <a:t>energy</a:t>
            </a:r>
            <a:r>
              <a:rPr lang="cs-CZ" sz="2400" b="1" u="sng" dirty="0" smtClean="0"/>
              <a:t> </a:t>
            </a:r>
            <a:r>
              <a:rPr lang="cs-CZ" sz="2400" b="1" u="sng" dirty="0" err="1" smtClean="0"/>
              <a:t>costs</a:t>
            </a:r>
            <a:endParaRPr lang="cs-CZ" sz="2400" b="1" u="sng" dirty="0" smtClean="0"/>
          </a:p>
          <a:p>
            <a:pPr hangingPunct="0"/>
            <a:r>
              <a:rPr lang="cs-CZ" sz="2400" b="1" u="sng" dirty="0" err="1" smtClean="0"/>
              <a:t>Local</a:t>
            </a:r>
            <a:r>
              <a:rPr lang="cs-CZ" sz="2400" b="1" u="sng" dirty="0" smtClean="0"/>
              <a:t> budget </a:t>
            </a:r>
            <a:r>
              <a:rPr lang="cs-CZ" sz="2400" b="1" u="sng" dirty="0" err="1" smtClean="0"/>
              <a:t>savings</a:t>
            </a:r>
            <a:r>
              <a:rPr lang="cs-CZ" sz="2400" b="1" u="sng" dirty="0" smtClean="0"/>
              <a:t>: 6 mil. CZK (</a:t>
            </a:r>
            <a:r>
              <a:rPr lang="cs-CZ" sz="2400" b="1" i="1" u="sng" dirty="0" err="1" smtClean="0"/>
              <a:t>approx</a:t>
            </a:r>
            <a:r>
              <a:rPr lang="cs-CZ" sz="2400" b="1" i="1" u="sng" dirty="0" smtClean="0"/>
              <a:t>. 0,222 mil. EUR)  </a:t>
            </a:r>
          </a:p>
          <a:p>
            <a:pPr hangingPunct="0"/>
            <a:endParaRPr lang="de-DE" sz="2400" dirty="0" smtClean="0">
              <a:latin typeface="Calibri" pitchFamily="34" charset="0"/>
            </a:endParaRPr>
          </a:p>
          <a:p>
            <a:pPr hangingPunct="0"/>
            <a:endParaRPr lang="cs-CZ" sz="2000" b="1" dirty="0" smtClean="0">
              <a:latin typeface="Calibri" pitchFamily="34" charset="0"/>
            </a:endParaRPr>
          </a:p>
          <a:p>
            <a:pPr hangingPunct="0"/>
            <a:endParaRPr lang="cs-CZ" sz="2000" b="1" dirty="0" smtClean="0">
              <a:latin typeface="Calibri" pitchFamily="34" charset="0"/>
            </a:endParaRPr>
          </a:p>
          <a:p>
            <a:pPr hangingPunct="0"/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1" name="Rectangle 17"/>
          <p:cNvSpPr>
            <a:spLocks noChangeArrowheads="1"/>
          </p:cNvSpPr>
          <p:nvPr/>
        </p:nvSpPr>
        <p:spPr bwMode="auto">
          <a:xfrm>
            <a:off x="0" y="0"/>
            <a:ext cx="6207125" cy="7905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5152" name="Picture 16" descr="logo_adapt2dc_o_uz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49213"/>
            <a:ext cx="1951037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3" name="Line 21"/>
          <p:cNvSpPr>
            <a:spLocks noChangeShapeType="1"/>
          </p:cNvSpPr>
          <p:nvPr/>
        </p:nvSpPr>
        <p:spPr bwMode="auto">
          <a:xfrm>
            <a:off x="6207125" y="0"/>
            <a:ext cx="0" cy="1125538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4" name="Rectangle 24"/>
          <p:cNvSpPr>
            <a:spLocks noChangeArrowheads="1"/>
          </p:cNvSpPr>
          <p:nvPr/>
        </p:nvSpPr>
        <p:spPr bwMode="auto">
          <a:xfrm>
            <a:off x="0" y="6505575"/>
            <a:ext cx="9144000" cy="352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5155" name="Picture 25" descr="ADAPT2DC_pasica_3"/>
          <p:cNvPicPr>
            <a:picLocks noChangeAspect="1" noChangeArrowheads="1"/>
          </p:cNvPicPr>
          <p:nvPr/>
        </p:nvPicPr>
        <p:blipFill>
          <a:blip r:embed="rId4" cstate="print"/>
          <a:srcRect l="50682" t="10960" b="6360"/>
          <a:stretch>
            <a:fillRect/>
          </a:stretch>
        </p:blipFill>
        <p:spPr bwMode="auto">
          <a:xfrm>
            <a:off x="6207125" y="0"/>
            <a:ext cx="293687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6" name="Rettangolo 7"/>
          <p:cNvSpPr>
            <a:spLocks noChangeArrowheads="1"/>
          </p:cNvSpPr>
          <p:nvPr/>
        </p:nvSpPr>
        <p:spPr bwMode="auto">
          <a:xfrm>
            <a:off x="573088" y="1163638"/>
            <a:ext cx="4079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sz="2400" b="1" dirty="0" smtClean="0">
                <a:solidFill>
                  <a:schemeClr val="bg2"/>
                </a:solidFill>
                <a:latin typeface="Calibri" pitchFamily="34" charset="0"/>
              </a:rPr>
              <a:t>CITY OF VEJPRTY</a:t>
            </a:r>
            <a:endParaRPr lang="en-GB" sz="2400" dirty="0"/>
          </a:p>
        </p:txBody>
      </p:sp>
      <p:sp>
        <p:nvSpPr>
          <p:cNvPr id="10" name="Obdélník 9"/>
          <p:cNvSpPr/>
          <p:nvPr/>
        </p:nvSpPr>
        <p:spPr>
          <a:xfrm>
            <a:off x="787791" y="2180492"/>
            <a:ext cx="7737231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cs-CZ" sz="2400" b="1" u="sng" dirty="0" err="1" smtClean="0"/>
              <a:t>Process</a:t>
            </a:r>
            <a:r>
              <a:rPr lang="cs-CZ" sz="2400" b="1" u="sng" dirty="0" smtClean="0"/>
              <a:t>:</a:t>
            </a:r>
          </a:p>
          <a:p>
            <a:pPr algn="just" hangingPunct="0">
              <a:buFontTx/>
              <a:buChar char="-"/>
            </a:pPr>
            <a:r>
              <a:rPr lang="cs-CZ" sz="2000" dirty="0" err="1" smtClean="0">
                <a:latin typeface="+mn-lt"/>
              </a:rPr>
              <a:t>select</a:t>
            </a:r>
            <a:r>
              <a:rPr lang="cs-CZ" sz="2000" dirty="0" smtClean="0">
                <a:latin typeface="+mn-lt"/>
              </a:rPr>
              <a:t> </a:t>
            </a:r>
            <a:r>
              <a:rPr lang="cs-CZ" sz="2000" dirty="0" err="1" smtClean="0">
                <a:latin typeface="+mn-lt"/>
              </a:rPr>
              <a:t>building</a:t>
            </a:r>
            <a:r>
              <a:rPr lang="cs-CZ" sz="2000" dirty="0" smtClean="0">
                <a:latin typeface="+mn-lt"/>
              </a:rPr>
              <a:t> (</a:t>
            </a:r>
            <a:r>
              <a:rPr lang="cs-CZ" sz="2000" dirty="0" err="1" smtClean="0">
                <a:latin typeface="+mn-lt"/>
              </a:rPr>
              <a:t>maitanance</a:t>
            </a:r>
            <a:r>
              <a:rPr lang="cs-CZ" sz="2000" dirty="0" smtClean="0">
                <a:latin typeface="+mn-lt"/>
              </a:rPr>
              <a:t> </a:t>
            </a:r>
            <a:r>
              <a:rPr lang="cs-CZ" sz="2000" dirty="0" err="1" smtClean="0">
                <a:latin typeface="+mn-lt"/>
              </a:rPr>
              <a:t>costs</a:t>
            </a:r>
            <a:r>
              <a:rPr lang="cs-CZ" sz="2000" dirty="0" smtClean="0">
                <a:latin typeface="+mn-lt"/>
              </a:rPr>
              <a:t>, no. </a:t>
            </a:r>
            <a:r>
              <a:rPr lang="cs-CZ" sz="2000" dirty="0" err="1" smtClean="0">
                <a:latin typeface="+mn-lt"/>
              </a:rPr>
              <a:t>Population</a:t>
            </a:r>
            <a:r>
              <a:rPr lang="cs-CZ" sz="2000" dirty="0" smtClean="0">
                <a:latin typeface="+mn-lt"/>
              </a:rPr>
              <a:t> </a:t>
            </a:r>
            <a:r>
              <a:rPr lang="cs-CZ" sz="2000" dirty="0" err="1" smtClean="0">
                <a:latin typeface="+mn-lt"/>
              </a:rPr>
              <a:t>etc</a:t>
            </a:r>
            <a:r>
              <a:rPr lang="cs-CZ" sz="2000" dirty="0" smtClean="0">
                <a:latin typeface="+mn-lt"/>
              </a:rPr>
              <a:t>.)</a:t>
            </a:r>
          </a:p>
          <a:p>
            <a:pPr algn="just" hangingPunct="0">
              <a:buFontTx/>
              <a:buChar char="-"/>
            </a:pPr>
            <a:r>
              <a:rPr lang="cs-CZ" sz="2000" dirty="0" smtClean="0">
                <a:latin typeface="+mn-lt"/>
              </a:rPr>
              <a:t> </a:t>
            </a:r>
            <a:r>
              <a:rPr lang="cs-CZ" sz="2000" dirty="0" err="1" smtClean="0">
                <a:latin typeface="+mn-lt"/>
              </a:rPr>
              <a:t>voting</a:t>
            </a:r>
            <a:r>
              <a:rPr lang="cs-CZ" sz="2000" dirty="0" smtClean="0">
                <a:latin typeface="+mn-lt"/>
              </a:rPr>
              <a:t> by City </a:t>
            </a:r>
            <a:r>
              <a:rPr lang="cs-CZ" sz="2000" dirty="0" err="1" smtClean="0">
                <a:latin typeface="+mn-lt"/>
              </a:rPr>
              <a:t>Counsil</a:t>
            </a:r>
            <a:endParaRPr lang="cs-CZ" sz="2000" dirty="0" smtClean="0">
              <a:latin typeface="+mn-lt"/>
            </a:endParaRPr>
          </a:p>
          <a:p>
            <a:pPr algn="just" hangingPunct="0">
              <a:buFontTx/>
              <a:buChar char="-"/>
            </a:pPr>
            <a:endParaRPr lang="cs-CZ" sz="2000" dirty="0" smtClean="0">
              <a:latin typeface="+mn-lt"/>
            </a:endParaRPr>
          </a:p>
          <a:p>
            <a:pPr algn="just" hangingPunct="0">
              <a:buFontTx/>
              <a:buChar char="-"/>
            </a:pPr>
            <a:r>
              <a:rPr lang="cs-CZ" sz="2000" dirty="0" err="1" smtClean="0">
                <a:latin typeface="+mn-lt"/>
              </a:rPr>
              <a:t>Preparing</a:t>
            </a:r>
            <a:r>
              <a:rPr lang="cs-CZ" sz="2000" dirty="0" smtClean="0">
                <a:latin typeface="+mn-lt"/>
              </a:rPr>
              <a:t> </a:t>
            </a:r>
            <a:r>
              <a:rPr lang="cs-CZ" sz="2000" dirty="0" err="1" smtClean="0">
                <a:latin typeface="+mn-lt"/>
              </a:rPr>
              <a:t>supported</a:t>
            </a:r>
            <a:r>
              <a:rPr lang="cs-CZ" sz="2000" dirty="0" smtClean="0">
                <a:latin typeface="+mn-lt"/>
              </a:rPr>
              <a:t> </a:t>
            </a:r>
            <a:r>
              <a:rPr lang="cs-CZ" sz="2000" dirty="0" err="1" smtClean="0">
                <a:latin typeface="+mn-lt"/>
              </a:rPr>
              <a:t>materials</a:t>
            </a:r>
            <a:r>
              <a:rPr lang="cs-CZ" sz="2000" dirty="0" smtClean="0">
                <a:latin typeface="+mn-lt"/>
              </a:rPr>
              <a:t>: </a:t>
            </a:r>
            <a:r>
              <a:rPr lang="cs-CZ" sz="2000" dirty="0" err="1" smtClean="0">
                <a:latin typeface="+mn-lt"/>
              </a:rPr>
              <a:t>Energy</a:t>
            </a:r>
            <a:r>
              <a:rPr lang="cs-CZ" sz="2000" dirty="0" smtClean="0">
                <a:latin typeface="+mn-lt"/>
              </a:rPr>
              <a:t> audit, </a:t>
            </a:r>
            <a:r>
              <a:rPr lang="cs-CZ" sz="2000" dirty="0" err="1" smtClean="0">
                <a:latin typeface="+mn-lt"/>
              </a:rPr>
              <a:t>Energy</a:t>
            </a:r>
            <a:r>
              <a:rPr lang="cs-CZ" sz="2000" dirty="0" smtClean="0">
                <a:latin typeface="+mn-lt"/>
              </a:rPr>
              <a:t> </a:t>
            </a:r>
            <a:r>
              <a:rPr lang="en-GB" sz="2000" dirty="0" smtClean="0">
                <a:latin typeface="+mn-lt"/>
              </a:rPr>
              <a:t>certificate</a:t>
            </a:r>
            <a:r>
              <a:rPr lang="cs-CZ" sz="2000" dirty="0" smtClean="0">
                <a:latin typeface="+mn-lt"/>
              </a:rPr>
              <a:t>, Project </a:t>
            </a:r>
            <a:r>
              <a:rPr lang="cs-CZ" sz="2000" dirty="0" err="1" smtClean="0">
                <a:latin typeface="+mn-lt"/>
              </a:rPr>
              <a:t>documentation</a:t>
            </a:r>
            <a:r>
              <a:rPr lang="cs-CZ" sz="2000" dirty="0" smtClean="0">
                <a:latin typeface="+mn-lt"/>
              </a:rPr>
              <a:t>, </a:t>
            </a:r>
            <a:r>
              <a:rPr lang="cs-CZ" sz="2000" dirty="0" err="1" smtClean="0">
                <a:latin typeface="+mn-lt"/>
              </a:rPr>
              <a:t>Building</a:t>
            </a:r>
            <a:r>
              <a:rPr lang="cs-CZ" sz="2000" dirty="0" smtClean="0">
                <a:latin typeface="+mn-lt"/>
              </a:rPr>
              <a:t> </a:t>
            </a:r>
            <a:r>
              <a:rPr lang="cs-CZ" sz="2000" dirty="0" err="1" smtClean="0">
                <a:latin typeface="+mn-lt"/>
              </a:rPr>
              <a:t>permit</a:t>
            </a:r>
            <a:endParaRPr lang="cs-CZ" sz="2000" dirty="0" smtClean="0">
              <a:latin typeface="+mn-lt"/>
            </a:endParaRPr>
          </a:p>
          <a:p>
            <a:pPr algn="just" hangingPunct="0">
              <a:buFontTx/>
              <a:buChar char="-"/>
            </a:pPr>
            <a:r>
              <a:rPr lang="cs-CZ" sz="2000" dirty="0" err="1" smtClean="0"/>
              <a:t>Possibility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obtaining</a:t>
            </a:r>
            <a:r>
              <a:rPr lang="cs-CZ" sz="2000" dirty="0" smtClean="0"/>
              <a:t> </a:t>
            </a:r>
            <a:r>
              <a:rPr lang="cs-CZ" sz="2000" dirty="0" err="1" smtClean="0"/>
              <a:t>grants</a:t>
            </a:r>
            <a:r>
              <a:rPr lang="cs-CZ" sz="2000" dirty="0" smtClean="0"/>
              <a:t> – </a:t>
            </a:r>
            <a:r>
              <a:rPr lang="cs-CZ" sz="2000" dirty="0" err="1" smtClean="0"/>
              <a:t>preparing</a:t>
            </a:r>
            <a:r>
              <a:rPr lang="cs-CZ" sz="2000" dirty="0" smtClean="0"/>
              <a:t> AF + </a:t>
            </a:r>
            <a:r>
              <a:rPr lang="cs-CZ" sz="2000" dirty="0" err="1" smtClean="0"/>
              <a:t>supported</a:t>
            </a:r>
            <a:r>
              <a:rPr lang="cs-CZ" sz="2000" dirty="0" smtClean="0"/>
              <a:t> </a:t>
            </a:r>
            <a:r>
              <a:rPr lang="cs-CZ" sz="2000" dirty="0" err="1" smtClean="0"/>
              <a:t>materials</a:t>
            </a:r>
            <a:endParaRPr lang="cs-CZ" sz="2000" dirty="0" smtClean="0"/>
          </a:p>
          <a:p>
            <a:pPr algn="just" hangingPunct="0">
              <a:buFontTx/>
              <a:buChar char="-"/>
            </a:pPr>
            <a:r>
              <a:rPr lang="cs-CZ" sz="2000" dirty="0" smtClean="0">
                <a:latin typeface="+mn-lt"/>
              </a:rPr>
              <a:t>Tender </a:t>
            </a:r>
            <a:r>
              <a:rPr lang="cs-CZ" sz="2000" dirty="0" err="1" smtClean="0"/>
              <a:t>for</a:t>
            </a:r>
            <a:r>
              <a:rPr lang="cs-CZ" sz="2000" dirty="0" smtClean="0"/>
              <a:t> a </a:t>
            </a:r>
            <a:r>
              <a:rPr lang="cs-CZ" sz="2000" dirty="0" err="1" smtClean="0"/>
              <a:t>contractor</a:t>
            </a:r>
            <a:endParaRPr lang="cs-CZ" sz="2000" dirty="0" smtClean="0"/>
          </a:p>
          <a:p>
            <a:pPr algn="just" hangingPunct="0">
              <a:buFontTx/>
              <a:buChar char="-"/>
            </a:pPr>
            <a:r>
              <a:rPr lang="cs-CZ" sz="2000" dirty="0" err="1" smtClean="0">
                <a:latin typeface="+mn-lt"/>
              </a:rPr>
              <a:t>Reconstruction</a:t>
            </a:r>
            <a:r>
              <a:rPr lang="cs-CZ" sz="2000" dirty="0" smtClean="0">
                <a:latin typeface="+mn-lt"/>
              </a:rPr>
              <a:t> </a:t>
            </a:r>
            <a:r>
              <a:rPr lang="cs-CZ" sz="2000" dirty="0" err="1" smtClean="0">
                <a:latin typeface="+mn-lt"/>
              </a:rPr>
              <a:t>building</a:t>
            </a:r>
            <a:endParaRPr lang="cs-CZ" sz="2000" dirty="0" smtClean="0">
              <a:latin typeface="+mn-lt"/>
            </a:endParaRPr>
          </a:p>
          <a:p>
            <a:pPr algn="just" hangingPunct="0">
              <a:buFontTx/>
              <a:buChar char="-"/>
            </a:pPr>
            <a:endParaRPr lang="cs-CZ" sz="2000" dirty="0" smtClean="0">
              <a:latin typeface="+mn-lt"/>
            </a:endParaRPr>
          </a:p>
          <a:p>
            <a:pPr algn="just" hangingPunct="0">
              <a:buFontTx/>
              <a:buChar char="-"/>
            </a:pPr>
            <a:r>
              <a:rPr lang="cs-CZ" sz="2000" b="1" dirty="0" smtClean="0">
                <a:latin typeface="+mn-lt"/>
              </a:rPr>
              <a:t>RESULT: </a:t>
            </a:r>
            <a:r>
              <a:rPr lang="cs-CZ" sz="2000" u="sng" dirty="0" err="1" smtClean="0"/>
              <a:t>Thermal</a:t>
            </a:r>
            <a:r>
              <a:rPr lang="cs-CZ" sz="2000" u="sng" dirty="0" smtClean="0"/>
              <a:t> </a:t>
            </a:r>
            <a:r>
              <a:rPr lang="cs-CZ" sz="2000" u="sng" dirty="0" err="1" smtClean="0"/>
              <a:t>insulation</a:t>
            </a:r>
            <a:r>
              <a:rPr lang="cs-CZ" sz="2000" u="sng" dirty="0" smtClean="0"/>
              <a:t> </a:t>
            </a:r>
            <a:r>
              <a:rPr lang="cs-CZ" sz="2000" u="sng" dirty="0" err="1" smtClean="0"/>
              <a:t>of</a:t>
            </a:r>
            <a:r>
              <a:rPr lang="cs-CZ" sz="2000" u="sng" dirty="0" smtClean="0"/>
              <a:t> </a:t>
            </a:r>
            <a:r>
              <a:rPr lang="cs-CZ" sz="2000" u="sng" dirty="0" err="1" smtClean="0"/>
              <a:t>buildings</a:t>
            </a:r>
            <a:r>
              <a:rPr lang="cs-CZ" sz="2000" u="sng" dirty="0" smtClean="0"/>
              <a:t>, </a:t>
            </a:r>
            <a:r>
              <a:rPr lang="en-US" sz="2000" u="sng" dirty="0" smtClean="0"/>
              <a:t>improve the quality of housing</a:t>
            </a:r>
            <a:r>
              <a:rPr lang="cs-CZ" sz="2000" u="sng" dirty="0" smtClean="0"/>
              <a:t> </a:t>
            </a:r>
            <a:r>
              <a:rPr lang="cs-CZ" sz="2000" u="sng" dirty="0" err="1" smtClean="0"/>
              <a:t>and</a:t>
            </a:r>
            <a:r>
              <a:rPr lang="cs-CZ" sz="2000" u="sng" dirty="0" smtClean="0"/>
              <a:t> </a:t>
            </a:r>
            <a:r>
              <a:rPr lang="cs-CZ" sz="2000" u="sng" dirty="0" err="1" smtClean="0"/>
              <a:t>cost</a:t>
            </a:r>
            <a:r>
              <a:rPr lang="cs-CZ" sz="2000" u="sng" dirty="0" smtClean="0"/>
              <a:t> </a:t>
            </a:r>
            <a:r>
              <a:rPr lang="cs-CZ" sz="2000" u="sng" dirty="0" err="1" smtClean="0"/>
              <a:t>savings</a:t>
            </a:r>
            <a:r>
              <a:rPr lang="cs-CZ" sz="2000" u="sng" dirty="0" smtClean="0"/>
              <a:t> (</a:t>
            </a:r>
            <a:r>
              <a:rPr lang="cs-CZ" sz="2000" u="sng" dirty="0" err="1" smtClean="0"/>
              <a:t>local</a:t>
            </a:r>
            <a:r>
              <a:rPr lang="cs-CZ" sz="2000" u="sng" dirty="0" smtClean="0"/>
              <a:t> budget)</a:t>
            </a:r>
            <a:endParaRPr lang="cs-CZ" sz="2000" u="sng" dirty="0" smtClean="0">
              <a:latin typeface="+mn-lt"/>
            </a:endParaRPr>
          </a:p>
          <a:p>
            <a:pPr hangingPunct="0"/>
            <a:endParaRPr lang="cs-CZ" sz="2000" b="1" dirty="0" smtClean="0">
              <a:latin typeface="Calibri" pitchFamily="34" charset="0"/>
            </a:endParaRPr>
          </a:p>
          <a:p>
            <a:pPr hangingPunct="0"/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</TotalTime>
  <Words>703</Words>
  <Application>Microsoft Office PowerPoint</Application>
  <PresentationFormat>Předvádění na obrazovce (4:3)</PresentationFormat>
  <Paragraphs>146</Paragraphs>
  <Slides>11</Slides>
  <Notes>11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2_Custom Design</vt:lpstr>
      <vt:lpstr>Artwork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Company>fjz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Vlasta Vodeb</dc:creator>
  <cp:lastModifiedBy>Dalibor Špoták</cp:lastModifiedBy>
  <cp:revision>96</cp:revision>
  <dcterms:created xsi:type="dcterms:W3CDTF">2011-09-08T10:23:29Z</dcterms:created>
  <dcterms:modified xsi:type="dcterms:W3CDTF">2014-05-16T12:33:14Z</dcterms:modified>
</cp:coreProperties>
</file>