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customXml/itemProps4.xml" ContentType="application/vnd.openxmlformats-officedocument.customXmlProperti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2"/>
  </p:notesMasterIdLst>
  <p:handoutMasterIdLst>
    <p:handoutMasterId r:id="rId13"/>
  </p:handoutMasterIdLst>
  <p:sldIdLst>
    <p:sldId id="276" r:id="rId6"/>
    <p:sldId id="278" r:id="rId7"/>
    <p:sldId id="279" r:id="rId8"/>
    <p:sldId id="280" r:id="rId9"/>
    <p:sldId id="281" r:id="rId10"/>
    <p:sldId id="282" r:id="rId11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5D67"/>
    <a:srgbClr val="89A1A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054" y="-10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0CC0235-6ADB-4709-A384-7434EACAC745}" type="datetimeFigureOut">
              <a:rPr lang="cs-CZ"/>
              <a:pPr>
                <a:defRPr/>
              </a:pPr>
              <a:t>29.6.2015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0873FB3-B4A9-470F-BA76-CA59E825335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840927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D2DB4D8-0277-4F83-B567-F7CF464957F8}" type="datetimeFigureOut">
              <a:rPr lang="cs-CZ"/>
              <a:pPr>
                <a:defRPr/>
              </a:pPr>
              <a:t>29.6.2015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EBD3BE0-20CC-4A77-9456-D034F323AF3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187156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71604" y="2130426"/>
            <a:ext cx="7143800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71604" y="3886200"/>
            <a:ext cx="7143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9A9CA-7E59-4F23-A1D7-D9E053F4B2A2}" type="datetime1">
              <a:rPr lang="cs-CZ"/>
              <a:pPr>
                <a:defRPr/>
              </a:pPr>
              <a:t>29.6.2015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CC979-3F3A-452C-89FB-2CAA274785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3049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3C44D-66ED-4487-92C7-2F4B7BE6C894}" type="datetime1">
              <a:rPr lang="cs-CZ"/>
              <a:pPr>
                <a:defRPr/>
              </a:pPr>
              <a:t>29.6.2015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B78C5-4BDA-4168-B4F7-ECBF422CDB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88919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928803"/>
            <a:ext cx="2057400" cy="419736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643042" y="1928803"/>
            <a:ext cx="4833959" cy="419736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3CB54-2433-4D66-866C-DC12526D6ACF}" type="datetime1">
              <a:rPr lang="cs-CZ"/>
              <a:pPr>
                <a:defRPr/>
              </a:pPr>
              <a:t>29.6.2015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D3339-36FB-4BF4-A014-205FA3B09CD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970223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FA997-5362-4B97-8248-101711F17284}" type="datetime1">
              <a:rPr lang="cs-CZ"/>
              <a:pPr>
                <a:defRPr/>
              </a:pPr>
              <a:t>29.6.2015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5A306-AB54-463A-A4FD-90500F66DA4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77826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1605" y="4406900"/>
            <a:ext cx="714380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71605" y="2906714"/>
            <a:ext cx="71438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E95FF-B6C8-40FB-A66E-72380AA93168}" type="datetime1">
              <a:rPr lang="cs-CZ"/>
              <a:pPr>
                <a:defRPr/>
              </a:pPr>
              <a:t>29.6.2015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5FFD23-26B6-4E0D-98D8-689A4100C65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086034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71605" y="3214687"/>
            <a:ext cx="3500463" cy="29114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14941" y="3214687"/>
            <a:ext cx="3471859" cy="291147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B217D-42EA-4D51-8F2C-C2A438A6C56A}" type="datetime1">
              <a:rPr lang="cs-CZ"/>
              <a:pPr>
                <a:defRPr/>
              </a:pPr>
              <a:t>29.6.2015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DC1E6-0695-472A-ABCC-C86297386DD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45640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71605" y="3214686"/>
            <a:ext cx="3500463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71605" y="4000504"/>
            <a:ext cx="3500463" cy="2125659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214941" y="3214686"/>
            <a:ext cx="3471859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214941" y="4000504"/>
            <a:ext cx="3471859" cy="2125659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5FE7C-35B8-4B59-AF68-B5ED52F1CC00}" type="datetime1">
              <a:rPr lang="cs-CZ"/>
              <a:pPr>
                <a:defRPr/>
              </a:pPr>
              <a:t>29.6.2015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8C461-0A54-4C5C-9C47-F54E93DDD27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46016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AB3F04-7BCE-4E47-BCD6-F7B455CC2681}" type="datetime1">
              <a:rPr lang="cs-CZ"/>
              <a:pPr>
                <a:defRPr/>
              </a:pPr>
              <a:t>29.6.2015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A1868-F7CF-4AEB-BCD6-40F3F1C927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4562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123B9-1710-424B-BBDB-32EA5751B23F}" type="datetime1">
              <a:rPr lang="cs-CZ"/>
              <a:pPr>
                <a:defRPr/>
              </a:pPr>
              <a:t>29.6.2015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D057E-0D86-4B25-BBF5-2CD1E523327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678541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8639" y="1928802"/>
            <a:ext cx="285048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43437" y="1928803"/>
            <a:ext cx="4043363" cy="41973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78639" y="3286125"/>
            <a:ext cx="2850487" cy="284003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4A338E-749E-40A8-8655-3C658B9717D3}" type="datetime1">
              <a:rPr lang="cs-CZ"/>
              <a:pPr>
                <a:defRPr/>
              </a:pPr>
              <a:t>29.6.2015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7F27A-12E7-4DEC-BD0A-93DCABCF69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938883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78638" y="4800601"/>
            <a:ext cx="7136767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78638" y="1928802"/>
            <a:ext cx="7136767" cy="279877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78638" y="5367339"/>
            <a:ext cx="7136767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7F6A9D-D616-40EE-A91B-E96754834950}" type="datetime1">
              <a:rPr lang="cs-CZ"/>
              <a:pPr>
                <a:defRPr/>
              </a:pPr>
              <a:t>29.6.2015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F69F8-2B03-4556-A9A4-EE0F5E025F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78489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1571626" y="1928813"/>
            <a:ext cx="71151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1571626" y="3214689"/>
            <a:ext cx="7115175" cy="291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1581152" y="6356351"/>
            <a:ext cx="34909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89A1A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CCE50C5-C312-4F45-80EB-58FFD64E4003}" type="datetime1">
              <a:rPr lang="cs-CZ"/>
              <a:pPr>
                <a:defRPr/>
              </a:pPr>
              <a:t>29.6.2015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468813" y="1042989"/>
            <a:ext cx="4532312" cy="5000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Téma prezentace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214938" y="6356351"/>
            <a:ext cx="34718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89A1A7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05F58E58-4505-41E2-9EC2-8FC1A5344E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Obrázek 7" descr="uk_logo.wmf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1" y="292101"/>
            <a:ext cx="3475039" cy="96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375D67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375D67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00808"/>
            <a:ext cx="8640960" cy="4968552"/>
          </a:xfrm>
        </p:spPr>
        <p:txBody>
          <a:bodyPr/>
          <a:lstStyle/>
          <a:p>
            <a:pPr marL="0" indent="0" algn="ctr">
              <a:buNone/>
            </a:pPr>
            <a:r>
              <a:rPr lang="cs-CZ" sz="4000" b="1" dirty="0" smtClean="0"/>
              <a:t>Kontroly ÚPČ – r. 2015</a:t>
            </a:r>
          </a:p>
          <a:p>
            <a:pPr marL="0" indent="0">
              <a:buNone/>
            </a:pPr>
            <a:r>
              <a:rPr lang="cs-CZ" dirty="0" smtClean="0"/>
              <a:t>03/2015 	- MěÚ Lovosice</a:t>
            </a:r>
          </a:p>
          <a:p>
            <a:pPr marL="0" indent="0">
              <a:buNone/>
            </a:pPr>
            <a:r>
              <a:rPr lang="cs-CZ" dirty="0" smtClean="0"/>
              <a:t>04/2015	- MěÚ Litoměřice</a:t>
            </a:r>
          </a:p>
          <a:p>
            <a:pPr marL="0" indent="0">
              <a:buNone/>
            </a:pPr>
            <a:r>
              <a:rPr lang="cs-CZ" dirty="0" smtClean="0"/>
              <a:t>05/2015	- MěÚ Podbořany</a:t>
            </a:r>
          </a:p>
          <a:p>
            <a:pPr marL="0" indent="0">
              <a:buNone/>
            </a:pPr>
            <a:r>
              <a:rPr lang="cs-CZ" dirty="0" smtClean="0"/>
              <a:t>06/2015	- MěÚ Jílové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10/2015 	- MěÚ Varnsdorf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11/2015	- Magistrát města Děčín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FF0000"/>
                </a:solidFill>
              </a:rPr>
              <a:t>12/2015	- Magistrát města Chomutov</a:t>
            </a:r>
          </a:p>
          <a:p>
            <a:pPr marL="0" indent="0">
              <a:buNone/>
            </a:pPr>
            <a:endParaRPr lang="cs-CZ" sz="4000" b="1" dirty="0" smtClean="0"/>
          </a:p>
          <a:p>
            <a:pPr marL="0" indent="0">
              <a:buNone/>
            </a:pPr>
            <a:endParaRPr lang="cs-CZ" sz="4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1800" dirty="0"/>
              <a:t>KÚ ÚK, porada </a:t>
            </a:r>
            <a:r>
              <a:rPr lang="cs-CZ" altLang="cs-CZ" sz="1800" dirty="0" smtClean="0"/>
              <a:t>ÚÚP </a:t>
            </a:r>
            <a:r>
              <a:rPr lang="cs-CZ" altLang="cs-CZ" sz="1800" dirty="0"/>
              <a:t>- </a:t>
            </a:r>
            <a:r>
              <a:rPr lang="cs-CZ" altLang="cs-CZ" sz="1800" dirty="0" smtClean="0"/>
              <a:t>30.6.2015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xmlns="" val="17547892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00808"/>
            <a:ext cx="8640960" cy="5157192"/>
          </a:xfrm>
        </p:spPr>
        <p:txBody>
          <a:bodyPr/>
          <a:lstStyle/>
          <a:p>
            <a:pPr marL="0" indent="0" algn="ctr">
              <a:buNone/>
            </a:pPr>
            <a:r>
              <a:rPr lang="cs-CZ" sz="4000" b="1" dirty="0" smtClean="0"/>
              <a:t>Kontrolujeme</a:t>
            </a:r>
          </a:p>
          <a:p>
            <a:pPr marL="0" indent="0">
              <a:buNone/>
            </a:pPr>
            <a:r>
              <a:rPr lang="cs-CZ" dirty="0" smtClean="0"/>
              <a:t>- Splnění </a:t>
            </a:r>
            <a:r>
              <a:rPr lang="cs-CZ" dirty="0" err="1" smtClean="0"/>
              <a:t>kval</a:t>
            </a:r>
            <a:r>
              <a:rPr lang="cs-CZ" dirty="0" smtClean="0"/>
              <a:t>. požadavků (….nejenom ZOZ)</a:t>
            </a:r>
          </a:p>
          <a:p>
            <a:pPr marL="0" indent="0">
              <a:buFontTx/>
              <a:buChar char="-"/>
            </a:pPr>
            <a:r>
              <a:rPr lang="cs-CZ" dirty="0" smtClean="0"/>
              <a:t> Způsob projednání 3. akt. ÚAP ORP + předání SÚ  ve správním obvodu ORP + zveřejnění</a:t>
            </a:r>
          </a:p>
          <a:p>
            <a:pPr marL="0" indent="0">
              <a:buFontTx/>
              <a:buChar char="-"/>
            </a:pPr>
            <a:r>
              <a:rPr lang="cs-CZ" dirty="0" smtClean="0"/>
              <a:t> Zpracování zpráv o uplatňování ÚP+ zveřejnění</a:t>
            </a:r>
          </a:p>
          <a:p>
            <a:pPr marL="0" indent="0">
              <a:buFontTx/>
              <a:buChar char="-"/>
            </a:pPr>
            <a:r>
              <a:rPr lang="cs-CZ" dirty="0" smtClean="0"/>
              <a:t> Zpracování právního stavu po vydání změny ÚP</a:t>
            </a:r>
          </a:p>
          <a:p>
            <a:pPr marL="0" indent="0">
              <a:buFontTx/>
              <a:buChar char="-"/>
            </a:pPr>
            <a:r>
              <a:rPr lang="cs-CZ" dirty="0" smtClean="0"/>
              <a:t> Zveřejnění údajů o vydaném ÚP a údaje, kde je možné nahlížet do doklad.části (web) + </a:t>
            </a:r>
            <a:r>
              <a:rPr lang="cs-CZ" dirty="0" err="1" smtClean="0"/>
              <a:t>ozn.DO</a:t>
            </a:r>
            <a:endParaRPr lang="cs-CZ" dirty="0" smtClean="0"/>
          </a:p>
          <a:p>
            <a:pPr marL="0" indent="0">
              <a:buFontTx/>
              <a:buChar char="-"/>
            </a:pPr>
            <a:r>
              <a:rPr lang="cs-CZ" dirty="0" smtClean="0"/>
              <a:t> ÚPI + vydaná stanoviska §6, odst.1, písm. e) a f) SZ</a:t>
            </a:r>
          </a:p>
          <a:p>
            <a:pPr marL="0" indent="0">
              <a:buFontTx/>
              <a:buChar char="-"/>
            </a:pPr>
            <a:r>
              <a:rPr lang="cs-CZ" dirty="0" smtClean="0"/>
              <a:t> Záznam o účinnosti na ÚPD</a:t>
            </a:r>
          </a:p>
          <a:p>
            <a:pPr marL="0" indent="0">
              <a:buFontTx/>
              <a:buChar char="-"/>
            </a:pPr>
            <a:endParaRPr lang="cs-CZ" dirty="0" smtClean="0"/>
          </a:p>
          <a:p>
            <a:pPr marL="0" indent="0">
              <a:buFontTx/>
              <a:buChar char="-"/>
            </a:pPr>
            <a:endParaRPr lang="cs-CZ" dirty="0" smtClean="0"/>
          </a:p>
          <a:p>
            <a:pPr marL="0" indent="0">
              <a:buFontTx/>
              <a:buChar char="-"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sz="4000" b="1" dirty="0" smtClean="0"/>
          </a:p>
          <a:p>
            <a:pPr marL="0" indent="0">
              <a:buNone/>
            </a:pPr>
            <a:endParaRPr lang="cs-CZ" sz="4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1800" dirty="0"/>
              <a:t>KÚ ÚK, porada </a:t>
            </a:r>
            <a:r>
              <a:rPr lang="cs-CZ" altLang="cs-CZ" sz="1800" dirty="0" smtClean="0"/>
              <a:t>ÚÚP </a:t>
            </a:r>
            <a:r>
              <a:rPr lang="cs-CZ" altLang="cs-CZ" sz="1800" dirty="0"/>
              <a:t>- </a:t>
            </a:r>
            <a:r>
              <a:rPr lang="cs-CZ" altLang="cs-CZ" sz="1800" dirty="0" smtClean="0"/>
              <a:t>30.6.2015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xmlns="" val="17547892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700808"/>
            <a:ext cx="8964488" cy="4968552"/>
          </a:xfrm>
        </p:spPr>
        <p:txBody>
          <a:bodyPr/>
          <a:lstStyle/>
          <a:p>
            <a:pPr marL="0" indent="0" algn="ctr">
              <a:buNone/>
            </a:pPr>
            <a:r>
              <a:rPr lang="cs-CZ" sz="4000" b="1" dirty="0" smtClean="0"/>
              <a:t>Kontrolní zjištění</a:t>
            </a:r>
          </a:p>
          <a:p>
            <a:pPr marL="0" indent="0">
              <a:buNone/>
            </a:pPr>
            <a:r>
              <a:rPr lang="cs-CZ" dirty="0" smtClean="0"/>
              <a:t>- </a:t>
            </a:r>
            <a:r>
              <a:rPr lang="cs-CZ" b="1" dirty="0" smtClean="0"/>
              <a:t>Neoznámení </a:t>
            </a:r>
            <a:r>
              <a:rPr lang="cs-CZ" dirty="0" smtClean="0"/>
              <a:t>vydání ÚP </a:t>
            </a:r>
            <a:r>
              <a:rPr lang="cs-CZ" b="1" dirty="0" smtClean="0"/>
              <a:t>jednotlivě DO </a:t>
            </a:r>
            <a:r>
              <a:rPr lang="cs-CZ" dirty="0" smtClean="0"/>
              <a:t>- § 165/3 SZ</a:t>
            </a:r>
          </a:p>
          <a:p>
            <a:pPr marL="0" indent="0">
              <a:buFontTx/>
              <a:buChar char="-"/>
            </a:pPr>
            <a:r>
              <a:rPr lang="cs-CZ" dirty="0" smtClean="0"/>
              <a:t> Oznámení DO jednotlivě </a:t>
            </a:r>
            <a:r>
              <a:rPr lang="cs-CZ" b="1" dirty="0" smtClean="0"/>
              <a:t>s časovou prodlevou</a:t>
            </a:r>
          </a:p>
          <a:p>
            <a:pPr marL="0" indent="0">
              <a:buFontTx/>
              <a:buChar char="-"/>
            </a:pPr>
            <a:r>
              <a:rPr lang="cs-CZ" dirty="0" smtClean="0"/>
              <a:t> </a:t>
            </a:r>
            <a:r>
              <a:rPr lang="cs-CZ" b="1" dirty="0" smtClean="0"/>
              <a:t>uplynutí 4 </a:t>
            </a:r>
            <a:r>
              <a:rPr lang="cs-CZ" b="1" dirty="0" err="1" smtClean="0"/>
              <a:t>leté</a:t>
            </a:r>
            <a:r>
              <a:rPr lang="cs-CZ" b="1" dirty="0" smtClean="0"/>
              <a:t> lhůty </a:t>
            </a:r>
            <a:r>
              <a:rPr lang="cs-CZ" dirty="0" smtClean="0"/>
              <a:t>pro zpracování </a:t>
            </a:r>
            <a:r>
              <a:rPr lang="cs-CZ" b="1" dirty="0" smtClean="0"/>
              <a:t>zprávy o uplatňování ÚP </a:t>
            </a:r>
            <a:r>
              <a:rPr lang="cs-CZ" dirty="0" smtClean="0"/>
              <a:t>-</a:t>
            </a:r>
            <a:r>
              <a:rPr lang="cs-CZ" b="1" dirty="0" smtClean="0"/>
              <a:t> </a:t>
            </a:r>
            <a:r>
              <a:rPr lang="cs-CZ" dirty="0" smtClean="0"/>
              <a:t>§ 55/1 SZ</a:t>
            </a:r>
          </a:p>
          <a:p>
            <a:pPr marL="0" indent="0">
              <a:buFontTx/>
              <a:buChar char="-"/>
            </a:pPr>
            <a:r>
              <a:rPr lang="cs-CZ" b="1" dirty="0" smtClean="0"/>
              <a:t> nezveřejnění schválené „zprávy“ </a:t>
            </a:r>
            <a:r>
              <a:rPr lang="cs-CZ" dirty="0" smtClean="0"/>
              <a:t>- web §165/3 SZ</a:t>
            </a:r>
          </a:p>
          <a:p>
            <a:pPr marL="0" indent="0">
              <a:buFontTx/>
              <a:buChar char="-"/>
            </a:pPr>
            <a:r>
              <a:rPr lang="cs-CZ" dirty="0" smtClean="0"/>
              <a:t> </a:t>
            </a:r>
            <a:r>
              <a:rPr lang="cs-CZ" b="1" dirty="0" smtClean="0"/>
              <a:t>Neoznámení jednotlivě DO</a:t>
            </a:r>
            <a:r>
              <a:rPr lang="cs-CZ" dirty="0" smtClean="0"/>
              <a:t>, kde je možné nahlížet do ÚS (podklad pro rozhodování) - §166/3 SZ</a:t>
            </a:r>
            <a:endParaRPr lang="cs-CZ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dirty="0" smtClean="0"/>
              <a:t>.....</a:t>
            </a:r>
          </a:p>
          <a:p>
            <a:pPr marL="0" indent="0">
              <a:buFontTx/>
              <a:buChar char="-"/>
            </a:pPr>
            <a:endParaRPr lang="cs-CZ" dirty="0" smtClean="0"/>
          </a:p>
          <a:p>
            <a:pPr marL="0" indent="0">
              <a:buFontTx/>
              <a:buChar char="-"/>
            </a:pPr>
            <a:endParaRPr lang="cs-CZ" dirty="0" smtClean="0"/>
          </a:p>
          <a:p>
            <a:pPr marL="0" indent="0">
              <a:buFontTx/>
              <a:buChar char="-"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sz="4000" b="1" dirty="0" smtClean="0"/>
          </a:p>
          <a:p>
            <a:pPr marL="0" indent="0">
              <a:buNone/>
            </a:pPr>
            <a:endParaRPr lang="cs-CZ" sz="4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1800" dirty="0"/>
              <a:t>KÚ ÚK, porada </a:t>
            </a:r>
            <a:r>
              <a:rPr lang="cs-CZ" altLang="cs-CZ" sz="1800" dirty="0" smtClean="0"/>
              <a:t>ÚÚP </a:t>
            </a:r>
            <a:r>
              <a:rPr lang="cs-CZ" altLang="cs-CZ" sz="1800" dirty="0"/>
              <a:t>- </a:t>
            </a:r>
            <a:r>
              <a:rPr lang="cs-CZ" altLang="cs-CZ" sz="1800" dirty="0" smtClean="0"/>
              <a:t>30.6.2015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xmlns="" val="17547892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00808"/>
            <a:ext cx="8640960" cy="5157192"/>
          </a:xfrm>
        </p:spPr>
        <p:txBody>
          <a:bodyPr/>
          <a:lstStyle/>
          <a:p>
            <a:pPr marL="0" indent="0" algn="ctr">
              <a:buNone/>
            </a:pPr>
            <a:r>
              <a:rPr lang="cs-CZ" sz="4000" b="1" dirty="0" smtClean="0"/>
              <a:t>Doporučení</a:t>
            </a:r>
          </a:p>
          <a:p>
            <a:pPr marL="0" indent="0">
              <a:buFontTx/>
              <a:buChar char="-"/>
            </a:pPr>
            <a:r>
              <a:rPr lang="cs-CZ" dirty="0" smtClean="0"/>
              <a:t> Příprava vyžádaných podkladů – písemně</a:t>
            </a:r>
          </a:p>
          <a:p>
            <a:pPr marL="0" indent="0">
              <a:buFontTx/>
              <a:buChar char="-"/>
            </a:pPr>
            <a:r>
              <a:rPr lang="cs-CZ" dirty="0" smtClean="0"/>
              <a:t> Kontrola internetových stránek - § 165 odst. 3 SZ</a:t>
            </a:r>
          </a:p>
          <a:p>
            <a:pPr marL="0" lvl="0" indent="0">
              <a:buNone/>
            </a:pPr>
            <a:r>
              <a:rPr lang="cs-CZ" dirty="0" smtClean="0"/>
              <a:t>…..“</a:t>
            </a:r>
            <a:r>
              <a:rPr lang="cs-CZ" i="1" dirty="0" smtClean="0"/>
              <a:t>Pořizovatel zveřejní způsobem umožňujícím dálkový přístup </a:t>
            </a:r>
            <a:r>
              <a:rPr lang="cs-CZ" b="1" i="1" dirty="0" smtClean="0"/>
              <a:t>údaje o vydaném ÚP </a:t>
            </a:r>
            <a:r>
              <a:rPr lang="cs-CZ" i="1" dirty="0" smtClean="0"/>
              <a:t>a údaje o místech, kde je možné </a:t>
            </a:r>
            <a:r>
              <a:rPr lang="cs-CZ" b="1" i="1" dirty="0" smtClean="0"/>
              <a:t>do této ÚPD </a:t>
            </a:r>
            <a:r>
              <a:rPr lang="cs-CZ" b="1" i="1" dirty="0" smtClean="0">
                <a:solidFill>
                  <a:srgbClr val="FF0000"/>
                </a:solidFill>
              </a:rPr>
              <a:t>a do její dokladové dokumentace</a:t>
            </a:r>
            <a:r>
              <a:rPr lang="cs-CZ" b="1" i="1" dirty="0" smtClean="0"/>
              <a:t> </a:t>
            </a:r>
            <a:r>
              <a:rPr lang="cs-CZ" i="1" dirty="0" smtClean="0"/>
              <a:t>nahlížet „</a:t>
            </a:r>
          </a:p>
          <a:p>
            <a:pPr marL="0" indent="0">
              <a:buNone/>
            </a:pPr>
            <a:r>
              <a:rPr lang="cs-CZ" dirty="0" smtClean="0"/>
              <a:t> ….originál spisu uložen na obci, ORP kopie (CD)</a:t>
            </a:r>
          </a:p>
          <a:p>
            <a:pPr marL="0" indent="0">
              <a:buFontTx/>
              <a:buChar char="-"/>
            </a:pPr>
            <a:endParaRPr lang="cs-CZ" dirty="0" smtClean="0"/>
          </a:p>
          <a:p>
            <a:pPr marL="0" indent="0">
              <a:buFontTx/>
              <a:buChar char="-"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sz="4000" b="1" dirty="0" smtClean="0"/>
          </a:p>
          <a:p>
            <a:pPr marL="0" indent="0">
              <a:buNone/>
            </a:pPr>
            <a:endParaRPr lang="cs-CZ" sz="4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1800" dirty="0"/>
              <a:t>KÚ ÚK, porada </a:t>
            </a:r>
            <a:r>
              <a:rPr lang="cs-CZ" altLang="cs-CZ" sz="1800" dirty="0" smtClean="0"/>
              <a:t>ÚÚP </a:t>
            </a:r>
            <a:r>
              <a:rPr lang="cs-CZ" altLang="cs-CZ" sz="1800" dirty="0"/>
              <a:t>- </a:t>
            </a:r>
            <a:r>
              <a:rPr lang="cs-CZ" altLang="cs-CZ" sz="1800" dirty="0" smtClean="0"/>
              <a:t>30.6.2015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xmlns="" val="17547892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700808"/>
            <a:ext cx="8640960" cy="4896544"/>
          </a:xfrm>
        </p:spPr>
        <p:txBody>
          <a:bodyPr/>
          <a:lstStyle/>
          <a:p>
            <a:pPr marL="0" indent="0" algn="ctr">
              <a:buNone/>
            </a:pPr>
            <a:r>
              <a:rPr lang="cs-CZ" sz="4000" b="1" dirty="0" smtClean="0"/>
              <a:t>Doporučení</a:t>
            </a:r>
          </a:p>
          <a:p>
            <a:pPr marL="0" indent="0">
              <a:buFontTx/>
              <a:buChar char="-"/>
            </a:pPr>
            <a:r>
              <a:rPr lang="cs-CZ" dirty="0" smtClean="0"/>
              <a:t> Zpracovat si souhrnný přehled obcí ORP  se schválenou ÚPD a schválenými „zprávami“ ………….</a:t>
            </a:r>
            <a:r>
              <a:rPr lang="cs-CZ" b="1" dirty="0" smtClean="0"/>
              <a:t>s harmonogramem zpracování zpráv pro obce ORP, kde dosud zpracována nebyla</a:t>
            </a:r>
          </a:p>
          <a:p>
            <a:pPr marL="0" indent="0">
              <a:buFontTx/>
              <a:buChar char="-"/>
            </a:pPr>
            <a:r>
              <a:rPr lang="cs-CZ" dirty="0" smtClean="0"/>
              <a:t> Při uplynutí 4 - </a:t>
            </a:r>
            <a:r>
              <a:rPr lang="cs-CZ" dirty="0" err="1" smtClean="0"/>
              <a:t>leté</a:t>
            </a:r>
            <a:r>
              <a:rPr lang="cs-CZ" dirty="0" smtClean="0"/>
              <a:t> lhůty (§ 55/1 SZ) tak pořizovatel neučiní úvahu mj. ani ve vztahu k </a:t>
            </a:r>
            <a:r>
              <a:rPr lang="cs-CZ" dirty="0" err="1" smtClean="0"/>
              <a:t>ust</a:t>
            </a:r>
            <a:r>
              <a:rPr lang="cs-CZ" dirty="0" smtClean="0"/>
              <a:t>. § 188/1 SZ –</a:t>
            </a:r>
          </a:p>
          <a:p>
            <a:pPr marL="0" indent="0">
              <a:buNone/>
            </a:pPr>
            <a:r>
              <a:rPr lang="cs-CZ" dirty="0" smtClean="0"/>
              <a:t>ÚPN-SÚ, ÚPN-Z, ÚPO a RP </a:t>
            </a:r>
            <a:r>
              <a:rPr lang="cs-CZ" dirty="0" err="1" smtClean="0"/>
              <a:t>schv</a:t>
            </a:r>
            <a:r>
              <a:rPr lang="cs-CZ" dirty="0" smtClean="0"/>
              <a:t>. před 1. 1.2007 lze do 31.12.2020 upravit, v rozsahu provedené úpravy projednat a vydat, </a:t>
            </a:r>
            <a:r>
              <a:rPr lang="cs-CZ" u="sng" dirty="0" smtClean="0"/>
              <a:t>jinak pozbývají platnosti</a:t>
            </a:r>
            <a:r>
              <a:rPr lang="cs-CZ" dirty="0" smtClean="0"/>
              <a:t>.            </a:t>
            </a:r>
          </a:p>
          <a:p>
            <a:pPr marL="0" indent="0">
              <a:buNone/>
            </a:pPr>
            <a:endParaRPr lang="cs-CZ" sz="4000" b="1" dirty="0" smtClean="0"/>
          </a:p>
          <a:p>
            <a:pPr marL="0" indent="0">
              <a:buNone/>
            </a:pPr>
            <a:endParaRPr lang="cs-CZ" sz="4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1800" dirty="0"/>
              <a:t>KÚ ÚK, porada </a:t>
            </a:r>
            <a:r>
              <a:rPr lang="cs-CZ" altLang="cs-CZ" sz="1800" dirty="0" smtClean="0"/>
              <a:t>ÚÚP </a:t>
            </a:r>
            <a:r>
              <a:rPr lang="cs-CZ" altLang="cs-CZ" sz="1800" dirty="0"/>
              <a:t>- </a:t>
            </a:r>
            <a:r>
              <a:rPr lang="cs-CZ" altLang="cs-CZ" sz="1800" dirty="0" smtClean="0"/>
              <a:t>30.6.2015</a:t>
            </a:r>
            <a:endParaRPr lang="cs-CZ" altLang="cs-CZ" sz="1800" dirty="0"/>
          </a:p>
        </p:txBody>
      </p:sp>
    </p:spTree>
    <p:extLst>
      <p:ext uri="{BB962C8B-B14F-4D97-AF65-F5344CB8AC3E}">
        <p14:creationId xmlns:p14="http://schemas.microsoft.com/office/powerpoint/2010/main" xmlns="" val="17547892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87624" y="1700808"/>
            <a:ext cx="7956376" cy="4968552"/>
          </a:xfrm>
        </p:spPr>
        <p:txBody>
          <a:bodyPr/>
          <a:lstStyle/>
          <a:p>
            <a:pPr marL="0" indent="0" algn="ctr">
              <a:buNone/>
            </a:pPr>
            <a:endParaRPr lang="cs-CZ" dirty="0" smtClean="0"/>
          </a:p>
          <a:p>
            <a:pPr marL="0" indent="0">
              <a:buNone/>
            </a:pPr>
            <a:endParaRPr lang="cs-CZ" sz="4000" b="1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cs-CZ" altLang="cs-CZ" sz="1800" dirty="0"/>
              <a:t>KÚ ÚK, porada </a:t>
            </a:r>
            <a:r>
              <a:rPr lang="cs-CZ" altLang="cs-CZ" sz="1800" dirty="0" smtClean="0"/>
              <a:t>ÚÚP </a:t>
            </a:r>
            <a:r>
              <a:rPr lang="cs-CZ" altLang="cs-CZ" sz="1800" dirty="0"/>
              <a:t>- </a:t>
            </a:r>
            <a:r>
              <a:rPr lang="cs-CZ" altLang="cs-CZ" sz="1800" dirty="0" smtClean="0"/>
              <a:t>30.6.2015</a:t>
            </a:r>
            <a:endParaRPr lang="cs-CZ" altLang="cs-CZ" sz="1800" dirty="0"/>
          </a:p>
        </p:txBody>
      </p:sp>
      <p:sp>
        <p:nvSpPr>
          <p:cNvPr id="5" name="Obdélník 4"/>
          <p:cNvSpPr/>
          <p:nvPr/>
        </p:nvSpPr>
        <p:spPr>
          <a:xfrm>
            <a:off x="3069655" y="1916832"/>
            <a:ext cx="303159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indent="0" algn="ctr">
              <a:buNone/>
            </a:pPr>
            <a:r>
              <a:rPr lang="cs-CZ" sz="4000" b="1" dirty="0" smtClean="0"/>
              <a:t>Doporučení</a:t>
            </a:r>
          </a:p>
        </p:txBody>
      </p:sp>
      <p:sp>
        <p:nvSpPr>
          <p:cNvPr id="6" name="Obdélník 5"/>
          <p:cNvSpPr/>
          <p:nvPr/>
        </p:nvSpPr>
        <p:spPr>
          <a:xfrm>
            <a:off x="179512" y="2924944"/>
            <a:ext cx="89644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/>
              <a:t>Vést si seznam vydávaných ÚPI (platnost 1 rok) </a:t>
            </a:r>
            <a:endParaRPr lang="cs-CZ" sz="3200" dirty="0"/>
          </a:p>
        </p:txBody>
      </p:sp>
      <p:sp>
        <p:nvSpPr>
          <p:cNvPr id="7" name="Obdélník 6"/>
          <p:cNvSpPr/>
          <p:nvPr/>
        </p:nvSpPr>
        <p:spPr>
          <a:xfrm>
            <a:off x="179512" y="3717032"/>
            <a:ext cx="8784976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/>
              <a:t>Urychlit oznamování </a:t>
            </a:r>
            <a:r>
              <a:rPr lang="cs-CZ" sz="3200" dirty="0" smtClean="0"/>
              <a:t>o vydání </a:t>
            </a:r>
            <a:r>
              <a:rPr lang="cs-CZ" sz="3200" dirty="0" smtClean="0"/>
              <a:t>ÚP jednotlivě DO</a:t>
            </a:r>
            <a:endParaRPr lang="cs-CZ" sz="3200" dirty="0" smtClean="0"/>
          </a:p>
          <a:p>
            <a:endParaRPr lang="cs-CZ" sz="2800" dirty="0" smtClean="0"/>
          </a:p>
          <a:p>
            <a:r>
              <a:rPr lang="cs-CZ" sz="2800" dirty="0" smtClean="0"/>
              <a:t> </a:t>
            </a:r>
            <a:endParaRPr lang="cs-CZ" sz="2800" dirty="0"/>
          </a:p>
        </p:txBody>
      </p:sp>
      <p:sp>
        <p:nvSpPr>
          <p:cNvPr id="8" name="Obdélník 7"/>
          <p:cNvSpPr/>
          <p:nvPr/>
        </p:nvSpPr>
        <p:spPr>
          <a:xfrm>
            <a:off x="179512" y="4581128"/>
            <a:ext cx="879228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/>
              <a:t>Příprava vyžádaných podkladů </a:t>
            </a:r>
            <a:r>
              <a:rPr lang="cs-CZ" sz="3200" dirty="0" smtClean="0"/>
              <a:t> - </a:t>
            </a:r>
            <a:r>
              <a:rPr lang="cs-CZ" sz="3200" dirty="0" smtClean="0"/>
              <a:t>předem </a:t>
            </a:r>
            <a:r>
              <a:rPr lang="cs-CZ" sz="3200" dirty="0" smtClean="0"/>
              <a:t>							   - písemně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xmlns="" val="17547892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Územní plánování a legislativní rámec pro ochranu vod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2AC8A32A294A24D92A111A87B178C33" ma:contentTypeVersion="8" ma:contentTypeDescription="Vytvoří nový dokument" ma:contentTypeScope="" ma:versionID="2c2d495ce2e96be08558f88c3d209193">
  <xsd:schema xmlns:xsd="http://www.w3.org/2001/XMLSchema" xmlns:xs="http://www.w3.org/2001/XMLSchema" xmlns:p="http://schemas.microsoft.com/office/2006/metadata/properties" xmlns:ns2="2d632ede-d24e-494b-b407-b19ccbe77e6c" targetNamespace="http://schemas.microsoft.com/office/2006/metadata/properties" ma:root="true" ma:fieldsID="bdad6afa7a074953918e3d9ae465010e" ns2:_="">
    <xsd:import namespace="2d632ede-d24e-494b-b407-b19ccbe77e6c"/>
    <xsd:element name="properties">
      <xsd:complexType>
        <xsd:sequence>
          <xsd:element name="documentManagement">
            <xsd:complexType>
              <xsd:all>
                <xsd:element ref="ns2:Typ_x0020_formul_x00e1__x0159_e" minOccurs="0"/>
                <xsd:element ref="ns2:Pozn_x00e1_mka" minOccurs="0"/>
                <xsd:element ref="ns2:Vnit_x0159_n_x00ed__x0020_p_x0159_edpi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632ede-d24e-494b-b407-b19ccbe77e6c" elementFormDefault="qualified">
    <xsd:import namespace="http://schemas.microsoft.com/office/2006/documentManagement/types"/>
    <xsd:import namespace="http://schemas.microsoft.com/office/infopath/2007/PartnerControls"/>
    <xsd:element name="Typ_x0020_formul_x00e1__x0159_e" ma:index="8" nillable="true" ma:displayName="Typ formuláře" ma:internalName="Typ_x0020_formul_x00e1__x0159_e">
      <xsd:simpleType>
        <xsd:restriction base="dms:Choice">
          <xsd:enumeration value="Symboly Ústeckého kraje"/>
          <xsd:enumeration value="Vzory smluv"/>
          <xsd:enumeration value="Personální"/>
          <xsd:enumeration value="Veřejné zakázky nedosahující 250 tis. ‎Kč bez DPH"/>
          <xsd:enumeration value="Šablony logomanuálu"/>
          <xsd:enumeration value="Veřejné zakázky od 1 mil. Kč nedosahující 3 mil. Kč bez DPH stavební práce"/>
          <xsd:enumeration value="Veřejné zakázky – Zjednodušené podlimitní řízení"/>
          <xsd:enumeration value="Zřizovací listiny"/>
          <xsd:enumeration value="Kontrolní činnost"/>
          <xsd:enumeration value="Powerpoint prezentace"/>
          <xsd:enumeration value="Veřejné zakázky od 250 tis. Kč nedosahující 1 mil. ‎Kč bez DPH"/>
          <xsd:enumeration value="Služební cesty"/>
          <xsd:enumeration value="Ekonomická činnost"/>
          <xsd:enumeration value="Rada a zastupitelstvo"/>
          <xsd:enumeration value="Archivace a skartace"/>
          <xsd:enumeration value="Správní řád"/>
          <xsd:enumeration value="Plná moc, pověření, zmocnění"/>
          <xsd:enumeration value="Jmenovky a vizitky"/>
          <xsd:enumeration value="Ostatní - nezařazené"/>
          <xsd:enumeration value="Nákup"/>
          <xsd:enumeration value="Veřejné zakázky od 1 mil.Kč nedosahující 2 mil.Kč (dodávky, služby), od 3 mil.Kč nedosahující 6 mil.Kč (stavební práce) ‎"/>
          <xsd:enumeration value="Veřejné zakázky od 250 tis.Kč nedosahující 1 mil.Kč (dodávky, služby), od 250 tis.Kč nedosahující 3 mil.Kč (stavební práce)"/>
          <xsd:enumeration value="Veřejné zakázky od 1 mil.Kč nedosahující 2 mil.Kč (dodávky, služby), od 3 mil.Kč nedosahující 6 mil.Kč (stavební práce)"/>
        </xsd:restriction>
      </xsd:simpleType>
    </xsd:element>
    <xsd:element name="Pozn_x00e1_mka" ma:index="9" nillable="true" ma:displayName="Poznámka" ma:internalName="Pozn_x00e1_mka">
      <xsd:simpleType>
        <xsd:restriction base="dms:Note">
          <xsd:maxLength value="255"/>
        </xsd:restriction>
      </xsd:simpleType>
    </xsd:element>
    <xsd:element name="Vnit_x0159_n_x00ed__x0020_p_x0159_edpis" ma:index="10" nillable="true" ma:displayName="Vnitřní předpis" ma:list="{90dd1e70-125a-4334-99db-a2a6450ed166}" ma:internalName="Vnit_x0159_n_x00ed__x0020_p_x0159_edpis" ma:showField="_x010c__x00ed_slo_x0020_p_x0159_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nit_x0159_n_x00ed__x0020_p_x0159_edpis xmlns="2d632ede-d24e-494b-b407-b19ccbe77e6c" xsi:nil="true"/>
    <Pozn_x00e1_mka xmlns="2d632ede-d24e-494b-b407-b19ccbe77e6c" xsi:nil="true"/>
    <Typ_x0020_formul_x00e1__x0159_e xmlns="2d632ede-d24e-494b-b407-b19ccbe77e6c">Powerpoint prezentace</Typ_x0020_formul_x00e1__x0159_e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F413026-E627-431F-9F11-72982EA0E6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d632ede-d24e-494b-b407-b19ccbe77e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2D262E7-64C5-455B-BFD9-4E48B04FE5A3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CB693876-E272-420F-B010-135F6861E924}">
  <ds:schemaRefs>
    <ds:schemaRef ds:uri="http://purl.org/dc/dcmitype/"/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2d632ede-d24e-494b-b407-b19ccbe77e6c"/>
    <ds:schemaRef ds:uri="http://schemas.microsoft.com/office/2006/metadata/properties"/>
  </ds:schemaRefs>
</ds:datastoreItem>
</file>

<file path=customXml/itemProps4.xml><?xml version="1.0" encoding="utf-8"?>
<ds:datastoreItem xmlns:ds="http://schemas.openxmlformats.org/officeDocument/2006/customXml" ds:itemID="{7007606D-7B56-4F6E-BB37-62FF48F3D13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Územní plánování a legislativní rámec pro ochranu vod</Template>
  <TotalTime>2845</TotalTime>
  <Words>362</Words>
  <Application>Microsoft Office PowerPoint</Application>
  <PresentationFormat>Předvádění na obrazovce (4:3)</PresentationFormat>
  <Paragraphs>56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Územní plánování a legislativní rámec pro ochranu vod</vt:lpstr>
      <vt:lpstr>Snímek 1</vt:lpstr>
      <vt:lpstr>Snímek 2</vt:lpstr>
      <vt:lpstr>Snímek 3</vt:lpstr>
      <vt:lpstr>Snímek 4</vt:lpstr>
      <vt:lpstr>Snímek 5</vt:lpstr>
      <vt:lpstr>Snímek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Krajský úřad Ústeckého kraje</dc:title>
  <dc:creator>Juračková Diana</dc:creator>
  <cp:lastModifiedBy>novotna.j</cp:lastModifiedBy>
  <cp:revision>169</cp:revision>
  <cp:lastPrinted>2015-06-03T06:23:05Z</cp:lastPrinted>
  <dcterms:created xsi:type="dcterms:W3CDTF">2014-10-07T09:50:43Z</dcterms:created>
  <dcterms:modified xsi:type="dcterms:W3CDTF">2015-06-29T16:56:53Z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64300.0000000000</vt:lpwstr>
  </property>
  <property fmtid="{D5CDD505-2E9C-101B-9397-08002B2CF9AE}" pid="3" name="Typ formuláře">
    <vt:lpwstr>Powerpoint prezentace</vt:lpwstr>
  </property>
  <property fmtid="{D5CDD505-2E9C-101B-9397-08002B2CF9AE}" pid="4" name="Vnitřní předpis">
    <vt:lpwstr/>
  </property>
  <property fmtid="{D5CDD505-2E9C-101B-9397-08002B2CF9AE}" pid="5" name="Poznámka">
    <vt:lpwstr/>
  </property>
</Properties>
</file>