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handoutMasterIdLst>
    <p:handoutMasterId r:id="rId7"/>
  </p:handoutMasterIdLst>
  <p:sldIdLst>
    <p:sldId id="256" r:id="rId2"/>
    <p:sldId id="261" r:id="rId3"/>
    <p:sldId id="257" r:id="rId4"/>
    <p:sldId id="258" r:id="rId5"/>
    <p:sldId id="260" r:id="rId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C11C9-5D77-45CF-9FEB-D00C9C05C69E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86B91-64BF-4A12-BC52-E65F7C5D45F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6FC941-AD30-4826-A806-B8D70D78C746}" type="datetimeFigureOut">
              <a:rPr lang="cs-CZ" smtClean="0"/>
              <a:pPr/>
              <a:t>22.11.2013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C5704C-C6D7-471F-8F8C-6F48DF264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 spd="slow">
    <p:cut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321471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rgbClr val="C00000"/>
                </a:solidFill>
              </a:rPr>
              <a:t>Řešení případů porušení rozpočtové kázně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2800" b="1" dirty="0" smtClean="0"/>
              <a:t>Ing. Lenka Knorrová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5572140"/>
            <a:ext cx="4857784" cy="1066792"/>
          </a:xfrm>
        </p:spPr>
        <p:txBody>
          <a:bodyPr>
            <a:normAutofit fontScale="77500" lnSpcReduction="20000"/>
          </a:bodyPr>
          <a:lstStyle/>
          <a:p>
            <a:endParaRPr lang="cs-CZ" sz="2800" b="1" dirty="0" smtClean="0">
              <a:solidFill>
                <a:schemeClr val="tx1"/>
              </a:solidFill>
            </a:endParaRPr>
          </a:p>
          <a:p>
            <a:endParaRPr lang="cs-CZ" sz="2800" b="1" dirty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</a:rPr>
              <a:t>	 	</a:t>
            </a:r>
          </a:p>
        </p:txBody>
      </p: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555875" y="188640"/>
            <a:ext cx="4200525" cy="838200"/>
            <a:chOff x="2201" y="729"/>
            <a:chExt cx="5292" cy="1056"/>
          </a:xfrm>
        </p:grpSpPr>
        <p:pic>
          <p:nvPicPr>
            <p:cNvPr id="11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01" y="743"/>
              <a:ext cx="4726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6" descr="logo u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90" y="729"/>
              <a:ext cx="703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7224" y="1481328"/>
            <a:ext cx="7829576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Zákon č. 250/2000 Sb., o rozpočtových pravidlech územních rozpočtů</a:t>
            </a:r>
          </a:p>
          <a:p>
            <a:endParaRPr lang="cs-CZ" dirty="0" smtClean="0"/>
          </a:p>
          <a:p>
            <a:r>
              <a:rPr lang="cs-CZ" b="1" dirty="0" smtClean="0"/>
              <a:t>Zákon č. 280/2009 Sb., daňový řád</a:t>
            </a:r>
          </a:p>
          <a:p>
            <a:endParaRPr lang="cs-CZ" dirty="0" smtClean="0"/>
          </a:p>
          <a:p>
            <a:r>
              <a:rPr lang="cs-CZ" b="1" dirty="0" smtClean="0"/>
              <a:t>Zákon č. 634/2004 Sb., o správních poplatcích</a:t>
            </a:r>
          </a:p>
          <a:p>
            <a:pPr>
              <a:buNone/>
            </a:pPr>
            <a:endParaRPr lang="cs-CZ" b="1" dirty="0" smtClean="0"/>
          </a:p>
          <a:p>
            <a:pPr algn="r">
              <a:buNone/>
            </a:pPr>
            <a:r>
              <a:rPr lang="cs-CZ" sz="1600" dirty="0" smtClean="0"/>
              <a:t>dle stavu k 25. 11. 2013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C00000"/>
                </a:solidFill>
              </a:rPr>
              <a:t>Porušení rozpočtové kázně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00174"/>
            <a:ext cx="7072362" cy="42484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Předání kontrolního zjištění</a:t>
            </a:r>
          </a:p>
          <a:p>
            <a:pPr>
              <a:buNone/>
            </a:pPr>
            <a:endParaRPr lang="cs-CZ" sz="1700" dirty="0" smtClean="0"/>
          </a:p>
          <a:p>
            <a:r>
              <a:rPr lang="cs-CZ" b="1" dirty="0" smtClean="0"/>
              <a:t>Oznámení o zahájení řízení</a:t>
            </a:r>
          </a:p>
          <a:p>
            <a:pPr>
              <a:buNone/>
            </a:pPr>
            <a:endParaRPr lang="cs-CZ" sz="1700" b="1" dirty="0" smtClean="0"/>
          </a:p>
          <a:p>
            <a:r>
              <a:rPr lang="cs-CZ" sz="2400" b="1" dirty="0" smtClean="0"/>
              <a:t>účastník řízení má právo:</a:t>
            </a:r>
          </a:p>
          <a:p>
            <a:pPr>
              <a:buNone/>
            </a:pPr>
            <a:endParaRPr lang="cs-CZ" sz="800" dirty="0" smtClean="0"/>
          </a:p>
          <a:p>
            <a:r>
              <a:rPr lang="cs-CZ" sz="2200" dirty="0" smtClean="0"/>
              <a:t>nahlédnout do příslušné části spisu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2200" dirty="0" smtClean="0"/>
              <a:t>vyjádřit se k podkladům vedeného řízení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2200" dirty="0" smtClean="0"/>
              <a:t>doložit listinné důkazy</a:t>
            </a:r>
          </a:p>
          <a:p>
            <a:pPr>
              <a:buNone/>
            </a:pPr>
            <a:endParaRPr lang="cs-CZ" sz="1700" dirty="0" smtClean="0"/>
          </a:p>
          <a:p>
            <a:r>
              <a:rPr lang="cs-CZ" sz="2200" dirty="0" smtClean="0"/>
              <a:t>navrhnout doplnění vedeného řízení</a:t>
            </a:r>
          </a:p>
          <a:p>
            <a:endParaRPr lang="cs-CZ" sz="2200" dirty="0" smtClean="0"/>
          </a:p>
          <a:p>
            <a:pPr>
              <a:buNone/>
            </a:pPr>
            <a:endParaRPr lang="cs-CZ" sz="16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Řízení ve věci porušení rozpočtové kázně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1428736"/>
            <a:ext cx="6786610" cy="4248476"/>
          </a:xfrm>
        </p:spPr>
        <p:txBody>
          <a:bodyPr>
            <a:normAutofit/>
          </a:bodyPr>
          <a:lstStyle/>
          <a:p>
            <a:endParaRPr lang="cs-CZ" sz="1600" b="1" dirty="0" smtClean="0"/>
          </a:p>
          <a:p>
            <a:r>
              <a:rPr lang="cs-CZ" b="1" dirty="0" smtClean="0"/>
              <a:t>vydání Rozhodnutí o uložení odvodu</a:t>
            </a:r>
          </a:p>
          <a:p>
            <a:pPr>
              <a:buNone/>
            </a:pPr>
            <a:endParaRPr lang="cs-CZ" sz="1600" b="1" dirty="0" smtClean="0"/>
          </a:p>
          <a:p>
            <a:r>
              <a:rPr lang="cs-CZ" b="1" dirty="0" smtClean="0"/>
              <a:t>vydání Platebního výměru na penále </a:t>
            </a:r>
            <a:r>
              <a:rPr lang="cs-CZ" sz="1700" b="1" dirty="0" smtClean="0"/>
              <a:t>(ve výši 1 promile z částky odvodu za každý den prodlení, nejvýše však do výše odvodu)</a:t>
            </a:r>
          </a:p>
          <a:p>
            <a:pPr>
              <a:buNone/>
            </a:pPr>
            <a:endParaRPr lang="cs-CZ" sz="1600" b="1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b="1" dirty="0" smtClean="0"/>
              <a:t>Žádost o posečkání uloženého odvodu/ penále za porušení rozpočtové kázně </a:t>
            </a:r>
            <a:r>
              <a:rPr lang="cs-CZ" dirty="0" smtClean="0"/>
              <a:t>(správní poplatek 400 Kč)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endParaRPr lang="cs-CZ" sz="16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b="1" dirty="0" smtClean="0"/>
              <a:t>vydání Rozhodnutí o posečkání</a:t>
            </a:r>
          </a:p>
          <a:p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Řízení ve věci porušení rozpočtové kázně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endParaRPr lang="cs-CZ" sz="1400" dirty="0" smtClean="0"/>
          </a:p>
          <a:p>
            <a:r>
              <a:rPr lang="cs-CZ" b="1" dirty="0" smtClean="0"/>
              <a:t>Žádost o prominutí uloženého odvodu </a:t>
            </a:r>
          </a:p>
          <a:p>
            <a:pPr>
              <a:buNone/>
            </a:pPr>
            <a:r>
              <a:rPr lang="cs-CZ" sz="1600" b="1" dirty="0" smtClean="0"/>
              <a:t>    </a:t>
            </a:r>
            <a:r>
              <a:rPr lang="cs-CZ" sz="1600" dirty="0" smtClean="0"/>
              <a:t>(správní poplatek 1 000 Kč)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b="1" dirty="0" smtClean="0"/>
              <a:t>Žádost o prominutí vyměřeného penále </a:t>
            </a:r>
          </a:p>
          <a:p>
            <a:pPr>
              <a:buNone/>
            </a:pPr>
            <a:r>
              <a:rPr lang="cs-CZ" sz="1600" dirty="0" smtClean="0"/>
              <a:t>    (správní poplatek 1 000 Kč)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b="1" dirty="0" smtClean="0"/>
              <a:t>Projednání příslušnými orgány Ústeckého kraje</a:t>
            </a:r>
            <a:r>
              <a:rPr lang="cs-CZ" dirty="0" smtClean="0"/>
              <a:t> </a:t>
            </a:r>
            <a:r>
              <a:rPr lang="cs-CZ" sz="1600" dirty="0" smtClean="0"/>
              <a:t>(Rada Ústeckého kraje, Zastupitelstvo Ústeckého kraje)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b="1" dirty="0" smtClean="0"/>
              <a:t>vydání Rozhodnutí o prominutí, částečném prominutí či neprominutí uloženého odvodu či vyměřeného penále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Odstranění tvrdosti zákona </a:t>
            </a:r>
            <a:br>
              <a:rPr lang="cs-CZ" sz="2800" dirty="0" smtClean="0">
                <a:solidFill>
                  <a:srgbClr val="C00000"/>
                </a:solidFill>
              </a:rPr>
            </a:br>
            <a:r>
              <a:rPr lang="cs-CZ" sz="2400" dirty="0" smtClean="0">
                <a:solidFill>
                  <a:srgbClr val="C00000"/>
                </a:solidFill>
              </a:rPr>
              <a:t>– z důvodů hodných zvláštního zřetele</a:t>
            </a:r>
            <a:endParaRPr lang="cs-CZ" sz="2400" dirty="0"/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190</Words>
  <Application>Microsoft Office PowerPoint</Application>
  <PresentationFormat>Předvádění na obrazovce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Řešení případů porušení rozpočtové kázně  Ing. Lenka Knorrová</vt:lpstr>
      <vt:lpstr> Porušení rozpočtové kázně </vt:lpstr>
      <vt:lpstr>Řízení ve věci porušení rozpočtové kázně</vt:lpstr>
      <vt:lpstr>Řízení ve věci porušení rozpočtové kázně</vt:lpstr>
      <vt:lpstr>Odstranění tvrdosti zákona  – z důvodů hodných zvláštního zřetele</vt:lpstr>
    </vt:vector>
  </TitlesOfParts>
  <Company>Krajský úřad Ústeckého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Lukáš Stejskal, Ing.</dc:creator>
  <cp:lastModifiedBy>soukupova.e</cp:lastModifiedBy>
  <cp:revision>18</cp:revision>
  <dcterms:created xsi:type="dcterms:W3CDTF">2013-11-21T10:41:33Z</dcterms:created>
  <dcterms:modified xsi:type="dcterms:W3CDTF">2013-11-22T07:46:38Z</dcterms:modified>
</cp:coreProperties>
</file>