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6" r:id="rId3"/>
    <p:sldId id="289" r:id="rId4"/>
    <p:sldId id="278" r:id="rId5"/>
    <p:sldId id="280" r:id="rId6"/>
    <p:sldId id="279" r:id="rId7"/>
    <p:sldId id="281" r:id="rId8"/>
    <p:sldId id="282" r:id="rId9"/>
    <p:sldId id="283" r:id="rId10"/>
    <p:sldId id="286" r:id="rId11"/>
    <p:sldId id="287" r:id="rId12"/>
    <p:sldId id="284" r:id="rId13"/>
    <p:sldId id="285" r:id="rId14"/>
    <p:sldId id="290" r:id="rId1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74675" autoAdjust="0"/>
  </p:normalViewPr>
  <p:slideViewPr>
    <p:cSldViewPr>
      <p:cViewPr>
        <p:scale>
          <a:sx n="70" d="100"/>
          <a:sy n="70" d="100"/>
        </p:scale>
        <p:origin x="-2730" y="-3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B4DD31-AC1D-4C74-ABD7-AAE60740521E}" type="datetimeFigureOut">
              <a:rPr lang="cs-CZ" smtClean="0"/>
              <a:t>8.3.2017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FF3B5F-1A18-4C9F-921E-77FC368D0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39599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80D69C-470A-4B5A-A93C-A66E6520291D}" type="datetimeFigureOut">
              <a:rPr lang="cs-CZ" smtClean="0"/>
              <a:t>8.3.2017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45A17-A1D9-4E94-9FAB-9431F0DB15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77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45A17-A1D9-4E94-9FAB-9431F0DB157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2901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45A17-A1D9-4E94-9FAB-9431F0DB157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104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9868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810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728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248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873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284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2569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068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21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565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300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00000">
              <a:srgbClr val="F9FAFD"/>
            </a:gs>
            <a:gs pos="12913">
              <a:srgbClr val="FEFEFF"/>
            </a:gs>
            <a:gs pos="9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687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fcr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:\PUBLICITA\VIZUÁLNÍ_IDENTITA\loga\OPZ\logo_OPZ_barevn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4436" y="473243"/>
            <a:ext cx="5191125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73798" y="24928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PODPORA SOCIÁLNÍCH SLUŽEB V ÚSTECKÉM KRAJI 2</a:t>
            </a:r>
            <a:b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- POSOSUK 2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76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k 20. 1. 2019 roční </a:t>
            </a:r>
            <a:r>
              <a:rPr lang="cs-CZ" dirty="0" smtClean="0"/>
              <a:t>zpráva </a:t>
            </a:r>
            <a:r>
              <a:rPr lang="cs-CZ" dirty="0"/>
              <a:t>o realizaci za období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od </a:t>
            </a:r>
            <a:r>
              <a:rPr lang="cs-CZ" dirty="0"/>
              <a:t>1. 1. 2018 do 31. 12. 2018</a:t>
            </a:r>
          </a:p>
          <a:p>
            <a:r>
              <a:rPr lang="cs-CZ" dirty="0"/>
              <a:t>k 31. 5. 2019 </a:t>
            </a:r>
            <a:r>
              <a:rPr lang="cs-CZ" dirty="0" smtClean="0"/>
              <a:t>průběžná zpráva </a:t>
            </a:r>
            <a:r>
              <a:rPr lang="cs-CZ" dirty="0"/>
              <a:t>o realizaci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za </a:t>
            </a:r>
            <a:r>
              <a:rPr lang="cs-CZ" dirty="0"/>
              <a:t>období od 1. 1. 2019 do 30. 4. 2019</a:t>
            </a:r>
          </a:p>
          <a:p>
            <a:r>
              <a:rPr lang="cs-CZ" dirty="0"/>
              <a:t>k 30. 9. 2019 </a:t>
            </a:r>
            <a:r>
              <a:rPr lang="cs-CZ" dirty="0" smtClean="0"/>
              <a:t>průběžná zpráva </a:t>
            </a:r>
            <a:r>
              <a:rPr lang="cs-CZ" dirty="0"/>
              <a:t>o realizaci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za </a:t>
            </a:r>
            <a:r>
              <a:rPr lang="cs-CZ" dirty="0"/>
              <a:t>období od 1. 5. 2019 do 31. 8. 2019</a:t>
            </a:r>
          </a:p>
          <a:p>
            <a:r>
              <a:rPr lang="cs-CZ" dirty="0"/>
              <a:t>k 20. 1. 2020 roční </a:t>
            </a:r>
            <a:r>
              <a:rPr lang="cs-CZ" dirty="0" smtClean="0"/>
              <a:t>zprávě </a:t>
            </a:r>
            <a:r>
              <a:rPr lang="cs-CZ" dirty="0"/>
              <a:t>o realizaci za období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od </a:t>
            </a:r>
            <a:r>
              <a:rPr lang="cs-CZ" dirty="0"/>
              <a:t>1. 1. 2019 do 31. 12. 2019</a:t>
            </a:r>
          </a:p>
          <a:p>
            <a:r>
              <a:rPr lang="cs-CZ" dirty="0"/>
              <a:t>k 30. 4. 2020 </a:t>
            </a:r>
            <a:r>
              <a:rPr lang="cs-CZ" dirty="0" smtClean="0"/>
              <a:t>průběžná zpráva </a:t>
            </a:r>
            <a:r>
              <a:rPr lang="cs-CZ" dirty="0"/>
              <a:t>o realizaci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za </a:t>
            </a:r>
            <a:r>
              <a:rPr lang="cs-CZ" dirty="0"/>
              <a:t>období od 1. 1. 2020 do 31. 3. 2020</a:t>
            </a:r>
          </a:p>
          <a:p>
            <a:r>
              <a:rPr lang="cs-CZ" dirty="0"/>
              <a:t>k 15. 5. 2020 </a:t>
            </a:r>
            <a:r>
              <a:rPr lang="cs-CZ" dirty="0" smtClean="0"/>
              <a:t>závěrečná zpráva </a:t>
            </a:r>
            <a:r>
              <a:rPr lang="cs-CZ" dirty="0"/>
              <a:t>o realizaci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za </a:t>
            </a:r>
            <a:r>
              <a:rPr lang="cs-CZ" dirty="0"/>
              <a:t>období od 1. 4. 2017 do 31. 3. 2020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054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 rámci každé roční zprávy o realizaci a v rámci závěrečné zprávy o realizaci je Příjemce povinen prokázat, že dodržel maximální možný podíl dotace z programu POSOSUK 2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na </a:t>
            </a:r>
            <a:r>
              <a:rPr lang="cs-CZ" dirty="0"/>
              <a:t>celkových nákladech služby, který byl Poskytovatelem stanoven </a:t>
            </a:r>
            <a:r>
              <a:rPr lang="cs-CZ" dirty="0" smtClean="0"/>
              <a:t>ve </a:t>
            </a:r>
            <a:r>
              <a:rPr lang="cs-CZ" dirty="0"/>
              <a:t>vyhlášení programu POSOSUK 2 ve výši 92 %.</a:t>
            </a:r>
          </a:p>
        </p:txBody>
      </p:sp>
    </p:spTree>
    <p:extLst>
      <p:ext uri="{BB962C8B-B14F-4D97-AF65-F5344CB8AC3E}">
        <p14:creationId xmlns:p14="http://schemas.microsoft.com/office/powerpoint/2010/main" val="93509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Předpokládané výše a termíny záloh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dirty="0" smtClean="0"/>
              <a:t>1. záloha </a:t>
            </a:r>
            <a:r>
              <a:rPr lang="cs-CZ" dirty="0"/>
              <a:t>v termínu do 31. 5. 2017 ve výši maximálně 60 % poskytnuté dotace </a:t>
            </a:r>
            <a:r>
              <a:rPr lang="cs-CZ" dirty="0" smtClean="0"/>
              <a:t>po </a:t>
            </a:r>
            <a:r>
              <a:rPr lang="cs-CZ" dirty="0"/>
              <a:t>uzavření Smlouvy</a:t>
            </a:r>
          </a:p>
          <a:p>
            <a:pPr lvl="0"/>
            <a:r>
              <a:rPr lang="cs-CZ" dirty="0" smtClean="0"/>
              <a:t>2. záloha </a:t>
            </a:r>
            <a:r>
              <a:rPr lang="cs-CZ" dirty="0"/>
              <a:t>v termínu do 31. 10. 2017 ve výši maximálně 40 % poskytnuté dotace </a:t>
            </a:r>
            <a:r>
              <a:rPr lang="cs-CZ" dirty="0" smtClean="0"/>
              <a:t>po </a:t>
            </a:r>
            <a:r>
              <a:rPr lang="cs-CZ" dirty="0"/>
              <a:t>předložení průběžné zprávy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 </a:t>
            </a:r>
            <a:r>
              <a:rPr lang="cs-CZ" dirty="0"/>
              <a:t>realizaci</a:t>
            </a:r>
          </a:p>
          <a:p>
            <a:pPr lvl="0"/>
            <a:r>
              <a:rPr lang="cs-CZ" dirty="0" smtClean="0"/>
              <a:t>3. záloha </a:t>
            </a:r>
            <a:r>
              <a:rPr lang="cs-CZ" dirty="0"/>
              <a:t>v termínu do 28. 2. 2018 ve výši maximálně 40 % poskytnuté dotace </a:t>
            </a:r>
            <a:r>
              <a:rPr lang="cs-CZ" dirty="0" smtClean="0"/>
              <a:t>po </a:t>
            </a:r>
            <a:r>
              <a:rPr lang="cs-CZ" dirty="0"/>
              <a:t>předložení roční zprávy o realizaci</a:t>
            </a:r>
          </a:p>
          <a:p>
            <a:pPr lvl="0"/>
            <a:r>
              <a:rPr lang="cs-CZ" dirty="0" smtClean="0"/>
              <a:t>4. záloha </a:t>
            </a:r>
            <a:r>
              <a:rPr lang="cs-CZ" dirty="0"/>
              <a:t>v termínu do 30. 6. 2018 ve výši maximálně 30 % poskytnuté dotace </a:t>
            </a:r>
            <a:r>
              <a:rPr lang="cs-CZ" dirty="0" smtClean="0"/>
              <a:t>po </a:t>
            </a:r>
            <a:r>
              <a:rPr lang="cs-CZ" dirty="0"/>
              <a:t>předložení průběžné zprávy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 </a:t>
            </a:r>
            <a:r>
              <a:rPr lang="cs-CZ" dirty="0"/>
              <a:t>realizaci</a:t>
            </a:r>
          </a:p>
          <a:p>
            <a:pPr lvl="0"/>
            <a:r>
              <a:rPr lang="cs-CZ" dirty="0" smtClean="0"/>
              <a:t>5. záloha </a:t>
            </a:r>
            <a:r>
              <a:rPr lang="cs-CZ" dirty="0"/>
              <a:t>v termínu do 31. 10. 2018 ve výši maximálně 30 % poskytnuté dotace </a:t>
            </a:r>
            <a:r>
              <a:rPr lang="cs-CZ" dirty="0" smtClean="0"/>
              <a:t>po </a:t>
            </a:r>
            <a:r>
              <a:rPr lang="cs-CZ" dirty="0"/>
              <a:t>předložení průběžné zprávy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 </a:t>
            </a:r>
            <a:r>
              <a:rPr lang="cs-CZ" dirty="0"/>
              <a:t>realizaci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606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908720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cs-CZ" sz="11200" dirty="0" smtClean="0"/>
              <a:t>6. záloha </a:t>
            </a:r>
            <a:r>
              <a:rPr lang="cs-CZ" sz="11200" dirty="0"/>
              <a:t>v termínu do 28. 2. 2019 ve výši maximálně 40 % poskytnuté dotace </a:t>
            </a:r>
            <a:r>
              <a:rPr lang="cs-CZ" sz="11200" dirty="0" smtClean="0"/>
              <a:t>po </a:t>
            </a:r>
            <a:r>
              <a:rPr lang="cs-CZ" sz="11200" dirty="0"/>
              <a:t>předložení roční zprávy </a:t>
            </a:r>
            <a:r>
              <a:rPr lang="cs-CZ" sz="11200" dirty="0" smtClean="0"/>
              <a:t/>
            </a:r>
            <a:br>
              <a:rPr lang="cs-CZ" sz="11200" dirty="0" smtClean="0"/>
            </a:br>
            <a:r>
              <a:rPr lang="cs-CZ" sz="11200" dirty="0" smtClean="0"/>
              <a:t>o </a:t>
            </a:r>
            <a:r>
              <a:rPr lang="cs-CZ" sz="11200" dirty="0"/>
              <a:t>realizaci</a:t>
            </a:r>
          </a:p>
          <a:p>
            <a:pPr lvl="0"/>
            <a:r>
              <a:rPr lang="cs-CZ" sz="11200" dirty="0" smtClean="0"/>
              <a:t>7. záloha </a:t>
            </a:r>
            <a:r>
              <a:rPr lang="cs-CZ" sz="11200" dirty="0"/>
              <a:t>v termínu do 30. 6. 2019 ve výši maximálně 30 % poskytnuté dotace </a:t>
            </a:r>
            <a:r>
              <a:rPr lang="cs-CZ" sz="11200" dirty="0" smtClean="0"/>
              <a:t>po </a:t>
            </a:r>
            <a:r>
              <a:rPr lang="cs-CZ" sz="11200" dirty="0"/>
              <a:t>předložení průběžné zprávy </a:t>
            </a:r>
            <a:r>
              <a:rPr lang="cs-CZ" sz="11200" dirty="0" smtClean="0"/>
              <a:t/>
            </a:r>
            <a:br>
              <a:rPr lang="cs-CZ" sz="11200" dirty="0" smtClean="0"/>
            </a:br>
            <a:r>
              <a:rPr lang="cs-CZ" sz="11200" dirty="0" smtClean="0"/>
              <a:t>o </a:t>
            </a:r>
            <a:r>
              <a:rPr lang="cs-CZ" sz="11200" dirty="0"/>
              <a:t>realizaci</a:t>
            </a:r>
          </a:p>
          <a:p>
            <a:pPr lvl="0"/>
            <a:r>
              <a:rPr lang="cs-CZ" sz="11200" dirty="0" smtClean="0"/>
              <a:t>8. záloha </a:t>
            </a:r>
            <a:r>
              <a:rPr lang="cs-CZ" sz="11200" dirty="0"/>
              <a:t>v termínu do 31. 10. 2019 ve výši maximálně 30 % poskytnuté dotace </a:t>
            </a:r>
            <a:r>
              <a:rPr lang="cs-CZ" sz="11200" dirty="0" smtClean="0"/>
              <a:t>po </a:t>
            </a:r>
            <a:r>
              <a:rPr lang="cs-CZ" sz="11200" dirty="0"/>
              <a:t>předložení průběžné zprávy </a:t>
            </a:r>
            <a:r>
              <a:rPr lang="cs-CZ" sz="11200" dirty="0" smtClean="0"/>
              <a:t/>
            </a:r>
            <a:br>
              <a:rPr lang="cs-CZ" sz="11200" dirty="0" smtClean="0"/>
            </a:br>
            <a:r>
              <a:rPr lang="cs-CZ" sz="11200" dirty="0" smtClean="0"/>
              <a:t>o </a:t>
            </a:r>
            <a:r>
              <a:rPr lang="cs-CZ" sz="11200" dirty="0"/>
              <a:t>realizaci</a:t>
            </a:r>
          </a:p>
          <a:p>
            <a:pPr lvl="0"/>
            <a:r>
              <a:rPr lang="cs-CZ" sz="11200" dirty="0" smtClean="0"/>
              <a:t>9. záloha </a:t>
            </a:r>
            <a:r>
              <a:rPr lang="cs-CZ" sz="11200" dirty="0"/>
              <a:t>v termínu do 28. 2. 2020 ve výši 100 % poskytnuté dotace po předložení roční zprávy o realizaci (finanční prostředky na období od 1. 1. 2020 – 31. 3. 2020)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320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6000" dirty="0" smtClean="0"/>
              <a:t>Děkuji za pozornost.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137583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Smlouva o poskytnutí neinvestiční dotace</a:t>
            </a:r>
            <a:endParaRPr lang="cs-CZ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smlouva uzavírána na 3 roky</a:t>
            </a:r>
          </a:p>
          <a:p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č</a:t>
            </a: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ástka dotace bude rozdělena na každý kalendářní rok</a:t>
            </a:r>
          </a:p>
          <a:p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b</a:t>
            </a: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udou uvedeny cílové skupiny projektu</a:t>
            </a:r>
          </a:p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smlouva projektu vychází ze smlouvy velkého dotačního titulu</a:t>
            </a:r>
          </a:p>
          <a:p>
            <a:pPr marL="0" indent="0">
              <a:buNone/>
            </a:pPr>
            <a:endParaRPr lang="cs-CZ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5606817"/>
            <a:ext cx="3821320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87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Rozpory ujednání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dirty="0" smtClean="0"/>
              <a:t>Předpisy </a:t>
            </a:r>
            <a:r>
              <a:rPr lang="cs-CZ" dirty="0"/>
              <a:t>EU a ČR;</a:t>
            </a:r>
          </a:p>
          <a:p>
            <a:pPr lvl="0"/>
            <a:r>
              <a:rPr lang="cs-CZ" dirty="0"/>
              <a:t>Rozhodnutí o poskytnutí dotace č. OPZ005-871-15/2016; </a:t>
            </a:r>
          </a:p>
          <a:p>
            <a:pPr lvl="0"/>
            <a:r>
              <a:rPr lang="cs-CZ" dirty="0"/>
              <a:t>Pravidla Operačního programu Zaměstnanost dostupná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na </a:t>
            </a:r>
            <a:r>
              <a:rPr lang="cs-CZ" u="sng" dirty="0">
                <a:hlinkClick r:id="rId2"/>
              </a:rPr>
              <a:t>www.esfcr.cz</a:t>
            </a:r>
            <a:r>
              <a:rPr lang="cs-CZ" dirty="0"/>
              <a:t>; </a:t>
            </a:r>
          </a:p>
          <a:p>
            <a:pPr lvl="0"/>
            <a:r>
              <a:rPr lang="cs-CZ" dirty="0"/>
              <a:t>Metodika Ústeckého kraje pro poskytování finanční podpory poskytovatelům sociálních služeb v rámci programu POSOSUK 2;</a:t>
            </a:r>
          </a:p>
          <a:p>
            <a:pPr lvl="0"/>
            <a:r>
              <a:rPr lang="cs-CZ" dirty="0"/>
              <a:t>Pověření Ústeckého kraje č. … k zajištění dostupnosti poskytování sociálních služeb zařazených do základní sítě sociálních služeb Ústeckého kraje;</a:t>
            </a:r>
          </a:p>
          <a:p>
            <a:pPr lvl="0"/>
            <a:r>
              <a:rPr lang="cs-CZ" dirty="0" smtClean="0"/>
              <a:t>Smlouva o poskytnutí neinvestiční dotace;</a:t>
            </a:r>
            <a:endParaRPr lang="cs-CZ" dirty="0"/>
          </a:p>
          <a:p>
            <a:pPr lvl="0"/>
            <a:r>
              <a:rPr lang="cs-CZ" dirty="0"/>
              <a:t>Žádost poskytovatele sociálních služeb o účelovou dotaci z projektu POSOSUK 2.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388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Počet indikátorů bude uveden ve smlouvě</a:t>
            </a:r>
          </a:p>
          <a:p>
            <a:r>
              <a:rPr lang="cs-CZ" dirty="0" smtClean="0"/>
              <a:t>Indikátory výstupu a výsledku</a:t>
            </a:r>
          </a:p>
          <a:p>
            <a:r>
              <a:rPr lang="cs-CZ" dirty="0" smtClean="0"/>
              <a:t>Indikátory výstupu - </a:t>
            </a:r>
            <a:r>
              <a:rPr lang="cs-CZ" dirty="0"/>
              <a:t>sledování a vyhodnocování prováděných opatření </a:t>
            </a:r>
            <a:r>
              <a:rPr lang="cs-CZ" dirty="0" smtClean="0"/>
              <a:t>              a aktivit</a:t>
            </a:r>
            <a:r>
              <a:rPr lang="cs-CZ" dirty="0"/>
              <a:t>, které charakterizují konkrétní </a:t>
            </a:r>
            <a:r>
              <a:rPr lang="cs-CZ" dirty="0" smtClean="0"/>
              <a:t>činnost</a:t>
            </a:r>
          </a:p>
          <a:p>
            <a:r>
              <a:rPr lang="cs-CZ" dirty="0" smtClean="0"/>
              <a:t>Indikátory výsledku - přímá vazba </a:t>
            </a:r>
            <a:br>
              <a:rPr lang="cs-CZ" dirty="0" smtClean="0"/>
            </a:br>
            <a:r>
              <a:rPr lang="cs-CZ" dirty="0" smtClean="0"/>
              <a:t>na </a:t>
            </a:r>
            <a:r>
              <a:rPr lang="cs-CZ" dirty="0"/>
              <a:t>stanovené cíle. Slouží k prokázání, zda bylo cíle projektu/programu </a:t>
            </a:r>
            <a:r>
              <a:rPr lang="cs-CZ" dirty="0" smtClean="0"/>
              <a:t>dosaženo.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487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 výstupu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Indikátor 6 70 01 Kapacita podpořených </a:t>
            </a:r>
            <a:r>
              <a:rPr lang="cs-CZ" b="1" dirty="0" smtClean="0"/>
              <a:t>služeb</a:t>
            </a:r>
          </a:p>
          <a:p>
            <a:r>
              <a:rPr lang="cs-CZ" dirty="0"/>
              <a:t>Indikátor je závazný pro </a:t>
            </a:r>
            <a:r>
              <a:rPr lang="cs-CZ" b="1" dirty="0"/>
              <a:t>všechny typy služeb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/>
              <a:t>„Kapacita“ je maximální počet osob, které může podpořená služba v danou chvíli </a:t>
            </a:r>
            <a:r>
              <a:rPr lang="cs-CZ" dirty="0" smtClean="0"/>
              <a:t>obsloužit s ohledem na počet úvazků v přímé péči.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728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 výstupu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Indikátor 6 00 00 Celkový počet </a:t>
            </a:r>
            <a:r>
              <a:rPr lang="cs-CZ" b="1" dirty="0" smtClean="0"/>
              <a:t>účastníků</a:t>
            </a:r>
          </a:p>
          <a:p>
            <a:r>
              <a:rPr lang="cs-CZ" dirty="0" smtClean="0"/>
              <a:t>Závazný pro sociálně </a:t>
            </a:r>
            <a:r>
              <a:rPr lang="cs-CZ" dirty="0"/>
              <a:t>aktivizační služby </a:t>
            </a:r>
            <a:r>
              <a:rPr lang="cs-CZ" dirty="0" smtClean="0"/>
              <a:t>pro </a:t>
            </a:r>
            <a:r>
              <a:rPr lang="cs-CZ" dirty="0"/>
              <a:t>rodiny s </a:t>
            </a:r>
            <a:r>
              <a:rPr lang="cs-CZ" dirty="0" smtClean="0"/>
              <a:t>dětmi</a:t>
            </a:r>
          </a:p>
          <a:p>
            <a:r>
              <a:rPr lang="cs-CZ" dirty="0"/>
              <a:t>Každá podpořená osoba se v rámci projektu započítává pouze jednou bez ohledu na to, kolik podpor obdržela</a:t>
            </a:r>
            <a:r>
              <a:rPr lang="cs-CZ" dirty="0" smtClean="0"/>
              <a:t>.</a:t>
            </a:r>
          </a:p>
          <a:p>
            <a:r>
              <a:rPr lang="cs-CZ" dirty="0" smtClean="0"/>
              <a:t>Osoby</a:t>
            </a:r>
            <a:r>
              <a:rPr lang="cs-CZ" dirty="0"/>
              <a:t>, které mají přímý prospěch z intervence ESF, které mohou být jednoznačně identifikovány (jménem, příjmením, bydlištěm a datem narození</a:t>
            </a:r>
            <a:r>
              <a:rPr lang="cs-CZ" dirty="0" smtClean="0"/>
              <a:t>).</a:t>
            </a:r>
          </a:p>
          <a:p>
            <a:r>
              <a:rPr lang="cs-CZ" dirty="0" smtClean="0"/>
              <a:t>Zapojení osoby </a:t>
            </a:r>
            <a:r>
              <a:rPr lang="cs-CZ" dirty="0"/>
              <a:t>do </a:t>
            </a:r>
            <a:r>
              <a:rPr lang="cs-CZ" dirty="0" smtClean="0"/>
              <a:t>projektu </a:t>
            </a:r>
            <a:r>
              <a:rPr lang="cs-CZ" dirty="0"/>
              <a:t>překročí tzv. </a:t>
            </a:r>
            <a:r>
              <a:rPr lang="cs-CZ" b="1" dirty="0"/>
              <a:t>bagatelní podporu</a:t>
            </a:r>
            <a:r>
              <a:rPr lang="cs-CZ" b="1" dirty="0" smtClean="0"/>
              <a:t>.</a:t>
            </a:r>
          </a:p>
          <a:p>
            <a:r>
              <a:rPr lang="cs-CZ" dirty="0"/>
              <a:t>Minimální hodnotou </a:t>
            </a:r>
            <a:r>
              <a:rPr lang="cs-CZ" dirty="0" smtClean="0"/>
              <a:t>je </a:t>
            </a:r>
            <a:r>
              <a:rPr lang="cs-CZ" b="1" dirty="0"/>
              <a:t>12 podpořených osob (smluv)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na </a:t>
            </a:r>
            <a:r>
              <a:rPr lang="cs-CZ" b="1" dirty="0"/>
              <a:t>jeden úvazek</a:t>
            </a:r>
            <a:r>
              <a:rPr lang="cs-CZ" dirty="0"/>
              <a:t> </a:t>
            </a:r>
            <a:r>
              <a:rPr lang="cs-CZ" b="1" dirty="0" smtClean="0"/>
              <a:t>v </a:t>
            </a:r>
            <a:r>
              <a:rPr lang="cs-CZ" b="1" dirty="0"/>
              <a:t>přímé péči</a:t>
            </a:r>
            <a:r>
              <a:rPr lang="cs-CZ" dirty="0"/>
              <a:t> dle § 115 zákona o sociálních službách za celou dobu realizace projektu.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276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 výsledku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Indikátor 6 70 10 Využívání podpořených služeb </a:t>
            </a:r>
            <a:endParaRPr lang="cs-CZ" b="1" dirty="0" smtClean="0"/>
          </a:p>
          <a:p>
            <a:r>
              <a:rPr lang="cs-CZ" dirty="0"/>
              <a:t>Indikátor je závazný pro </a:t>
            </a:r>
            <a:r>
              <a:rPr lang="cs-CZ" b="1" dirty="0"/>
              <a:t>všechny typy služeb.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osoby, </a:t>
            </a:r>
            <a:r>
              <a:rPr lang="cs-CZ" dirty="0"/>
              <a:t>které využijí službu jako anonymní </a:t>
            </a:r>
            <a:r>
              <a:rPr lang="cs-CZ" dirty="0" smtClean="0"/>
              <a:t>klienti</a:t>
            </a:r>
          </a:p>
          <a:p>
            <a:r>
              <a:rPr lang="cs-CZ" dirty="0"/>
              <a:t>každá osoba je uvedená pouze </a:t>
            </a:r>
            <a:r>
              <a:rPr lang="cs-CZ" dirty="0" smtClean="0"/>
              <a:t>jednou</a:t>
            </a:r>
          </a:p>
          <a:p>
            <a:r>
              <a:rPr lang="cs-CZ" dirty="0"/>
              <a:t>Osoby uvedené </a:t>
            </a:r>
            <a:r>
              <a:rPr lang="cs-CZ" dirty="0" smtClean="0"/>
              <a:t>v </a:t>
            </a:r>
            <a:r>
              <a:rPr lang="cs-CZ" dirty="0"/>
              <a:t>tomto indikátoru nejsou účastníky, neboť nemají přímý </a:t>
            </a:r>
            <a:r>
              <a:rPr lang="cs-CZ" dirty="0" smtClean="0"/>
              <a:t>prospěch</a:t>
            </a:r>
          </a:p>
        </p:txBody>
      </p:sp>
    </p:spTree>
    <p:extLst>
      <p:ext uri="{BB962C8B-B14F-4D97-AF65-F5344CB8AC3E}">
        <p14:creationId xmlns:p14="http://schemas.microsoft.com/office/powerpoint/2010/main" val="86343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Minimální hodnoty indikátoru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Minimální hodnotou indikátoru u sociální služby </a:t>
            </a:r>
            <a:r>
              <a:rPr lang="cs-CZ" b="1" dirty="0"/>
              <a:t>terénní programy je 30 podpořených osob na 1 úvazek pracovníka v přímé péči</a:t>
            </a:r>
            <a:r>
              <a:rPr lang="cs-CZ" dirty="0"/>
              <a:t> dle § 115 zákona o sociálních službách.</a:t>
            </a:r>
          </a:p>
          <a:p>
            <a:r>
              <a:rPr lang="cs-CZ" dirty="0"/>
              <a:t>Minimální hodnotou indikátoru u sociální </a:t>
            </a:r>
            <a:r>
              <a:rPr lang="cs-CZ" b="1" dirty="0"/>
              <a:t>služby intervenční centra je 180 podpořených osob za 1 rok.</a:t>
            </a:r>
            <a:endParaRPr lang="cs-CZ" dirty="0"/>
          </a:p>
          <a:p>
            <a:r>
              <a:rPr lang="cs-CZ" dirty="0"/>
              <a:t>Minimální hodnotou indikátoru u </a:t>
            </a:r>
            <a:r>
              <a:rPr lang="cs-CZ" b="1" dirty="0"/>
              <a:t>sociální služby sociálně aktivizační služby pro rodiny s dětmi je 52 podpořených osob na 1 úvazek pracovníka v přímé péči</a:t>
            </a:r>
            <a:r>
              <a:rPr lang="cs-CZ" dirty="0"/>
              <a:t> dle § 115 zákona o sociálních službách</a:t>
            </a:r>
          </a:p>
        </p:txBody>
      </p:sp>
    </p:spTree>
    <p:extLst>
      <p:ext uri="{BB962C8B-B14F-4D97-AF65-F5344CB8AC3E}">
        <p14:creationId xmlns:p14="http://schemas.microsoft.com/office/powerpoint/2010/main" val="26190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Zprávy o realizaci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cs-CZ" sz="10000" dirty="0"/>
              <a:t>k 30. 9. 2017 </a:t>
            </a:r>
            <a:r>
              <a:rPr lang="cs-CZ" sz="10000" dirty="0" smtClean="0"/>
              <a:t>průběžná zpráva </a:t>
            </a:r>
            <a:r>
              <a:rPr lang="cs-CZ" sz="10000" dirty="0"/>
              <a:t>o realizaci </a:t>
            </a:r>
            <a:r>
              <a:rPr lang="cs-CZ" sz="10000" dirty="0" smtClean="0"/>
              <a:t/>
            </a:r>
            <a:br>
              <a:rPr lang="cs-CZ" sz="10000" dirty="0" smtClean="0"/>
            </a:br>
            <a:r>
              <a:rPr lang="cs-CZ" sz="10000" dirty="0" smtClean="0"/>
              <a:t>za </a:t>
            </a:r>
            <a:r>
              <a:rPr lang="cs-CZ" sz="10000" dirty="0"/>
              <a:t>období od 1. 4. 2017 do 31. 8. 2017</a:t>
            </a:r>
          </a:p>
          <a:p>
            <a:r>
              <a:rPr lang="cs-CZ" sz="10000" dirty="0"/>
              <a:t>k 20. 1. 2018 roční </a:t>
            </a:r>
            <a:r>
              <a:rPr lang="cs-CZ" sz="10000" dirty="0" smtClean="0"/>
              <a:t>zpráva </a:t>
            </a:r>
            <a:r>
              <a:rPr lang="cs-CZ" sz="10000" dirty="0"/>
              <a:t>o realizaci </a:t>
            </a:r>
            <a:r>
              <a:rPr lang="cs-CZ" sz="10000" dirty="0" smtClean="0"/>
              <a:t/>
            </a:r>
            <a:br>
              <a:rPr lang="cs-CZ" sz="10000" dirty="0" smtClean="0"/>
            </a:br>
            <a:r>
              <a:rPr lang="cs-CZ" sz="10000" dirty="0" smtClean="0"/>
              <a:t>za </a:t>
            </a:r>
            <a:r>
              <a:rPr lang="cs-CZ" sz="10000" dirty="0"/>
              <a:t>období od 1. 4. 2017 do 31. 12. 2017</a:t>
            </a:r>
          </a:p>
          <a:p>
            <a:r>
              <a:rPr lang="cs-CZ" sz="10000" dirty="0"/>
              <a:t>k 31. 5. 2018 </a:t>
            </a:r>
            <a:r>
              <a:rPr lang="cs-CZ" sz="10000" dirty="0" smtClean="0"/>
              <a:t>průběžná zpráva o </a:t>
            </a:r>
            <a:r>
              <a:rPr lang="cs-CZ" sz="10000" dirty="0"/>
              <a:t>realizaci </a:t>
            </a:r>
            <a:r>
              <a:rPr lang="cs-CZ" sz="10000" dirty="0" smtClean="0"/>
              <a:t/>
            </a:r>
            <a:br>
              <a:rPr lang="cs-CZ" sz="10000" dirty="0" smtClean="0"/>
            </a:br>
            <a:r>
              <a:rPr lang="cs-CZ" sz="10000" dirty="0" smtClean="0"/>
              <a:t>za </a:t>
            </a:r>
            <a:r>
              <a:rPr lang="cs-CZ" sz="10000" dirty="0"/>
              <a:t>období od 1. 1. 2018 do 30. 4. 2018</a:t>
            </a:r>
          </a:p>
          <a:p>
            <a:r>
              <a:rPr lang="cs-CZ" sz="10000" dirty="0"/>
              <a:t>k 30. 9. 2018 </a:t>
            </a:r>
            <a:r>
              <a:rPr lang="cs-CZ" sz="10000" dirty="0" smtClean="0"/>
              <a:t>průběžná zpráva </a:t>
            </a:r>
            <a:r>
              <a:rPr lang="cs-CZ" sz="10000" dirty="0"/>
              <a:t>o realizaci </a:t>
            </a:r>
            <a:r>
              <a:rPr lang="cs-CZ" sz="10000" dirty="0" smtClean="0"/>
              <a:t/>
            </a:r>
            <a:br>
              <a:rPr lang="cs-CZ" sz="10000" dirty="0" smtClean="0"/>
            </a:br>
            <a:r>
              <a:rPr lang="cs-CZ" sz="10000" dirty="0" smtClean="0"/>
              <a:t>za </a:t>
            </a:r>
            <a:r>
              <a:rPr lang="cs-CZ" sz="10000" dirty="0"/>
              <a:t>období od 1. 5. 2018 do 31. 8. 2018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55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1129</TotalTime>
  <Words>225</Words>
  <Application>Microsoft Office PowerPoint</Application>
  <PresentationFormat>Předvádění na obrazovce (4:3)</PresentationFormat>
  <Paragraphs>70</Paragraphs>
  <Slides>14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PODPORA SOCIÁLNÍCH SLUŽEB V ÚSTECKÉM KRAJI 2 - POSOSUK 2</vt:lpstr>
      <vt:lpstr>Smlouva o poskytnutí neinvestiční dotace</vt:lpstr>
      <vt:lpstr>Rozpory ujednání smlouvy</vt:lpstr>
      <vt:lpstr>Indikátory</vt:lpstr>
      <vt:lpstr>Indikátor výstupu</vt:lpstr>
      <vt:lpstr>Indikátory výstupu</vt:lpstr>
      <vt:lpstr>Indikátor výsledku</vt:lpstr>
      <vt:lpstr>Minimální hodnoty indikátoru</vt:lpstr>
      <vt:lpstr>Zprávy o realizaci</vt:lpstr>
      <vt:lpstr>Prezentace aplikace PowerPoint</vt:lpstr>
      <vt:lpstr>Prezentace aplikace PowerPoint</vt:lpstr>
      <vt:lpstr>Předpokládané výše a termíny záloh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Trličíková Michala (MPSV)</dc:creator>
  <cp:lastModifiedBy>Marková Veronika</cp:lastModifiedBy>
  <cp:revision>66</cp:revision>
  <cp:lastPrinted>2017-03-08T11:46:10Z</cp:lastPrinted>
  <dcterms:created xsi:type="dcterms:W3CDTF">2015-05-26T11:30:55Z</dcterms:created>
  <dcterms:modified xsi:type="dcterms:W3CDTF">2017-03-08T17:18:08Z</dcterms:modified>
</cp:coreProperties>
</file>