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71" r:id="rId3"/>
    <p:sldId id="278" r:id="rId4"/>
    <p:sldId id="266" r:id="rId5"/>
    <p:sldId id="274" r:id="rId6"/>
    <p:sldId id="275" r:id="rId7"/>
    <p:sldId id="272" r:id="rId8"/>
    <p:sldId id="273" r:id="rId9"/>
    <p:sldId id="284" r:id="rId10"/>
    <p:sldId id="276" r:id="rId11"/>
    <p:sldId id="280" r:id="rId12"/>
    <p:sldId id="281" r:id="rId13"/>
    <p:sldId id="282" r:id="rId14"/>
    <p:sldId id="283" r:id="rId15"/>
    <p:sldId id="285" r:id="rId16"/>
    <p:sldId id="287" r:id="rId17"/>
    <p:sldId id="289" r:id="rId18"/>
    <p:sldId id="286" r:id="rId19"/>
    <p:sldId id="290" r:id="rId20"/>
    <p:sldId id="291" r:id="rId21"/>
    <p:sldId id="277" r:id="rId22"/>
    <p:sldId id="279" r:id="rId23"/>
    <p:sldId id="260" r:id="rId24"/>
  </p:sldIdLst>
  <p:sldSz cx="12192000" cy="6858000"/>
  <p:notesSz cx="7104063" cy="102346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27FF"/>
    <a:srgbClr val="000DFF"/>
    <a:srgbClr val="010FFF"/>
    <a:srgbClr val="9B9DF3"/>
    <a:srgbClr val="4F53E9"/>
    <a:srgbClr val="4C50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743" autoAdjust="0"/>
    <p:restoredTop sz="94660"/>
  </p:normalViewPr>
  <p:slideViewPr>
    <p:cSldViewPr snapToGrid="0">
      <p:cViewPr varScale="1">
        <p:scale>
          <a:sx n="80" d="100"/>
          <a:sy n="80" d="100"/>
        </p:scale>
        <p:origin x="125" y="6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4" d="100"/>
          <a:sy n="54" d="100"/>
        </p:scale>
        <p:origin x="3293"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0185870D-4186-EED4-C40D-C4565705ECA9}"/>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2964C03A-79E6-1474-87D2-EEE7D2017CDB}"/>
              </a:ext>
            </a:extLst>
          </p:cNvPr>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AA4D06BF-45C9-4329-8969-35B51C264A5A}" type="datetimeFigureOut">
              <a:rPr lang="cs-CZ" smtClean="0"/>
              <a:t>12.05.2025</a:t>
            </a:fld>
            <a:endParaRPr lang="cs-CZ"/>
          </a:p>
        </p:txBody>
      </p:sp>
      <p:sp>
        <p:nvSpPr>
          <p:cNvPr id="4" name="Zástupný symbol pro zápatí 3">
            <a:extLst>
              <a:ext uri="{FF2B5EF4-FFF2-40B4-BE49-F238E27FC236}">
                <a16:creationId xmlns:a16="http://schemas.microsoft.com/office/drawing/2014/main" id="{474A4203-5FFB-74B6-CD4E-FC92E580316B}"/>
              </a:ext>
            </a:extLst>
          </p:cNvPr>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FEA537B6-CBB0-C0C2-6EBE-AE392C5DFA7A}"/>
              </a:ext>
            </a:extLst>
          </p:cNvPr>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2A938468-7D46-41F8-861B-8D0F8C924EEB}" type="slidenum">
              <a:rPr lang="cs-CZ" smtClean="0"/>
              <a:t>‹#›</a:t>
            </a:fld>
            <a:endParaRPr lang="cs-CZ"/>
          </a:p>
        </p:txBody>
      </p:sp>
    </p:spTree>
    <p:extLst>
      <p:ext uri="{BB962C8B-B14F-4D97-AF65-F5344CB8AC3E}">
        <p14:creationId xmlns:p14="http://schemas.microsoft.com/office/powerpoint/2010/main" val="3042143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cs-CZ"/>
          </a:p>
        </p:txBody>
      </p:sp>
      <p:sp>
        <p:nvSpPr>
          <p:cNvPr id="3" name="Zástupný symbol pro datum 2"/>
          <p:cNvSpPr>
            <a:spLocks noGrp="1"/>
          </p:cNvSpPr>
          <p:nvPr>
            <p:ph type="dt" idx="1"/>
          </p:nvPr>
        </p:nvSpPr>
        <p:spPr>
          <a:xfrm>
            <a:off x="4023993" y="0"/>
            <a:ext cx="3078427" cy="513508"/>
          </a:xfrm>
          <a:prstGeom prst="rect">
            <a:avLst/>
          </a:prstGeom>
        </p:spPr>
        <p:txBody>
          <a:bodyPr vert="horz" lIns="94796" tIns="47398" rIns="94796" bIns="47398" rtlCol="0"/>
          <a:lstStyle>
            <a:lvl1pPr algn="r">
              <a:defRPr sz="1200"/>
            </a:lvl1pPr>
          </a:lstStyle>
          <a:p>
            <a:fld id="{331F0D86-656B-4472-8896-B9205A5EE9B6}" type="datetimeFigureOut">
              <a:rPr lang="cs-CZ" smtClean="0"/>
              <a:t>12.05.2025</a:t>
            </a:fld>
            <a:endParaRPr lang="cs-CZ"/>
          </a:p>
        </p:txBody>
      </p:sp>
      <p:sp>
        <p:nvSpPr>
          <p:cNvPr id="4" name="Zástupný symbol pro obrázek snímku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96" tIns="47398" rIns="94796" bIns="47398" rtlCol="0" anchor="ctr"/>
          <a:lstStyle/>
          <a:p>
            <a:endParaRPr lang="cs-CZ"/>
          </a:p>
        </p:txBody>
      </p:sp>
      <p:sp>
        <p:nvSpPr>
          <p:cNvPr id="5" name="Zástupný symbol pro poznámky 4"/>
          <p:cNvSpPr>
            <a:spLocks noGrp="1"/>
          </p:cNvSpPr>
          <p:nvPr>
            <p:ph type="body" sz="quarter" idx="3"/>
          </p:nvPr>
        </p:nvSpPr>
        <p:spPr>
          <a:xfrm>
            <a:off x="710407" y="4925407"/>
            <a:ext cx="5683250" cy="4029879"/>
          </a:xfrm>
          <a:prstGeom prst="rect">
            <a:avLst/>
          </a:prstGeom>
        </p:spPr>
        <p:txBody>
          <a:bodyPr vert="horz" lIns="94796" tIns="47398" rIns="94796" bIns="47398"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9721107"/>
            <a:ext cx="3078427" cy="513507"/>
          </a:xfrm>
          <a:prstGeom prst="rect">
            <a:avLst/>
          </a:prstGeom>
        </p:spPr>
        <p:txBody>
          <a:bodyPr vert="horz" lIns="94796" tIns="47398" rIns="94796" bIns="47398"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4023993" y="9721107"/>
            <a:ext cx="3078427" cy="513507"/>
          </a:xfrm>
          <a:prstGeom prst="rect">
            <a:avLst/>
          </a:prstGeom>
        </p:spPr>
        <p:txBody>
          <a:bodyPr vert="horz" lIns="94796" tIns="47398" rIns="94796" bIns="47398" rtlCol="0" anchor="b"/>
          <a:lstStyle>
            <a:lvl1pPr algn="r">
              <a:defRPr sz="1200"/>
            </a:lvl1pPr>
          </a:lstStyle>
          <a:p>
            <a:fld id="{CEBE39AA-C04E-4BA5-B9DF-2C32A40100CF}" type="slidenum">
              <a:rPr lang="cs-CZ" smtClean="0"/>
              <a:t>‹#›</a:t>
            </a:fld>
            <a:endParaRPr lang="cs-CZ"/>
          </a:p>
        </p:txBody>
      </p:sp>
    </p:spTree>
    <p:extLst>
      <p:ext uri="{BB962C8B-B14F-4D97-AF65-F5344CB8AC3E}">
        <p14:creationId xmlns:p14="http://schemas.microsoft.com/office/powerpoint/2010/main" val="2926595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CEBE39AA-C04E-4BA5-B9DF-2C32A40100CF}" type="slidenum">
              <a:rPr lang="cs-CZ" smtClean="0"/>
              <a:t>1</a:t>
            </a:fld>
            <a:endParaRPr lang="cs-CZ"/>
          </a:p>
        </p:txBody>
      </p:sp>
    </p:spTree>
    <p:extLst>
      <p:ext uri="{BB962C8B-B14F-4D97-AF65-F5344CB8AC3E}">
        <p14:creationId xmlns:p14="http://schemas.microsoft.com/office/powerpoint/2010/main" val="1185992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7D56D-E7DB-EC52-17B3-7D1EA67DE8F5}"/>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0CFEAEC-833F-F981-F751-FFEF85A1E41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1F53449-ED37-412F-81BB-5C1085C564E4}"/>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98155323-A543-8EE9-C419-BD97BEAF550E}"/>
              </a:ext>
            </a:extLst>
          </p:cNvPr>
          <p:cNvSpPr>
            <a:spLocks noGrp="1"/>
          </p:cNvSpPr>
          <p:nvPr>
            <p:ph type="sldNum" sz="quarter" idx="5"/>
          </p:nvPr>
        </p:nvSpPr>
        <p:spPr/>
        <p:txBody>
          <a:bodyPr/>
          <a:lstStyle/>
          <a:p>
            <a:fld id="{CEBE39AA-C04E-4BA5-B9DF-2C32A40100CF}" type="slidenum">
              <a:rPr lang="cs-CZ" smtClean="0"/>
              <a:t>10</a:t>
            </a:fld>
            <a:endParaRPr lang="cs-CZ"/>
          </a:p>
        </p:txBody>
      </p:sp>
    </p:spTree>
    <p:extLst>
      <p:ext uri="{BB962C8B-B14F-4D97-AF65-F5344CB8AC3E}">
        <p14:creationId xmlns:p14="http://schemas.microsoft.com/office/powerpoint/2010/main" val="783255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2B2E0-2A2A-746B-3EE4-0936085DDBC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3CEB0BD-8C97-FE4D-9A29-015A640E3608}"/>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956EECF-6804-FBF6-862F-3D7331AAF136}"/>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DF7445DC-5B7E-C937-60EC-3FB1706F49C2}"/>
              </a:ext>
            </a:extLst>
          </p:cNvPr>
          <p:cNvSpPr>
            <a:spLocks noGrp="1"/>
          </p:cNvSpPr>
          <p:nvPr>
            <p:ph type="sldNum" sz="quarter" idx="5"/>
          </p:nvPr>
        </p:nvSpPr>
        <p:spPr/>
        <p:txBody>
          <a:bodyPr/>
          <a:lstStyle/>
          <a:p>
            <a:fld id="{CEBE39AA-C04E-4BA5-B9DF-2C32A40100CF}" type="slidenum">
              <a:rPr lang="cs-CZ" smtClean="0"/>
              <a:t>11</a:t>
            </a:fld>
            <a:endParaRPr lang="cs-CZ"/>
          </a:p>
        </p:txBody>
      </p:sp>
    </p:spTree>
    <p:extLst>
      <p:ext uri="{BB962C8B-B14F-4D97-AF65-F5344CB8AC3E}">
        <p14:creationId xmlns:p14="http://schemas.microsoft.com/office/powerpoint/2010/main" val="136261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C7F7F-FA85-A171-E2A0-BCF63CB3034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04DA81F-5D75-F411-26F8-3EA54089A8E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CB3EDFA-4FEB-EE7E-C4CC-49CCC934FC9B}"/>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3763528E-7C98-72A5-33FF-3749A862B537}"/>
              </a:ext>
            </a:extLst>
          </p:cNvPr>
          <p:cNvSpPr>
            <a:spLocks noGrp="1"/>
          </p:cNvSpPr>
          <p:nvPr>
            <p:ph type="sldNum" sz="quarter" idx="5"/>
          </p:nvPr>
        </p:nvSpPr>
        <p:spPr/>
        <p:txBody>
          <a:bodyPr/>
          <a:lstStyle/>
          <a:p>
            <a:fld id="{CEBE39AA-C04E-4BA5-B9DF-2C32A40100CF}" type="slidenum">
              <a:rPr lang="cs-CZ" smtClean="0"/>
              <a:t>12</a:t>
            </a:fld>
            <a:endParaRPr lang="cs-CZ"/>
          </a:p>
        </p:txBody>
      </p:sp>
    </p:spTree>
    <p:extLst>
      <p:ext uri="{BB962C8B-B14F-4D97-AF65-F5344CB8AC3E}">
        <p14:creationId xmlns:p14="http://schemas.microsoft.com/office/powerpoint/2010/main" val="793675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4A80D-5923-9BE2-B9F6-DD0AFAA47F7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CCFFF7B3-7917-3D7C-D68E-7FC6FA5C4BA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E2F8DD8-AA3A-0E12-517C-86946ADC1399}"/>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AB3946C4-62F4-B1C6-1E0E-131EF8CEE2D5}"/>
              </a:ext>
            </a:extLst>
          </p:cNvPr>
          <p:cNvSpPr>
            <a:spLocks noGrp="1"/>
          </p:cNvSpPr>
          <p:nvPr>
            <p:ph type="sldNum" sz="quarter" idx="5"/>
          </p:nvPr>
        </p:nvSpPr>
        <p:spPr/>
        <p:txBody>
          <a:bodyPr/>
          <a:lstStyle/>
          <a:p>
            <a:fld id="{CEBE39AA-C04E-4BA5-B9DF-2C32A40100CF}" type="slidenum">
              <a:rPr lang="cs-CZ" smtClean="0"/>
              <a:t>13</a:t>
            </a:fld>
            <a:endParaRPr lang="cs-CZ"/>
          </a:p>
        </p:txBody>
      </p:sp>
    </p:spTree>
    <p:extLst>
      <p:ext uri="{BB962C8B-B14F-4D97-AF65-F5344CB8AC3E}">
        <p14:creationId xmlns:p14="http://schemas.microsoft.com/office/powerpoint/2010/main" val="1594689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36622-703F-6C1D-DFBA-9AB62822486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30FA6EDB-34B8-4373-846B-C30A0B245A63}"/>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23BAAB7-6EF3-87B8-2FB9-19E2F72C137D}"/>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094D556D-24DD-EB7B-A7AD-487480AD3EEE}"/>
              </a:ext>
            </a:extLst>
          </p:cNvPr>
          <p:cNvSpPr>
            <a:spLocks noGrp="1"/>
          </p:cNvSpPr>
          <p:nvPr>
            <p:ph type="sldNum" sz="quarter" idx="5"/>
          </p:nvPr>
        </p:nvSpPr>
        <p:spPr/>
        <p:txBody>
          <a:bodyPr/>
          <a:lstStyle/>
          <a:p>
            <a:fld id="{CEBE39AA-C04E-4BA5-B9DF-2C32A40100CF}" type="slidenum">
              <a:rPr lang="cs-CZ" smtClean="0"/>
              <a:t>14</a:t>
            </a:fld>
            <a:endParaRPr lang="cs-CZ"/>
          </a:p>
        </p:txBody>
      </p:sp>
    </p:spTree>
    <p:extLst>
      <p:ext uri="{BB962C8B-B14F-4D97-AF65-F5344CB8AC3E}">
        <p14:creationId xmlns:p14="http://schemas.microsoft.com/office/powerpoint/2010/main" val="1092704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E6FD7-6A9E-0C33-82A8-C4B369DD9AF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3D439DF-3161-9B9F-EC9E-A5C1498D7B9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0E961EB-6737-8E5C-2394-1D001E807B43}"/>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116A98E4-F3D0-2AEB-1731-EE18888DBBBB}"/>
              </a:ext>
            </a:extLst>
          </p:cNvPr>
          <p:cNvSpPr>
            <a:spLocks noGrp="1"/>
          </p:cNvSpPr>
          <p:nvPr>
            <p:ph type="sldNum" sz="quarter" idx="5"/>
          </p:nvPr>
        </p:nvSpPr>
        <p:spPr/>
        <p:txBody>
          <a:bodyPr/>
          <a:lstStyle/>
          <a:p>
            <a:fld id="{CEBE39AA-C04E-4BA5-B9DF-2C32A40100CF}" type="slidenum">
              <a:rPr lang="cs-CZ" smtClean="0"/>
              <a:t>15</a:t>
            </a:fld>
            <a:endParaRPr lang="cs-CZ"/>
          </a:p>
        </p:txBody>
      </p:sp>
    </p:spTree>
    <p:extLst>
      <p:ext uri="{BB962C8B-B14F-4D97-AF65-F5344CB8AC3E}">
        <p14:creationId xmlns:p14="http://schemas.microsoft.com/office/powerpoint/2010/main" val="171050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DA9EC-9493-E271-93E5-444BED08060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BD00054-619F-5CB9-558C-E5C6332C4E8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A06B881-C7D4-A01E-A6CF-0F91CBCB0EF6}"/>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AC5F2FDF-8A42-CD10-A24D-5E061FE4AFB1}"/>
              </a:ext>
            </a:extLst>
          </p:cNvPr>
          <p:cNvSpPr>
            <a:spLocks noGrp="1"/>
          </p:cNvSpPr>
          <p:nvPr>
            <p:ph type="sldNum" sz="quarter" idx="5"/>
          </p:nvPr>
        </p:nvSpPr>
        <p:spPr/>
        <p:txBody>
          <a:bodyPr/>
          <a:lstStyle/>
          <a:p>
            <a:fld id="{CEBE39AA-C04E-4BA5-B9DF-2C32A40100CF}" type="slidenum">
              <a:rPr lang="cs-CZ" smtClean="0"/>
              <a:t>16</a:t>
            </a:fld>
            <a:endParaRPr lang="cs-CZ"/>
          </a:p>
        </p:txBody>
      </p:sp>
    </p:spTree>
    <p:extLst>
      <p:ext uri="{BB962C8B-B14F-4D97-AF65-F5344CB8AC3E}">
        <p14:creationId xmlns:p14="http://schemas.microsoft.com/office/powerpoint/2010/main" val="676248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42883-E307-6753-5802-0AA3F168E9B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53B5B0C-2B3D-9FD2-F1D7-6D278973AD8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58FF6BF-D201-1EC2-DA6D-7B83CBE75D17}"/>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03887274-45DF-6D95-3DB9-FA1051FF103D}"/>
              </a:ext>
            </a:extLst>
          </p:cNvPr>
          <p:cNvSpPr>
            <a:spLocks noGrp="1"/>
          </p:cNvSpPr>
          <p:nvPr>
            <p:ph type="sldNum" sz="quarter" idx="5"/>
          </p:nvPr>
        </p:nvSpPr>
        <p:spPr/>
        <p:txBody>
          <a:bodyPr/>
          <a:lstStyle/>
          <a:p>
            <a:fld id="{CEBE39AA-C04E-4BA5-B9DF-2C32A40100CF}" type="slidenum">
              <a:rPr lang="cs-CZ" smtClean="0"/>
              <a:t>17</a:t>
            </a:fld>
            <a:endParaRPr lang="cs-CZ"/>
          </a:p>
        </p:txBody>
      </p:sp>
    </p:spTree>
    <p:extLst>
      <p:ext uri="{BB962C8B-B14F-4D97-AF65-F5344CB8AC3E}">
        <p14:creationId xmlns:p14="http://schemas.microsoft.com/office/powerpoint/2010/main" val="3027165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1293F-C959-2416-16C9-0E04DC975F5E}"/>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2D33F67-E122-C1D5-0B5D-F5D76A595A58}"/>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2B68841-B635-1510-B48F-AEF85B294B7B}"/>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1FF0D67C-84A1-163E-9D65-E151F08BBE9F}"/>
              </a:ext>
            </a:extLst>
          </p:cNvPr>
          <p:cNvSpPr>
            <a:spLocks noGrp="1"/>
          </p:cNvSpPr>
          <p:nvPr>
            <p:ph type="sldNum" sz="quarter" idx="5"/>
          </p:nvPr>
        </p:nvSpPr>
        <p:spPr/>
        <p:txBody>
          <a:bodyPr/>
          <a:lstStyle/>
          <a:p>
            <a:fld id="{CEBE39AA-C04E-4BA5-B9DF-2C32A40100CF}" type="slidenum">
              <a:rPr lang="cs-CZ" smtClean="0"/>
              <a:t>18</a:t>
            </a:fld>
            <a:endParaRPr lang="cs-CZ"/>
          </a:p>
        </p:txBody>
      </p:sp>
    </p:spTree>
    <p:extLst>
      <p:ext uri="{BB962C8B-B14F-4D97-AF65-F5344CB8AC3E}">
        <p14:creationId xmlns:p14="http://schemas.microsoft.com/office/powerpoint/2010/main" val="3719407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2AE84-B3E1-9F78-915B-24E5CDA9557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3410789-2167-F378-4303-83146AD18CC8}"/>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EAEE1DA-7798-F217-FB4E-BD237E11FEC7}"/>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CC15ED87-6A30-873A-0D7F-9905788EE8F1}"/>
              </a:ext>
            </a:extLst>
          </p:cNvPr>
          <p:cNvSpPr>
            <a:spLocks noGrp="1"/>
          </p:cNvSpPr>
          <p:nvPr>
            <p:ph type="sldNum" sz="quarter" idx="5"/>
          </p:nvPr>
        </p:nvSpPr>
        <p:spPr/>
        <p:txBody>
          <a:bodyPr/>
          <a:lstStyle/>
          <a:p>
            <a:fld id="{CEBE39AA-C04E-4BA5-B9DF-2C32A40100CF}" type="slidenum">
              <a:rPr lang="cs-CZ" smtClean="0"/>
              <a:t>19</a:t>
            </a:fld>
            <a:endParaRPr lang="cs-CZ"/>
          </a:p>
        </p:txBody>
      </p:sp>
    </p:spTree>
    <p:extLst>
      <p:ext uri="{BB962C8B-B14F-4D97-AF65-F5344CB8AC3E}">
        <p14:creationId xmlns:p14="http://schemas.microsoft.com/office/powerpoint/2010/main" val="922531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CEBE39AA-C04E-4BA5-B9DF-2C32A40100CF}" type="slidenum">
              <a:rPr lang="cs-CZ" smtClean="0"/>
              <a:t>2</a:t>
            </a:fld>
            <a:endParaRPr lang="cs-CZ"/>
          </a:p>
        </p:txBody>
      </p:sp>
    </p:spTree>
    <p:extLst>
      <p:ext uri="{BB962C8B-B14F-4D97-AF65-F5344CB8AC3E}">
        <p14:creationId xmlns:p14="http://schemas.microsoft.com/office/powerpoint/2010/main" val="3827306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431F5-7CDB-2AE0-4674-EA3C0ABD4ED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68AAC78-4372-6F7A-7D9F-31C5CBB6584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9D3D761-BAFB-737D-A00A-27502A53264A}"/>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FA508BC0-A23F-D0B1-F207-F7F248C188E4}"/>
              </a:ext>
            </a:extLst>
          </p:cNvPr>
          <p:cNvSpPr>
            <a:spLocks noGrp="1"/>
          </p:cNvSpPr>
          <p:nvPr>
            <p:ph type="sldNum" sz="quarter" idx="5"/>
          </p:nvPr>
        </p:nvSpPr>
        <p:spPr/>
        <p:txBody>
          <a:bodyPr/>
          <a:lstStyle/>
          <a:p>
            <a:fld id="{CEBE39AA-C04E-4BA5-B9DF-2C32A40100CF}" type="slidenum">
              <a:rPr lang="cs-CZ" smtClean="0"/>
              <a:t>20</a:t>
            </a:fld>
            <a:endParaRPr lang="cs-CZ"/>
          </a:p>
        </p:txBody>
      </p:sp>
    </p:spTree>
    <p:extLst>
      <p:ext uri="{BB962C8B-B14F-4D97-AF65-F5344CB8AC3E}">
        <p14:creationId xmlns:p14="http://schemas.microsoft.com/office/powerpoint/2010/main" val="1964660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F666B-FD2E-991C-9E8B-FF2BD36155EC}"/>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B70C490-3FCF-303A-CC2B-EDDF4BFFB6F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15E030B-107F-C52D-181B-744BA05859CB}"/>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5BD8F7AE-A3F3-0695-2D9C-00D5CCCF7EA4}"/>
              </a:ext>
            </a:extLst>
          </p:cNvPr>
          <p:cNvSpPr>
            <a:spLocks noGrp="1"/>
          </p:cNvSpPr>
          <p:nvPr>
            <p:ph type="sldNum" sz="quarter" idx="5"/>
          </p:nvPr>
        </p:nvSpPr>
        <p:spPr/>
        <p:txBody>
          <a:bodyPr/>
          <a:lstStyle/>
          <a:p>
            <a:fld id="{CEBE39AA-C04E-4BA5-B9DF-2C32A40100CF}" type="slidenum">
              <a:rPr lang="cs-CZ" smtClean="0"/>
              <a:t>21</a:t>
            </a:fld>
            <a:endParaRPr lang="cs-CZ"/>
          </a:p>
        </p:txBody>
      </p:sp>
    </p:spTree>
    <p:extLst>
      <p:ext uri="{BB962C8B-B14F-4D97-AF65-F5344CB8AC3E}">
        <p14:creationId xmlns:p14="http://schemas.microsoft.com/office/powerpoint/2010/main" val="3893419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F5A45-E05E-38CA-033E-A60F3109235E}"/>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68A30947-9F16-2532-6307-9BC93AD008D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930F9CA-D4E2-6230-F101-3712F98E1729}"/>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DD27A1B9-B9B5-93E0-C512-F2B4830494F2}"/>
              </a:ext>
            </a:extLst>
          </p:cNvPr>
          <p:cNvSpPr>
            <a:spLocks noGrp="1"/>
          </p:cNvSpPr>
          <p:nvPr>
            <p:ph type="sldNum" sz="quarter" idx="5"/>
          </p:nvPr>
        </p:nvSpPr>
        <p:spPr/>
        <p:txBody>
          <a:bodyPr/>
          <a:lstStyle/>
          <a:p>
            <a:fld id="{CEBE39AA-C04E-4BA5-B9DF-2C32A40100CF}" type="slidenum">
              <a:rPr lang="cs-CZ" smtClean="0"/>
              <a:t>22</a:t>
            </a:fld>
            <a:endParaRPr lang="cs-CZ"/>
          </a:p>
        </p:txBody>
      </p:sp>
    </p:spTree>
    <p:extLst>
      <p:ext uri="{BB962C8B-B14F-4D97-AF65-F5344CB8AC3E}">
        <p14:creationId xmlns:p14="http://schemas.microsoft.com/office/powerpoint/2010/main" val="1698711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CEBE39AA-C04E-4BA5-B9DF-2C32A40100CF}" type="slidenum">
              <a:rPr lang="cs-CZ" smtClean="0"/>
              <a:t>23</a:t>
            </a:fld>
            <a:endParaRPr lang="cs-CZ"/>
          </a:p>
        </p:txBody>
      </p:sp>
    </p:spTree>
    <p:extLst>
      <p:ext uri="{BB962C8B-B14F-4D97-AF65-F5344CB8AC3E}">
        <p14:creationId xmlns:p14="http://schemas.microsoft.com/office/powerpoint/2010/main" val="3685727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7618C-D731-B6DB-29D7-0F6E8A649755}"/>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24C5002-5EF3-3C2C-4A8F-4883CA56C95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2E6F497-41D0-4363-D5C9-36D348C9F267}"/>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BD77F5E3-EEC1-7E9A-D7E6-C1F2BCA872E8}"/>
              </a:ext>
            </a:extLst>
          </p:cNvPr>
          <p:cNvSpPr>
            <a:spLocks noGrp="1"/>
          </p:cNvSpPr>
          <p:nvPr>
            <p:ph type="sldNum" sz="quarter" idx="5"/>
          </p:nvPr>
        </p:nvSpPr>
        <p:spPr/>
        <p:txBody>
          <a:bodyPr/>
          <a:lstStyle/>
          <a:p>
            <a:fld id="{CEBE39AA-C04E-4BA5-B9DF-2C32A40100CF}" type="slidenum">
              <a:rPr lang="cs-CZ" smtClean="0"/>
              <a:t>3</a:t>
            </a:fld>
            <a:endParaRPr lang="cs-CZ"/>
          </a:p>
        </p:txBody>
      </p:sp>
    </p:spTree>
    <p:extLst>
      <p:ext uri="{BB962C8B-B14F-4D97-AF65-F5344CB8AC3E}">
        <p14:creationId xmlns:p14="http://schemas.microsoft.com/office/powerpoint/2010/main" val="3625616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CEBE39AA-C04E-4BA5-B9DF-2C32A40100CF}" type="slidenum">
              <a:rPr lang="cs-CZ" smtClean="0"/>
              <a:t>4</a:t>
            </a:fld>
            <a:endParaRPr lang="cs-CZ"/>
          </a:p>
        </p:txBody>
      </p:sp>
    </p:spTree>
    <p:extLst>
      <p:ext uri="{BB962C8B-B14F-4D97-AF65-F5344CB8AC3E}">
        <p14:creationId xmlns:p14="http://schemas.microsoft.com/office/powerpoint/2010/main" val="3916753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5585A-959D-9657-B2BC-80A6F94FC27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0763395C-5EC5-D65C-E77D-953A5A4EA80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B9C7AC39-5C41-79EE-D727-3BC0669BC08E}"/>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25463250-44B3-BD07-9F02-44BDAA3EF642}"/>
              </a:ext>
            </a:extLst>
          </p:cNvPr>
          <p:cNvSpPr>
            <a:spLocks noGrp="1"/>
          </p:cNvSpPr>
          <p:nvPr>
            <p:ph type="sldNum" sz="quarter" idx="5"/>
          </p:nvPr>
        </p:nvSpPr>
        <p:spPr/>
        <p:txBody>
          <a:bodyPr/>
          <a:lstStyle/>
          <a:p>
            <a:fld id="{CEBE39AA-C04E-4BA5-B9DF-2C32A40100CF}" type="slidenum">
              <a:rPr lang="cs-CZ" smtClean="0"/>
              <a:t>5</a:t>
            </a:fld>
            <a:endParaRPr lang="cs-CZ"/>
          </a:p>
        </p:txBody>
      </p:sp>
    </p:spTree>
    <p:extLst>
      <p:ext uri="{BB962C8B-B14F-4D97-AF65-F5344CB8AC3E}">
        <p14:creationId xmlns:p14="http://schemas.microsoft.com/office/powerpoint/2010/main" val="2343347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7207D-8B4F-54F7-9F2E-5F50E2EFAF3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1338F51-4FFC-4269-34EE-20DADA36E9E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A553CFE-5F6D-7FBA-B339-AE22620EAE4A}"/>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D361262A-98A9-2ACD-ACC0-8471A97EF47F}"/>
              </a:ext>
            </a:extLst>
          </p:cNvPr>
          <p:cNvSpPr>
            <a:spLocks noGrp="1"/>
          </p:cNvSpPr>
          <p:nvPr>
            <p:ph type="sldNum" sz="quarter" idx="5"/>
          </p:nvPr>
        </p:nvSpPr>
        <p:spPr/>
        <p:txBody>
          <a:bodyPr/>
          <a:lstStyle/>
          <a:p>
            <a:fld id="{CEBE39AA-C04E-4BA5-B9DF-2C32A40100CF}" type="slidenum">
              <a:rPr lang="cs-CZ" smtClean="0"/>
              <a:t>6</a:t>
            </a:fld>
            <a:endParaRPr lang="cs-CZ"/>
          </a:p>
        </p:txBody>
      </p:sp>
    </p:spTree>
    <p:extLst>
      <p:ext uri="{BB962C8B-B14F-4D97-AF65-F5344CB8AC3E}">
        <p14:creationId xmlns:p14="http://schemas.microsoft.com/office/powerpoint/2010/main" val="2859709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C82E8-F9A8-8AFF-E3E3-89B93C8D678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550D310-7D9E-6E55-9CB1-0AA38DF2976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00FAC4A-439C-2C84-1D67-565F3BCABD58}"/>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247E7A7D-79F6-4EAC-9DAA-31C7551B9787}"/>
              </a:ext>
            </a:extLst>
          </p:cNvPr>
          <p:cNvSpPr>
            <a:spLocks noGrp="1"/>
          </p:cNvSpPr>
          <p:nvPr>
            <p:ph type="sldNum" sz="quarter" idx="5"/>
          </p:nvPr>
        </p:nvSpPr>
        <p:spPr/>
        <p:txBody>
          <a:bodyPr/>
          <a:lstStyle/>
          <a:p>
            <a:fld id="{CEBE39AA-C04E-4BA5-B9DF-2C32A40100CF}" type="slidenum">
              <a:rPr lang="cs-CZ" smtClean="0"/>
              <a:t>7</a:t>
            </a:fld>
            <a:endParaRPr lang="cs-CZ"/>
          </a:p>
        </p:txBody>
      </p:sp>
    </p:spTree>
    <p:extLst>
      <p:ext uri="{BB962C8B-B14F-4D97-AF65-F5344CB8AC3E}">
        <p14:creationId xmlns:p14="http://schemas.microsoft.com/office/powerpoint/2010/main" val="2885886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FAFE6-2DE9-382E-6736-4B12BAF01CD0}"/>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833077E-5D09-421B-745E-0F585FEFA4D3}"/>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594873E-0F32-47B4-C514-F3E9CE5F2FF7}"/>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B91A12DB-E344-3C7A-CD96-11658303425B}"/>
              </a:ext>
            </a:extLst>
          </p:cNvPr>
          <p:cNvSpPr>
            <a:spLocks noGrp="1"/>
          </p:cNvSpPr>
          <p:nvPr>
            <p:ph type="sldNum" sz="quarter" idx="5"/>
          </p:nvPr>
        </p:nvSpPr>
        <p:spPr/>
        <p:txBody>
          <a:bodyPr/>
          <a:lstStyle/>
          <a:p>
            <a:fld id="{CEBE39AA-C04E-4BA5-B9DF-2C32A40100CF}" type="slidenum">
              <a:rPr lang="cs-CZ" smtClean="0"/>
              <a:t>8</a:t>
            </a:fld>
            <a:endParaRPr lang="cs-CZ"/>
          </a:p>
        </p:txBody>
      </p:sp>
    </p:spTree>
    <p:extLst>
      <p:ext uri="{BB962C8B-B14F-4D97-AF65-F5344CB8AC3E}">
        <p14:creationId xmlns:p14="http://schemas.microsoft.com/office/powerpoint/2010/main" val="650551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3198D-C371-D0D9-2B0B-10C1BF8C869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99E5002-3C09-41BD-A8FF-FFB8CD6F794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4533B0F-9F61-2702-33CD-BCCAA199B4F3}"/>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9396617F-4AA9-58D0-306C-1966C25C7183}"/>
              </a:ext>
            </a:extLst>
          </p:cNvPr>
          <p:cNvSpPr>
            <a:spLocks noGrp="1"/>
          </p:cNvSpPr>
          <p:nvPr>
            <p:ph type="sldNum" sz="quarter" idx="5"/>
          </p:nvPr>
        </p:nvSpPr>
        <p:spPr/>
        <p:txBody>
          <a:bodyPr/>
          <a:lstStyle/>
          <a:p>
            <a:fld id="{CEBE39AA-C04E-4BA5-B9DF-2C32A40100CF}" type="slidenum">
              <a:rPr lang="cs-CZ" smtClean="0"/>
              <a:t>9</a:t>
            </a:fld>
            <a:endParaRPr lang="cs-CZ"/>
          </a:p>
        </p:txBody>
      </p:sp>
    </p:spTree>
    <p:extLst>
      <p:ext uri="{BB962C8B-B14F-4D97-AF65-F5344CB8AC3E}">
        <p14:creationId xmlns:p14="http://schemas.microsoft.com/office/powerpoint/2010/main" val="3932973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2FDF5881-60BC-4503-B5C4-5F5A774FF41F}" type="datetimeFigureOut">
              <a:rPr lang="cs-CZ" smtClean="0"/>
              <a:t>12.05.2025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45D9BCD-5E08-49C5-8C3D-F4BCF3C80373}" type="slidenum">
              <a:rPr lang="cs-CZ" smtClean="0"/>
              <a:t>‹#›</a:t>
            </a:fld>
            <a:endParaRPr lang="cs-CZ"/>
          </a:p>
        </p:txBody>
      </p:sp>
    </p:spTree>
    <p:extLst>
      <p:ext uri="{BB962C8B-B14F-4D97-AF65-F5344CB8AC3E}">
        <p14:creationId xmlns:p14="http://schemas.microsoft.com/office/powerpoint/2010/main" val="1222042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FDF5881-60BC-4503-B5C4-5F5A774FF41F}" type="datetimeFigureOut">
              <a:rPr lang="cs-CZ" smtClean="0"/>
              <a:t>12.05.2025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45D9BCD-5E08-49C5-8C3D-F4BCF3C80373}" type="slidenum">
              <a:rPr lang="cs-CZ" smtClean="0"/>
              <a:t>‹#›</a:t>
            </a:fld>
            <a:endParaRPr lang="cs-CZ"/>
          </a:p>
        </p:txBody>
      </p:sp>
    </p:spTree>
    <p:extLst>
      <p:ext uri="{BB962C8B-B14F-4D97-AF65-F5344CB8AC3E}">
        <p14:creationId xmlns:p14="http://schemas.microsoft.com/office/powerpoint/2010/main" val="2315641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FDF5881-60BC-4503-B5C4-5F5A774FF41F}" type="datetimeFigureOut">
              <a:rPr lang="cs-CZ" smtClean="0"/>
              <a:t>12.05.2025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45D9BCD-5E08-49C5-8C3D-F4BCF3C80373}" type="slidenum">
              <a:rPr lang="cs-CZ" smtClean="0"/>
              <a:t>‹#›</a:t>
            </a:fld>
            <a:endParaRPr lang="cs-CZ"/>
          </a:p>
        </p:txBody>
      </p:sp>
    </p:spTree>
    <p:extLst>
      <p:ext uri="{BB962C8B-B14F-4D97-AF65-F5344CB8AC3E}">
        <p14:creationId xmlns:p14="http://schemas.microsoft.com/office/powerpoint/2010/main" val="2447290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FDF5881-60BC-4503-B5C4-5F5A774FF41F}" type="datetimeFigureOut">
              <a:rPr lang="cs-CZ" smtClean="0"/>
              <a:t>12.05.2025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45D9BCD-5E08-49C5-8C3D-F4BCF3C80373}" type="slidenum">
              <a:rPr lang="cs-CZ" smtClean="0"/>
              <a:t>‹#›</a:t>
            </a:fld>
            <a:endParaRPr lang="cs-CZ"/>
          </a:p>
        </p:txBody>
      </p:sp>
    </p:spTree>
    <p:extLst>
      <p:ext uri="{BB962C8B-B14F-4D97-AF65-F5344CB8AC3E}">
        <p14:creationId xmlns:p14="http://schemas.microsoft.com/office/powerpoint/2010/main" val="2961249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2FDF5881-60BC-4503-B5C4-5F5A774FF41F}" type="datetimeFigureOut">
              <a:rPr lang="cs-CZ" smtClean="0"/>
              <a:t>12.05.2025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45D9BCD-5E08-49C5-8C3D-F4BCF3C80373}" type="slidenum">
              <a:rPr lang="cs-CZ" smtClean="0"/>
              <a:t>‹#›</a:t>
            </a:fld>
            <a:endParaRPr lang="cs-CZ"/>
          </a:p>
        </p:txBody>
      </p:sp>
    </p:spTree>
    <p:extLst>
      <p:ext uri="{BB962C8B-B14F-4D97-AF65-F5344CB8AC3E}">
        <p14:creationId xmlns:p14="http://schemas.microsoft.com/office/powerpoint/2010/main" val="3429240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2FDF5881-60BC-4503-B5C4-5F5A774FF41F}" type="datetimeFigureOut">
              <a:rPr lang="cs-CZ" smtClean="0"/>
              <a:t>12.05.2025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45D9BCD-5E08-49C5-8C3D-F4BCF3C80373}" type="slidenum">
              <a:rPr lang="cs-CZ" smtClean="0"/>
              <a:t>‹#›</a:t>
            </a:fld>
            <a:endParaRPr lang="cs-CZ"/>
          </a:p>
        </p:txBody>
      </p:sp>
    </p:spTree>
    <p:extLst>
      <p:ext uri="{BB962C8B-B14F-4D97-AF65-F5344CB8AC3E}">
        <p14:creationId xmlns:p14="http://schemas.microsoft.com/office/powerpoint/2010/main" val="1512977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2FDF5881-60BC-4503-B5C4-5F5A774FF41F}" type="datetimeFigureOut">
              <a:rPr lang="cs-CZ" smtClean="0"/>
              <a:t>12.05.2025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645D9BCD-5E08-49C5-8C3D-F4BCF3C80373}" type="slidenum">
              <a:rPr lang="cs-CZ" smtClean="0"/>
              <a:t>‹#›</a:t>
            </a:fld>
            <a:endParaRPr lang="cs-CZ"/>
          </a:p>
        </p:txBody>
      </p:sp>
    </p:spTree>
    <p:extLst>
      <p:ext uri="{BB962C8B-B14F-4D97-AF65-F5344CB8AC3E}">
        <p14:creationId xmlns:p14="http://schemas.microsoft.com/office/powerpoint/2010/main" val="270464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2FDF5881-60BC-4503-B5C4-5F5A774FF41F}" type="datetimeFigureOut">
              <a:rPr lang="cs-CZ" smtClean="0"/>
              <a:t>12.05.2025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45D9BCD-5E08-49C5-8C3D-F4BCF3C80373}" type="slidenum">
              <a:rPr lang="cs-CZ" smtClean="0"/>
              <a:t>‹#›</a:t>
            </a:fld>
            <a:endParaRPr lang="cs-CZ"/>
          </a:p>
        </p:txBody>
      </p:sp>
    </p:spTree>
    <p:extLst>
      <p:ext uri="{BB962C8B-B14F-4D97-AF65-F5344CB8AC3E}">
        <p14:creationId xmlns:p14="http://schemas.microsoft.com/office/powerpoint/2010/main" val="1781054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FDF5881-60BC-4503-B5C4-5F5A774FF41F}" type="datetimeFigureOut">
              <a:rPr lang="cs-CZ" smtClean="0"/>
              <a:t>12.05.2025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645D9BCD-5E08-49C5-8C3D-F4BCF3C80373}" type="slidenum">
              <a:rPr lang="cs-CZ" smtClean="0"/>
              <a:t>‹#›</a:t>
            </a:fld>
            <a:endParaRPr lang="cs-CZ"/>
          </a:p>
        </p:txBody>
      </p:sp>
    </p:spTree>
    <p:extLst>
      <p:ext uri="{BB962C8B-B14F-4D97-AF65-F5344CB8AC3E}">
        <p14:creationId xmlns:p14="http://schemas.microsoft.com/office/powerpoint/2010/main" val="248293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2FDF5881-60BC-4503-B5C4-5F5A774FF41F}" type="datetimeFigureOut">
              <a:rPr lang="cs-CZ" smtClean="0"/>
              <a:t>12.05.2025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45D9BCD-5E08-49C5-8C3D-F4BCF3C80373}" type="slidenum">
              <a:rPr lang="cs-CZ" smtClean="0"/>
              <a:t>‹#›</a:t>
            </a:fld>
            <a:endParaRPr lang="cs-CZ"/>
          </a:p>
        </p:txBody>
      </p:sp>
    </p:spTree>
    <p:extLst>
      <p:ext uri="{BB962C8B-B14F-4D97-AF65-F5344CB8AC3E}">
        <p14:creationId xmlns:p14="http://schemas.microsoft.com/office/powerpoint/2010/main" val="1847770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2FDF5881-60BC-4503-B5C4-5F5A774FF41F}" type="datetimeFigureOut">
              <a:rPr lang="cs-CZ" smtClean="0"/>
              <a:t>12.05.2025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45D9BCD-5E08-49C5-8C3D-F4BCF3C80373}" type="slidenum">
              <a:rPr lang="cs-CZ" smtClean="0"/>
              <a:t>‹#›</a:t>
            </a:fld>
            <a:endParaRPr lang="cs-CZ"/>
          </a:p>
        </p:txBody>
      </p:sp>
    </p:spTree>
    <p:extLst>
      <p:ext uri="{BB962C8B-B14F-4D97-AF65-F5344CB8AC3E}">
        <p14:creationId xmlns:p14="http://schemas.microsoft.com/office/powerpoint/2010/main" val="1889024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DF5881-60BC-4503-B5C4-5F5A774FF41F}" type="datetimeFigureOut">
              <a:rPr lang="cs-CZ" smtClean="0"/>
              <a:t>12.05.2025</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5D9BCD-5E08-49C5-8C3D-F4BCF3C80373}" type="slidenum">
              <a:rPr lang="cs-CZ" smtClean="0"/>
              <a:t>‹#›</a:t>
            </a:fld>
            <a:endParaRPr lang="cs-CZ"/>
          </a:p>
        </p:txBody>
      </p:sp>
    </p:spTree>
    <p:extLst>
      <p:ext uri="{BB962C8B-B14F-4D97-AF65-F5344CB8AC3E}">
        <p14:creationId xmlns:p14="http://schemas.microsoft.com/office/powerpoint/2010/main" val="3274061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esfcr.cz/" TargetMode="External"/><Relationship Id="rId5" Type="http://schemas.openxmlformats.org/officeDocument/2006/relationships/hyperlink" Target="https://www.esfcr.cz/vyzva-081-opz-plus" TargetMode="External"/><Relationship Id="rId4" Type="http://schemas.openxmlformats.org/officeDocument/2006/relationships/hyperlink" Target="https://www.kr-ustecky.cz/potravinova-pomoc-detem-v-socialni-nouzi-v-usteckem-kraji-2025-2026/d-1794644/p1=30208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cs-CZ"/>
          </a:p>
        </p:txBody>
      </p:sp>
      <p:sp>
        <p:nvSpPr>
          <p:cNvPr id="3" name="Podnadpis 2"/>
          <p:cNvSpPr>
            <a:spLocks noGrp="1"/>
          </p:cNvSpPr>
          <p:nvPr>
            <p:ph type="subTitle" idx="1"/>
          </p:nvPr>
        </p:nvSpPr>
        <p:spPr/>
        <p:txBody>
          <a:bodyPr/>
          <a:lstStyle/>
          <a:p>
            <a:endParaRPr lang="cs-CZ"/>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53" y="0"/>
            <a:ext cx="12213053" cy="6869842"/>
          </a:xfrm>
          <a:prstGeom prst="rect">
            <a:avLst/>
          </a:prstGeom>
        </p:spPr>
      </p:pic>
      <p:pic>
        <p:nvPicPr>
          <p:cNvPr id="5" name="Obrázek 4">
            <a:extLst>
              <a:ext uri="{FF2B5EF4-FFF2-40B4-BE49-F238E27FC236}">
                <a16:creationId xmlns:a16="http://schemas.microsoft.com/office/drawing/2014/main" id="{596D8580-8647-287A-671A-776957661471}"/>
              </a:ext>
            </a:extLst>
          </p:cNvPr>
          <p:cNvPicPr>
            <a:picLocks noChangeAspect="1"/>
          </p:cNvPicPr>
          <p:nvPr/>
        </p:nvPicPr>
        <p:blipFill>
          <a:blip r:embed="rId4"/>
          <a:stretch>
            <a:fillRect/>
          </a:stretch>
        </p:blipFill>
        <p:spPr>
          <a:xfrm>
            <a:off x="123825" y="67664"/>
            <a:ext cx="4084674" cy="1054699"/>
          </a:xfrm>
          <a:prstGeom prst="rect">
            <a:avLst/>
          </a:prstGeom>
        </p:spPr>
      </p:pic>
    </p:spTree>
    <p:extLst>
      <p:ext uri="{BB962C8B-B14F-4D97-AF65-F5344CB8AC3E}">
        <p14:creationId xmlns:p14="http://schemas.microsoft.com/office/powerpoint/2010/main" val="1213645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9C675-321E-C1CC-EB04-3544D9F3602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A31F9EF-2E26-725B-A82F-313111953CD3}"/>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AA61F521-ABCB-112F-2295-13D42EEB956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62C6FBFA-F8BA-22C4-27D3-980BE9E4463D}"/>
              </a:ext>
            </a:extLst>
          </p:cNvPr>
          <p:cNvSpPr txBox="1"/>
          <p:nvPr/>
        </p:nvSpPr>
        <p:spPr>
          <a:xfrm>
            <a:off x="632253" y="365125"/>
            <a:ext cx="69591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Dotační program Potravinová pomoc dětem v sociální nouzi v Ústeckém kraji 2025/2026 </a:t>
            </a:r>
          </a:p>
        </p:txBody>
      </p:sp>
      <p:sp>
        <p:nvSpPr>
          <p:cNvPr id="10" name="TextovéPole 9">
            <a:extLst>
              <a:ext uri="{FF2B5EF4-FFF2-40B4-BE49-F238E27FC236}">
                <a16:creationId xmlns:a16="http://schemas.microsoft.com/office/drawing/2014/main" id="{B37D94FD-6074-1AA4-708A-3E7905B8F29F}"/>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1E668A73-2763-E8AC-8C69-2C9890DE3DB1}"/>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F82932CE-F358-B57F-AEBC-50BD5C541D20}"/>
              </a:ext>
            </a:extLst>
          </p:cNvPr>
          <p:cNvSpPr txBox="1"/>
          <p:nvPr/>
        </p:nvSpPr>
        <p:spPr>
          <a:xfrm>
            <a:off x="632254" y="720000"/>
            <a:ext cx="5981198" cy="6617196"/>
          </a:xfrm>
          <a:prstGeom prst="rect">
            <a:avLst/>
          </a:prstGeom>
          <a:noFill/>
        </p:spPr>
        <p:txBody>
          <a:bodyPr wrap="square" rtlCol="0">
            <a:spAutoFit/>
          </a:bodyPr>
          <a:lstStyle/>
          <a:p>
            <a:pPr algn="just"/>
            <a:r>
              <a:rPr lang="cs-CZ" sz="3200" b="1" dirty="0">
                <a:solidFill>
                  <a:srgbClr val="010FFF"/>
                </a:solidFill>
                <a:latin typeface="Century Gothic" panose="020B0502020202020204" pitchFamily="34" charset="0"/>
              </a:rPr>
              <a:t>Žádost o poskytnutí dotace  </a:t>
            </a:r>
          </a:p>
          <a:p>
            <a:pPr algn="just"/>
            <a:endParaRPr lang="cs-CZ" sz="900" b="1" dirty="0">
              <a:solidFill>
                <a:srgbClr val="010FFF"/>
              </a:solidFill>
              <a:latin typeface="Century Gothic" panose="020B0502020202020204" pitchFamily="34" charset="0"/>
            </a:endParaRPr>
          </a:p>
          <a:p>
            <a:pPr marL="180975" indent="-180975" algn="just">
              <a:buFont typeface="Arial" panose="020B0604020202020204" pitchFamily="34" charset="0"/>
              <a:buChar char="•"/>
            </a:pPr>
            <a:r>
              <a:rPr lang="cs-CZ" sz="1700" dirty="0">
                <a:solidFill>
                  <a:srgbClr val="FF0000"/>
                </a:solidFill>
                <a:latin typeface="Century Gothic" panose="020B0502020202020204" pitchFamily="34" charset="0"/>
              </a:rPr>
              <a:t>Elektronický formulář žádosti a návod na jeho vyplnění je na výše uvedeném odkazu na web ÚK.</a:t>
            </a:r>
          </a:p>
          <a:p>
            <a:pPr marL="180975" indent="-180975" algn="just">
              <a:buFont typeface="Arial" panose="020B0604020202020204" pitchFamily="34" charset="0"/>
              <a:buChar char="•"/>
            </a:pPr>
            <a:r>
              <a:rPr lang="cs-CZ" sz="1700" dirty="0">
                <a:solidFill>
                  <a:srgbClr val="010FFF"/>
                </a:solidFill>
                <a:latin typeface="Century Gothic" panose="020B0502020202020204" pitchFamily="34" charset="0"/>
              </a:rPr>
              <a:t>Výše dotace se stanoví na základě jednotkových nákladů, počtu školních dní od 30. 6. 2026 a kvalifikovaného odhadu počtu dětí a žáků ve věku 2 – 26 let, kteří jsou z rodin ohrožených chudobou a materiální nebo potravinovou deprivací, v součtu za všechny typy jednotek školního stravování, resp. obou typů aktivit. Kvalifikovaný odhad určí statutární orgán organizace.</a:t>
            </a:r>
          </a:p>
          <a:p>
            <a:pPr marL="180975" indent="-180975" algn="just">
              <a:buFont typeface="Arial" panose="020B0604020202020204" pitchFamily="34" charset="0"/>
              <a:buChar char="•"/>
            </a:pPr>
            <a:r>
              <a:rPr lang="cs-CZ" sz="1700" dirty="0">
                <a:solidFill>
                  <a:srgbClr val="010FFF"/>
                </a:solidFill>
                <a:latin typeface="Century Gothic" panose="020B0502020202020204" pitchFamily="34" charset="0"/>
              </a:rPr>
              <a:t>Vzorec je automaticky nastaven. Celková výše dotace bude zaokrouhlena na celé koruny dolů.</a:t>
            </a:r>
          </a:p>
          <a:p>
            <a:pPr marL="180975" indent="-180975" algn="just">
              <a:buFont typeface="Arial" panose="020B0604020202020204" pitchFamily="34" charset="0"/>
              <a:buChar char="•"/>
            </a:pPr>
            <a:r>
              <a:rPr lang="cs-CZ" sz="1700" dirty="0">
                <a:solidFill>
                  <a:srgbClr val="010FFF"/>
                </a:solidFill>
                <a:latin typeface="Century Gothic" panose="020B0502020202020204" pitchFamily="34" charset="0"/>
              </a:rPr>
              <a:t>Z důvodu nutnosti podpořit více dětí (maximálně do kapacity školy/školského zařízení) je možné podat další žádost.</a:t>
            </a:r>
          </a:p>
          <a:p>
            <a:pPr marL="180975" indent="-180975" algn="just">
              <a:buFont typeface="Arial" panose="020B0604020202020204" pitchFamily="34" charset="0"/>
              <a:buChar char="•"/>
            </a:pPr>
            <a:r>
              <a:rPr lang="cs-CZ" sz="1700" dirty="0">
                <a:solidFill>
                  <a:srgbClr val="010FFF"/>
                </a:solidFill>
                <a:latin typeface="Century Gothic" panose="020B0502020202020204" pitchFamily="34" charset="0"/>
              </a:rPr>
              <a:t>Odhad počtu zapojených dětí/žáků ve všech žádostech jednoho žadatele nesmí překročit kapacitu školy/školského zařízení uvedené ve školském rejstříku, přičemž výše dotace jedné žádosti je maximálně 3 000 000 Kč.</a:t>
            </a:r>
          </a:p>
          <a:p>
            <a:pPr marL="180975" indent="-180975" algn="just">
              <a:buFont typeface="Arial" panose="020B0604020202020204" pitchFamily="34" charset="0"/>
              <a:buChar char="•"/>
            </a:pPr>
            <a:r>
              <a:rPr lang="cs-CZ" sz="1700" dirty="0">
                <a:solidFill>
                  <a:srgbClr val="010FFF"/>
                </a:solidFill>
                <a:latin typeface="Century Gothic" panose="020B0502020202020204" pitchFamily="34" charset="0"/>
              </a:rPr>
              <a:t>Spoluúčast není požadována = 100 % dotace.</a:t>
            </a:r>
            <a:endParaRPr lang="cs-CZ" sz="1700" b="1" dirty="0">
              <a:solidFill>
                <a:srgbClr val="010FFF"/>
              </a:solidFill>
              <a:latin typeface="Century Gothic" panose="020B0502020202020204" pitchFamily="34" charset="0"/>
            </a:endParaRPr>
          </a:p>
          <a:p>
            <a:pPr marL="180975"/>
            <a:endParaRPr lang="cs-CZ" sz="2600" dirty="0">
              <a:solidFill>
                <a:srgbClr val="010FFF"/>
              </a:solidFill>
              <a:latin typeface="Century Gothic" panose="020B0502020202020204" pitchFamily="34" charset="0"/>
            </a:endParaRPr>
          </a:p>
        </p:txBody>
      </p:sp>
      <p:pic>
        <p:nvPicPr>
          <p:cNvPr id="3" name="Obrázek 2">
            <a:extLst>
              <a:ext uri="{FF2B5EF4-FFF2-40B4-BE49-F238E27FC236}">
                <a16:creationId xmlns:a16="http://schemas.microsoft.com/office/drawing/2014/main" id="{2BB92CE3-DB63-12FB-ECD7-8CF0B3DF36BB}"/>
              </a:ext>
            </a:extLst>
          </p:cNvPr>
          <p:cNvPicPr>
            <a:picLocks noChangeAspect="1"/>
          </p:cNvPicPr>
          <p:nvPr/>
        </p:nvPicPr>
        <p:blipFill>
          <a:blip r:embed="rId4"/>
          <a:stretch>
            <a:fillRect/>
          </a:stretch>
        </p:blipFill>
        <p:spPr>
          <a:xfrm>
            <a:off x="6583032" y="1459187"/>
            <a:ext cx="5485143" cy="4922564"/>
          </a:xfrm>
          <a:prstGeom prst="rect">
            <a:avLst/>
          </a:prstGeom>
        </p:spPr>
      </p:pic>
      <p:sp>
        <p:nvSpPr>
          <p:cNvPr id="8" name="TextovéPole 7">
            <a:extLst>
              <a:ext uri="{FF2B5EF4-FFF2-40B4-BE49-F238E27FC236}">
                <a16:creationId xmlns:a16="http://schemas.microsoft.com/office/drawing/2014/main" id="{F2AD86E8-1D71-79A7-0806-8ACEBB1A6727}"/>
              </a:ext>
            </a:extLst>
          </p:cNvPr>
          <p:cNvSpPr txBox="1"/>
          <p:nvPr/>
        </p:nvSpPr>
        <p:spPr>
          <a:xfrm>
            <a:off x="6242863" y="711896"/>
            <a:ext cx="6005261" cy="1338828"/>
          </a:xfrm>
          <a:prstGeom prst="rect">
            <a:avLst/>
          </a:prstGeom>
          <a:noFill/>
        </p:spPr>
        <p:txBody>
          <a:bodyPr wrap="square" rtlCol="0">
            <a:spAutoFit/>
          </a:bodyPr>
          <a:lstStyle/>
          <a:p>
            <a:pPr algn="just"/>
            <a:r>
              <a:rPr lang="cs-CZ" sz="3200" b="1" dirty="0">
                <a:solidFill>
                  <a:srgbClr val="010FFF"/>
                </a:solidFill>
                <a:latin typeface="Century Gothic" panose="020B0502020202020204" pitchFamily="34" charset="0"/>
              </a:rPr>
              <a:t>- pouze elektronická</a:t>
            </a:r>
          </a:p>
          <a:p>
            <a:pPr marL="342900" indent="-342900" algn="just">
              <a:buFont typeface="Arial" panose="020B0604020202020204" pitchFamily="34" charset="0"/>
              <a:buChar char="•"/>
            </a:pPr>
            <a:endParaRPr lang="cs-CZ" sz="2300" b="1" dirty="0">
              <a:solidFill>
                <a:srgbClr val="010FFF"/>
              </a:solidFill>
              <a:latin typeface="Century Gothic" panose="020B0502020202020204" pitchFamily="34" charset="0"/>
            </a:endParaRPr>
          </a:p>
          <a:p>
            <a:pPr marL="180975"/>
            <a:endParaRPr lang="cs-CZ" sz="2600" dirty="0">
              <a:solidFill>
                <a:srgbClr val="010FFF"/>
              </a:solidFill>
              <a:latin typeface="Century Gothic" panose="020B0502020202020204" pitchFamily="34" charset="0"/>
            </a:endParaRPr>
          </a:p>
        </p:txBody>
      </p:sp>
    </p:spTree>
    <p:extLst>
      <p:ext uri="{BB962C8B-B14F-4D97-AF65-F5344CB8AC3E}">
        <p14:creationId xmlns:p14="http://schemas.microsoft.com/office/powerpoint/2010/main" val="2529039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01691-9DE9-FBE4-BB5C-6E9FF6D9420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B58F851-0AF6-683C-3381-3283C2C91BAB}"/>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25C11DA0-70E9-5CBD-0707-8710A5A8E5E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3D081800-33B1-27C4-ADDA-21E92D0595DF}"/>
              </a:ext>
            </a:extLst>
          </p:cNvPr>
          <p:cNvSpPr txBox="1"/>
          <p:nvPr/>
        </p:nvSpPr>
        <p:spPr>
          <a:xfrm>
            <a:off x="632253" y="365125"/>
            <a:ext cx="69591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Dotační program Potravinová pomoc dětem v sociální nouzi v Ústeckém kraji 2025/2026 </a:t>
            </a:r>
          </a:p>
        </p:txBody>
      </p:sp>
      <p:sp>
        <p:nvSpPr>
          <p:cNvPr id="10" name="TextovéPole 9">
            <a:extLst>
              <a:ext uri="{FF2B5EF4-FFF2-40B4-BE49-F238E27FC236}">
                <a16:creationId xmlns:a16="http://schemas.microsoft.com/office/drawing/2014/main" id="{8A4966AC-8BDA-55FD-6259-64043D27A4F2}"/>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ED79779D-0F3F-4A06-16DF-2938FF92DC17}"/>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B06E3B04-77F7-CC7D-FBDF-B9963ACCB035}"/>
              </a:ext>
            </a:extLst>
          </p:cNvPr>
          <p:cNvSpPr txBox="1"/>
          <p:nvPr/>
        </p:nvSpPr>
        <p:spPr>
          <a:xfrm>
            <a:off x="632254" y="720000"/>
            <a:ext cx="10833790" cy="7448193"/>
          </a:xfrm>
          <a:prstGeom prst="rect">
            <a:avLst/>
          </a:prstGeom>
          <a:noFill/>
        </p:spPr>
        <p:txBody>
          <a:bodyPr wrap="square" rtlCol="0">
            <a:spAutoFit/>
          </a:bodyPr>
          <a:lstStyle/>
          <a:p>
            <a:r>
              <a:rPr lang="cs-CZ" sz="3200" b="1" dirty="0">
                <a:solidFill>
                  <a:srgbClr val="010FFF"/>
                </a:solidFill>
                <a:latin typeface="Century Gothic" panose="020B0502020202020204" pitchFamily="34" charset="0"/>
              </a:rPr>
              <a:t>Přílohy žádosti o dotaci</a:t>
            </a:r>
          </a:p>
          <a:p>
            <a:pPr algn="just"/>
            <a:endParaRPr lang="cs-CZ" sz="900" b="1" dirty="0">
              <a:solidFill>
                <a:srgbClr val="010FFF"/>
              </a:solidFill>
              <a:latin typeface="Century Gothic" panose="020B0502020202020204" pitchFamily="34" charset="0"/>
            </a:endParaRPr>
          </a:p>
          <a:p>
            <a:pPr marL="180975" indent="-180975" algn="just">
              <a:buFont typeface="Arial" panose="020B0604020202020204" pitchFamily="34" charset="0"/>
              <a:buChar char="•"/>
            </a:pPr>
            <a:r>
              <a:rPr lang="cs-CZ" sz="2300" dirty="0">
                <a:solidFill>
                  <a:srgbClr val="010FFF"/>
                </a:solidFill>
                <a:latin typeface="Century Gothic" panose="020B0502020202020204" pitchFamily="34" charset="0"/>
              </a:rPr>
              <a:t>Doklady o zřízení běžného účtu </a:t>
            </a:r>
          </a:p>
          <a:p>
            <a:pPr marL="180975" indent="-180975" algn="just">
              <a:buFont typeface="Arial" panose="020B0604020202020204" pitchFamily="34" charset="0"/>
              <a:buChar char="•"/>
            </a:pPr>
            <a:r>
              <a:rPr lang="cs-CZ" sz="2300" dirty="0">
                <a:solidFill>
                  <a:srgbClr val="010FFF"/>
                </a:solidFill>
                <a:latin typeface="Century Gothic" panose="020B0502020202020204" pitchFamily="34" charset="0"/>
              </a:rPr>
              <a:t>Výpis z evidence skutečných majitelů nebo doklady obsahující údaje </a:t>
            </a:r>
            <a:br>
              <a:rPr lang="cs-CZ" sz="2300" dirty="0">
                <a:solidFill>
                  <a:srgbClr val="010FFF"/>
                </a:solidFill>
                <a:latin typeface="Century Gothic" panose="020B0502020202020204" pitchFamily="34" charset="0"/>
              </a:rPr>
            </a:br>
            <a:r>
              <a:rPr lang="cs-CZ" sz="2300" dirty="0">
                <a:solidFill>
                  <a:srgbClr val="010FFF"/>
                </a:solidFill>
                <a:latin typeface="Century Gothic" panose="020B0502020202020204" pitchFamily="34" charset="0"/>
              </a:rPr>
              <a:t>o skutečném majiteli PO – neplatí pro příspěvkové organizace obcí</a:t>
            </a:r>
          </a:p>
          <a:p>
            <a:pPr marL="180975" indent="-180975" algn="just">
              <a:buFont typeface="Arial" panose="020B0604020202020204" pitchFamily="34" charset="0"/>
              <a:buChar char="•"/>
            </a:pPr>
            <a:r>
              <a:rPr lang="cs-CZ" sz="2300" dirty="0">
                <a:solidFill>
                  <a:srgbClr val="010FFF"/>
                </a:solidFill>
                <a:latin typeface="Century Gothic" panose="020B0502020202020204" pitchFamily="34" charset="0"/>
              </a:rPr>
              <a:t>Je-li žadatel zastoupen na základě plné moci, musí být přílohou žádosti kopie ověřené plné moci</a:t>
            </a:r>
          </a:p>
          <a:p>
            <a:pPr algn="just"/>
            <a:endParaRPr lang="cs-CZ" sz="1700" dirty="0">
              <a:solidFill>
                <a:srgbClr val="010FFF"/>
              </a:solidFill>
              <a:latin typeface="Century Gothic" panose="020B0502020202020204" pitchFamily="34" charset="0"/>
            </a:endParaRPr>
          </a:p>
          <a:p>
            <a:pPr algn="just"/>
            <a:r>
              <a:rPr lang="cs-CZ" sz="3200" b="1" dirty="0">
                <a:solidFill>
                  <a:srgbClr val="010FFF"/>
                </a:solidFill>
                <a:latin typeface="Century Gothic" panose="020B0502020202020204" pitchFamily="34" charset="0"/>
              </a:rPr>
              <a:t>Podání žádosti o dotaci – pouze elektronicky</a:t>
            </a:r>
          </a:p>
          <a:p>
            <a:pPr marL="285750" indent="-285750" algn="just">
              <a:buFont typeface="Arial" panose="020B0604020202020204" pitchFamily="34" charset="0"/>
              <a:buChar char="•"/>
            </a:pPr>
            <a:r>
              <a:rPr lang="cs-CZ" sz="2300" dirty="0">
                <a:solidFill>
                  <a:srgbClr val="010FFF"/>
                </a:solidFill>
                <a:latin typeface="Century Gothic" panose="020B0502020202020204" pitchFamily="34" charset="0"/>
              </a:rPr>
              <a:t>Pro řádné podání žádosti je nutné vložit vygenerovanou žádost z e-mailu, ve formátu PDF (s povinnými přílohami) do datové schránky </a:t>
            </a:r>
            <a:br>
              <a:rPr lang="cs-CZ" sz="2300" dirty="0">
                <a:solidFill>
                  <a:srgbClr val="010FFF"/>
                </a:solidFill>
                <a:latin typeface="Century Gothic" panose="020B0502020202020204" pitchFamily="34" charset="0"/>
              </a:rPr>
            </a:br>
            <a:r>
              <a:rPr lang="cs-CZ" sz="2300" dirty="0">
                <a:solidFill>
                  <a:srgbClr val="010FFF"/>
                </a:solidFill>
                <a:latin typeface="Century Gothic" panose="020B0502020202020204" pitchFamily="34" charset="0"/>
              </a:rPr>
              <a:t>a s </a:t>
            </a:r>
            <a:r>
              <a:rPr lang="cs-CZ" sz="2300" b="1" dirty="0">
                <a:solidFill>
                  <a:srgbClr val="010FFF"/>
                </a:solidFill>
                <a:latin typeface="Century Gothic" panose="020B0502020202020204" pitchFamily="34" charset="0"/>
              </a:rPr>
              <a:t>uznávaným nebo kvalifikovaným elektronickým podpisem </a:t>
            </a:r>
            <a:r>
              <a:rPr lang="cs-CZ" sz="2300" dirty="0">
                <a:solidFill>
                  <a:srgbClr val="010FFF"/>
                </a:solidFill>
                <a:latin typeface="Century Gothic" panose="020B0502020202020204" pitchFamily="34" charset="0"/>
              </a:rPr>
              <a:t>statutárního orgánu organizace, odeslat do datové schránky poskytovatele: t9zbsva.  </a:t>
            </a:r>
          </a:p>
          <a:p>
            <a:pPr algn="just"/>
            <a:endParaRPr lang="cs-CZ" sz="1000" dirty="0">
              <a:solidFill>
                <a:srgbClr val="010FFF"/>
              </a:solidFill>
              <a:latin typeface="Century Gothic" panose="020B0502020202020204" pitchFamily="34" charset="0"/>
            </a:endParaRPr>
          </a:p>
          <a:p>
            <a:pPr marL="180975" indent="-180975" algn="just">
              <a:buFont typeface="Arial" panose="020B0604020202020204" pitchFamily="34" charset="0"/>
              <a:buChar char="•"/>
            </a:pPr>
            <a:r>
              <a:rPr lang="cs-CZ" sz="2300" dirty="0">
                <a:solidFill>
                  <a:srgbClr val="010FFF"/>
                </a:solidFill>
                <a:latin typeface="Century Gothic" panose="020B0502020202020204" pitchFamily="34" charset="0"/>
              </a:rPr>
              <a:t>Pokud nebude vygenerovaná žádost ve formátu PDF odeslána datovou schránkou poskytovateli, nelze podanou žádost akceptovat a brát jí jako řádně podanou.</a:t>
            </a:r>
          </a:p>
          <a:p>
            <a:pPr marL="180975" indent="-180975" algn="just">
              <a:buFont typeface="Arial" panose="020B0604020202020204" pitchFamily="34" charset="0"/>
              <a:buChar char="•"/>
            </a:pPr>
            <a:endParaRPr lang="cs-CZ" sz="1700" dirty="0">
              <a:solidFill>
                <a:srgbClr val="010FFF"/>
              </a:solidFill>
              <a:latin typeface="Century Gothic" panose="020B0502020202020204" pitchFamily="34" charset="0"/>
            </a:endParaRPr>
          </a:p>
          <a:p>
            <a:pPr marL="342900" indent="-342900" algn="just">
              <a:buFont typeface="Arial" panose="020B0604020202020204" pitchFamily="34" charset="0"/>
              <a:buChar char="•"/>
            </a:pPr>
            <a:endParaRPr lang="cs-CZ" sz="2300" b="1" dirty="0">
              <a:solidFill>
                <a:srgbClr val="010FFF"/>
              </a:solidFill>
              <a:latin typeface="Century Gothic" panose="020B0502020202020204" pitchFamily="34" charset="0"/>
            </a:endParaRPr>
          </a:p>
          <a:p>
            <a:pPr marL="180975"/>
            <a:endParaRPr lang="cs-CZ" sz="2600" dirty="0">
              <a:solidFill>
                <a:srgbClr val="010FFF"/>
              </a:solidFill>
              <a:latin typeface="Century Gothic" panose="020B0502020202020204" pitchFamily="34" charset="0"/>
            </a:endParaRPr>
          </a:p>
        </p:txBody>
      </p:sp>
      <p:pic>
        <p:nvPicPr>
          <p:cNvPr id="3" name="Obrázek 2">
            <a:extLst>
              <a:ext uri="{FF2B5EF4-FFF2-40B4-BE49-F238E27FC236}">
                <a16:creationId xmlns:a16="http://schemas.microsoft.com/office/drawing/2014/main" id="{48C98DBB-7DBE-5283-F741-1B2FE3D6F0B7}"/>
              </a:ext>
            </a:extLst>
          </p:cNvPr>
          <p:cNvPicPr>
            <a:picLocks noChangeAspect="1"/>
          </p:cNvPicPr>
          <p:nvPr/>
        </p:nvPicPr>
        <p:blipFill>
          <a:blip r:embed="rId4"/>
          <a:stretch>
            <a:fillRect/>
          </a:stretch>
        </p:blipFill>
        <p:spPr>
          <a:xfrm>
            <a:off x="9624782" y="2782529"/>
            <a:ext cx="2186310" cy="1157704"/>
          </a:xfrm>
          <a:prstGeom prst="rect">
            <a:avLst/>
          </a:prstGeom>
        </p:spPr>
      </p:pic>
    </p:spTree>
    <p:extLst>
      <p:ext uri="{BB962C8B-B14F-4D97-AF65-F5344CB8AC3E}">
        <p14:creationId xmlns:p14="http://schemas.microsoft.com/office/powerpoint/2010/main" val="276440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3D39F-122E-44DF-7B72-AA9EC1D7BB4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6E60D25-DFE3-1385-DCCE-C12CC66DD5F2}"/>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2CB4D6FB-08F0-601C-97E6-06A271580CD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E637F75F-B5F0-2B9D-E544-06A00B8D9164}"/>
              </a:ext>
            </a:extLst>
          </p:cNvPr>
          <p:cNvSpPr txBox="1"/>
          <p:nvPr/>
        </p:nvSpPr>
        <p:spPr>
          <a:xfrm>
            <a:off x="632253" y="365125"/>
            <a:ext cx="69591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Dotační program Potravinová pomoc dětem v sociální nouzi v Ústeckém kraji 2025/2026 </a:t>
            </a:r>
          </a:p>
        </p:txBody>
      </p:sp>
      <p:sp>
        <p:nvSpPr>
          <p:cNvPr id="10" name="TextovéPole 9">
            <a:extLst>
              <a:ext uri="{FF2B5EF4-FFF2-40B4-BE49-F238E27FC236}">
                <a16:creationId xmlns:a16="http://schemas.microsoft.com/office/drawing/2014/main" id="{3BBC5063-F138-B6B7-B1C4-A199A27378E9}"/>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843E4E99-B1A3-199E-FD47-8BE6F211C8A7}"/>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9A41A0CD-646F-5C20-3220-5AF553217892}"/>
              </a:ext>
            </a:extLst>
          </p:cNvPr>
          <p:cNvSpPr txBox="1"/>
          <p:nvPr/>
        </p:nvSpPr>
        <p:spPr>
          <a:xfrm>
            <a:off x="632254" y="720000"/>
            <a:ext cx="10833790" cy="7555915"/>
          </a:xfrm>
          <a:prstGeom prst="rect">
            <a:avLst/>
          </a:prstGeom>
          <a:noFill/>
        </p:spPr>
        <p:txBody>
          <a:bodyPr wrap="square" rtlCol="0">
            <a:spAutoFit/>
          </a:bodyPr>
          <a:lstStyle/>
          <a:p>
            <a:r>
              <a:rPr lang="cs-CZ" sz="3600" b="1" dirty="0">
                <a:solidFill>
                  <a:srgbClr val="010FFF"/>
                </a:solidFill>
                <a:latin typeface="Century Gothic" panose="020B0502020202020204" pitchFamily="34" charset="0"/>
              </a:rPr>
              <a:t>Hodnocení žádostí o dotaci</a:t>
            </a:r>
          </a:p>
          <a:p>
            <a:endParaRPr lang="cs-CZ" b="1" dirty="0">
              <a:solidFill>
                <a:srgbClr val="010FFF"/>
              </a:solidFill>
              <a:latin typeface="Century Gothic" panose="020B0502020202020204" pitchFamily="34" charset="0"/>
            </a:endParaRPr>
          </a:p>
          <a:p>
            <a:endParaRPr lang="cs-CZ" b="1" dirty="0">
              <a:solidFill>
                <a:srgbClr val="010FFF"/>
              </a:solidFill>
              <a:latin typeface="Century Gothic" panose="020B0502020202020204" pitchFamily="34" charset="0"/>
            </a:endParaRPr>
          </a:p>
          <a:p>
            <a:endParaRPr lang="cs-CZ" b="1" dirty="0">
              <a:solidFill>
                <a:srgbClr val="010FFF"/>
              </a:solidFill>
              <a:latin typeface="Century Gothic" panose="020B0502020202020204" pitchFamily="34" charset="0"/>
            </a:endParaRPr>
          </a:p>
          <a:p>
            <a:pPr marL="457200" indent="-457200" algn="just">
              <a:buFont typeface="Arial" panose="020B0604020202020204" pitchFamily="34" charset="0"/>
              <a:buChar char="•"/>
            </a:pPr>
            <a:r>
              <a:rPr lang="cs-CZ" sz="2500" dirty="0">
                <a:solidFill>
                  <a:srgbClr val="010FFF"/>
                </a:solidFill>
                <a:latin typeface="Century Gothic" panose="020B0502020202020204" pitchFamily="34" charset="0"/>
              </a:rPr>
              <a:t>Řádně a včas doručené žádosti budou zpracovány odborem školství, mládeže a tělovýchovy (dále jen „OSMT“), který provede kontrolu formální správnosti žádosti a zákonem a dotačním programem požadovaných náležitostí. </a:t>
            </a:r>
          </a:p>
          <a:p>
            <a:pPr marL="457200" indent="-457200" algn="just">
              <a:buFont typeface="Arial" panose="020B0604020202020204" pitchFamily="34" charset="0"/>
              <a:buChar char="•"/>
            </a:pPr>
            <a:r>
              <a:rPr lang="cs-CZ" sz="2500" dirty="0">
                <a:solidFill>
                  <a:srgbClr val="010FFF"/>
                </a:solidFill>
                <a:latin typeface="Century Gothic" panose="020B0502020202020204" pitchFamily="34" charset="0"/>
              </a:rPr>
              <a:t>OSMT vyzve k doplnění formálních nedostatků ve stanovené lhůtě.</a:t>
            </a:r>
          </a:p>
          <a:p>
            <a:pPr marL="457200" indent="-457200" algn="just">
              <a:buFont typeface="Arial" panose="020B0604020202020204" pitchFamily="34" charset="0"/>
              <a:buChar char="•"/>
            </a:pPr>
            <a:r>
              <a:rPr lang="cs-CZ" sz="2500" dirty="0">
                <a:solidFill>
                  <a:srgbClr val="010FFF"/>
                </a:solidFill>
                <a:latin typeface="Century Gothic" panose="020B0502020202020204" pitchFamily="34" charset="0"/>
              </a:rPr>
              <a:t>OSMT vyřadí žádostí o dotaci, které nesplňují nutné podmínky</a:t>
            </a:r>
            <a:br>
              <a:rPr lang="cs-CZ" sz="2500" dirty="0">
                <a:solidFill>
                  <a:srgbClr val="010FFF"/>
                </a:solidFill>
                <a:latin typeface="Century Gothic" panose="020B0502020202020204" pitchFamily="34" charset="0"/>
              </a:rPr>
            </a:br>
            <a:r>
              <a:rPr lang="cs-CZ" sz="2500" dirty="0">
                <a:solidFill>
                  <a:srgbClr val="010FFF"/>
                </a:solidFill>
                <a:latin typeface="Century Gothic" panose="020B0502020202020204" pitchFamily="34" charset="0"/>
              </a:rPr>
              <a:t>a náležitosti nebo pokud žadatel není způsobilý.</a:t>
            </a:r>
          </a:p>
          <a:p>
            <a:pPr marL="457200" indent="-457200" algn="just">
              <a:buFont typeface="Arial" panose="020B0604020202020204" pitchFamily="34" charset="0"/>
              <a:buChar char="•"/>
            </a:pPr>
            <a:r>
              <a:rPr lang="cs-CZ" sz="2500" dirty="0">
                <a:solidFill>
                  <a:srgbClr val="010FFF"/>
                </a:solidFill>
                <a:latin typeface="Century Gothic" panose="020B0502020202020204" pitchFamily="34" charset="0"/>
              </a:rPr>
              <a:t>Všechny žádosti, které nebyly vyřazeny a naplnily požadavky </a:t>
            </a:r>
            <a:br>
              <a:rPr lang="cs-CZ" sz="2500" dirty="0">
                <a:solidFill>
                  <a:srgbClr val="010FFF"/>
                </a:solidFill>
                <a:latin typeface="Century Gothic" panose="020B0502020202020204" pitchFamily="34" charset="0"/>
              </a:rPr>
            </a:br>
            <a:r>
              <a:rPr lang="cs-CZ" sz="2500" dirty="0">
                <a:solidFill>
                  <a:srgbClr val="010FFF"/>
                </a:solidFill>
                <a:latin typeface="Century Gothic" panose="020B0502020202020204" pitchFamily="34" charset="0"/>
              </a:rPr>
              <a:t>a náležitosti budou navrženy k podpoře, a to </a:t>
            </a:r>
            <a:r>
              <a:rPr lang="cs-CZ" sz="2500" b="1" dirty="0">
                <a:solidFill>
                  <a:srgbClr val="010FFF"/>
                </a:solidFill>
                <a:latin typeface="Century Gothic" panose="020B0502020202020204" pitchFamily="34" charset="0"/>
              </a:rPr>
              <a:t>v pořadí podle doručení žádostí do datové schránky poskytovatele</a:t>
            </a:r>
            <a:r>
              <a:rPr lang="cs-CZ" sz="2500" dirty="0">
                <a:solidFill>
                  <a:srgbClr val="010FFF"/>
                </a:solidFill>
                <a:latin typeface="Century Gothic" panose="020B0502020202020204" pitchFamily="34" charset="0"/>
              </a:rPr>
              <a:t>. </a:t>
            </a:r>
          </a:p>
          <a:p>
            <a:pPr marL="457200" indent="-457200" algn="just">
              <a:buFont typeface="Arial" panose="020B0604020202020204" pitchFamily="34" charset="0"/>
              <a:buChar char="•"/>
            </a:pPr>
            <a:r>
              <a:rPr lang="cs-CZ" sz="2500" dirty="0">
                <a:solidFill>
                  <a:srgbClr val="010FFF"/>
                </a:solidFill>
                <a:latin typeface="Century Gothic" panose="020B0502020202020204" pitchFamily="34" charset="0"/>
              </a:rPr>
              <a:t>Žadatelé budou uspokojeni plnou výší požadované dotace, a to pouze do výše finanční alokace dotačního programu. </a:t>
            </a:r>
          </a:p>
          <a:p>
            <a:pPr marL="457200" indent="-457200">
              <a:buFont typeface="Arial" panose="020B0604020202020204" pitchFamily="34" charset="0"/>
              <a:buChar char="•"/>
            </a:pPr>
            <a:endParaRPr lang="cs-CZ" sz="2400" dirty="0">
              <a:solidFill>
                <a:srgbClr val="010FFF"/>
              </a:solidFill>
              <a:latin typeface="Century Gothic" panose="020B0502020202020204" pitchFamily="34" charset="0"/>
            </a:endParaRPr>
          </a:p>
          <a:p>
            <a:pPr algn="just"/>
            <a:endParaRPr lang="cs-CZ" sz="900" b="1" dirty="0">
              <a:solidFill>
                <a:srgbClr val="010FFF"/>
              </a:solidFill>
              <a:latin typeface="Century Gothic" panose="020B0502020202020204" pitchFamily="34" charset="0"/>
            </a:endParaRPr>
          </a:p>
          <a:p>
            <a:pPr marL="180975" indent="-180975" algn="just">
              <a:buFont typeface="Arial" panose="020B0604020202020204" pitchFamily="34" charset="0"/>
              <a:buChar char="•"/>
            </a:pPr>
            <a:endParaRPr lang="cs-CZ" sz="1700" dirty="0">
              <a:solidFill>
                <a:srgbClr val="010FFF"/>
              </a:solidFill>
              <a:latin typeface="Century Gothic" panose="020B0502020202020204" pitchFamily="34" charset="0"/>
            </a:endParaRPr>
          </a:p>
          <a:p>
            <a:pPr marL="342900" indent="-342900" algn="just">
              <a:buFont typeface="Arial" panose="020B0604020202020204" pitchFamily="34" charset="0"/>
              <a:buChar char="•"/>
            </a:pPr>
            <a:endParaRPr lang="cs-CZ" sz="2300" b="1" dirty="0">
              <a:solidFill>
                <a:srgbClr val="010FFF"/>
              </a:solidFill>
              <a:latin typeface="Century Gothic" panose="020B0502020202020204" pitchFamily="34" charset="0"/>
            </a:endParaRPr>
          </a:p>
          <a:p>
            <a:pPr marL="180975"/>
            <a:endParaRPr lang="cs-CZ" sz="2600" dirty="0">
              <a:solidFill>
                <a:srgbClr val="010FFF"/>
              </a:solidFill>
              <a:latin typeface="Century Gothic" panose="020B0502020202020204" pitchFamily="34" charset="0"/>
            </a:endParaRPr>
          </a:p>
        </p:txBody>
      </p:sp>
      <p:pic>
        <p:nvPicPr>
          <p:cNvPr id="3" name="Obrázek 2">
            <a:extLst>
              <a:ext uri="{FF2B5EF4-FFF2-40B4-BE49-F238E27FC236}">
                <a16:creationId xmlns:a16="http://schemas.microsoft.com/office/drawing/2014/main" id="{D04A6D9C-FA01-BBB6-1BD5-1FFC19BFE130}"/>
              </a:ext>
            </a:extLst>
          </p:cNvPr>
          <p:cNvPicPr>
            <a:picLocks noChangeAspect="1"/>
          </p:cNvPicPr>
          <p:nvPr/>
        </p:nvPicPr>
        <p:blipFill>
          <a:blip r:embed="rId4"/>
          <a:stretch>
            <a:fillRect/>
          </a:stretch>
        </p:blipFill>
        <p:spPr>
          <a:xfrm>
            <a:off x="7982982" y="774410"/>
            <a:ext cx="3483062" cy="1271153"/>
          </a:xfrm>
          <a:prstGeom prst="rect">
            <a:avLst/>
          </a:prstGeom>
        </p:spPr>
      </p:pic>
    </p:spTree>
    <p:extLst>
      <p:ext uri="{BB962C8B-B14F-4D97-AF65-F5344CB8AC3E}">
        <p14:creationId xmlns:p14="http://schemas.microsoft.com/office/powerpoint/2010/main" val="318860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909CB-24E7-31E7-F122-B395D06D4A4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A83FEAB-7A63-509A-611A-0470E0FB7AE1}"/>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E13782EC-D9DE-70EF-2655-445739075D3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5E5F09F4-FCA3-7328-947C-A44A2CF78146}"/>
              </a:ext>
            </a:extLst>
          </p:cNvPr>
          <p:cNvSpPr txBox="1"/>
          <p:nvPr/>
        </p:nvSpPr>
        <p:spPr>
          <a:xfrm>
            <a:off x="632253" y="365125"/>
            <a:ext cx="69591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Dotační program Potravinová pomoc dětem v sociální nouzi v Ústeckém kraji 2025/2026 </a:t>
            </a:r>
          </a:p>
        </p:txBody>
      </p:sp>
      <p:sp>
        <p:nvSpPr>
          <p:cNvPr id="10" name="TextovéPole 9">
            <a:extLst>
              <a:ext uri="{FF2B5EF4-FFF2-40B4-BE49-F238E27FC236}">
                <a16:creationId xmlns:a16="http://schemas.microsoft.com/office/drawing/2014/main" id="{449C2143-7CA6-9D67-2CDF-E124853104DF}"/>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9E5A258E-EB01-7669-44A3-D42ECB4E9669}"/>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FC390C33-FD8A-5B40-0202-07B5AA3864BA}"/>
              </a:ext>
            </a:extLst>
          </p:cNvPr>
          <p:cNvSpPr txBox="1"/>
          <p:nvPr/>
        </p:nvSpPr>
        <p:spPr>
          <a:xfrm>
            <a:off x="632254" y="720000"/>
            <a:ext cx="10833790" cy="5647700"/>
          </a:xfrm>
          <a:prstGeom prst="rect">
            <a:avLst/>
          </a:prstGeom>
          <a:noFill/>
        </p:spPr>
        <p:txBody>
          <a:bodyPr wrap="square" rtlCol="0">
            <a:spAutoFit/>
          </a:bodyPr>
          <a:lstStyle/>
          <a:p>
            <a:r>
              <a:rPr lang="cs-CZ" sz="3000" b="1" dirty="0">
                <a:solidFill>
                  <a:srgbClr val="010FFF"/>
                </a:solidFill>
                <a:latin typeface="Century Gothic" panose="020B0502020202020204" pitchFamily="34" charset="0"/>
              </a:rPr>
              <a:t>Lhůta pro rozhodnutí o žádosti, výsledky dotačního řízení</a:t>
            </a:r>
          </a:p>
          <a:p>
            <a:endParaRPr lang="cs-CZ" sz="1600" b="1" dirty="0">
              <a:solidFill>
                <a:srgbClr val="010FFF"/>
              </a:solidFill>
              <a:latin typeface="Century Gothic" panose="020B0502020202020204" pitchFamily="34" charset="0"/>
            </a:endParaRPr>
          </a:p>
          <a:p>
            <a:pPr marL="457200" indent="-457200" algn="just">
              <a:buFont typeface="Arial" panose="020B0604020202020204" pitchFamily="34" charset="0"/>
              <a:buChar char="•"/>
            </a:pPr>
            <a:r>
              <a:rPr lang="cs-CZ" sz="2500" dirty="0">
                <a:solidFill>
                  <a:srgbClr val="010FFF"/>
                </a:solidFill>
                <a:latin typeface="Century Gothic" panose="020B0502020202020204" pitchFamily="34" charset="0"/>
              </a:rPr>
              <a:t>Žádosti projedná a o ne/poskytnutí dotace rozhodne Rada/Zastupitelstvo Ústeckého kraje do 4 měsíců od podání  žádosti o dotaci.</a:t>
            </a:r>
          </a:p>
          <a:p>
            <a:pPr marL="457200" indent="-457200" algn="just">
              <a:buFont typeface="Arial" panose="020B0604020202020204" pitchFamily="34" charset="0"/>
              <a:buChar char="•"/>
            </a:pPr>
            <a:endParaRPr lang="cs-CZ" sz="900" dirty="0">
              <a:solidFill>
                <a:srgbClr val="010FFF"/>
              </a:solidFill>
              <a:latin typeface="Century Gothic" panose="020B0502020202020204" pitchFamily="34" charset="0"/>
            </a:endParaRPr>
          </a:p>
          <a:p>
            <a:pPr marL="457200" indent="-457200" algn="just">
              <a:buFont typeface="Arial" panose="020B0604020202020204" pitchFamily="34" charset="0"/>
              <a:buChar char="•"/>
            </a:pPr>
            <a:r>
              <a:rPr lang="cs-CZ" sz="2500" dirty="0">
                <a:solidFill>
                  <a:srgbClr val="010FFF"/>
                </a:solidFill>
                <a:latin typeface="Century Gothic" panose="020B0502020202020204" pitchFamily="34" charset="0"/>
              </a:rPr>
              <a:t>Výsledky rozhodnutí Rady/Zastupitelstva Ústeckého kraje, budou uveřejněny na úřední desce krajského úřadu Ústeckého kraje a na webových stránkách Ústeckého kraje. </a:t>
            </a:r>
          </a:p>
          <a:p>
            <a:pPr marL="457200" indent="-457200" algn="just">
              <a:buFont typeface="Arial" panose="020B0604020202020204" pitchFamily="34" charset="0"/>
              <a:buChar char="•"/>
            </a:pPr>
            <a:endParaRPr lang="cs-CZ" sz="900" dirty="0">
              <a:solidFill>
                <a:srgbClr val="010FFF"/>
              </a:solidFill>
              <a:latin typeface="Century Gothic" panose="020B0502020202020204" pitchFamily="34" charset="0"/>
            </a:endParaRPr>
          </a:p>
          <a:p>
            <a:pPr marL="457200" indent="-457200" algn="just">
              <a:buFont typeface="Arial" panose="020B0604020202020204" pitchFamily="34" charset="0"/>
              <a:buChar char="•"/>
            </a:pPr>
            <a:r>
              <a:rPr lang="cs-CZ" sz="2400" dirty="0">
                <a:solidFill>
                  <a:srgbClr val="010FFF"/>
                </a:solidFill>
                <a:latin typeface="Century Gothic" panose="020B0502020202020204" pitchFamily="34" charset="0"/>
              </a:rPr>
              <a:t>Nevyhoví-li poskytovatel žádosti, zajistí OSMT bez zbytečného odkladu po rozhodnutí příslušného orgánu kraje sdělení žadateli, že jeho žádosti nebylo vyhověno a důvod nevyhovění žádosti.</a:t>
            </a:r>
          </a:p>
          <a:p>
            <a:pPr algn="just"/>
            <a:endParaRPr lang="cs-CZ" sz="900" b="1" dirty="0">
              <a:solidFill>
                <a:srgbClr val="010FFF"/>
              </a:solidFill>
              <a:latin typeface="Century Gothic" panose="020B0502020202020204" pitchFamily="34" charset="0"/>
            </a:endParaRPr>
          </a:p>
          <a:p>
            <a:pPr marL="180975" indent="-180975" algn="just">
              <a:buFont typeface="Arial" panose="020B0604020202020204" pitchFamily="34" charset="0"/>
              <a:buChar char="•"/>
            </a:pPr>
            <a:endParaRPr lang="cs-CZ" sz="1700" dirty="0">
              <a:solidFill>
                <a:srgbClr val="010FFF"/>
              </a:solidFill>
              <a:latin typeface="Century Gothic" panose="020B0502020202020204" pitchFamily="34" charset="0"/>
            </a:endParaRPr>
          </a:p>
          <a:p>
            <a:pPr marL="342900" indent="-342900" algn="just">
              <a:buFont typeface="Arial" panose="020B0604020202020204" pitchFamily="34" charset="0"/>
              <a:buChar char="•"/>
            </a:pPr>
            <a:endParaRPr lang="cs-CZ" sz="2300" b="1" dirty="0">
              <a:solidFill>
                <a:srgbClr val="010FFF"/>
              </a:solidFill>
              <a:latin typeface="Century Gothic" panose="020B0502020202020204" pitchFamily="34" charset="0"/>
            </a:endParaRPr>
          </a:p>
          <a:p>
            <a:pPr marL="180975"/>
            <a:endParaRPr lang="cs-CZ" sz="2600" dirty="0">
              <a:solidFill>
                <a:srgbClr val="010FFF"/>
              </a:solidFill>
              <a:latin typeface="Century Gothic" panose="020B0502020202020204" pitchFamily="34" charset="0"/>
            </a:endParaRPr>
          </a:p>
        </p:txBody>
      </p:sp>
      <p:pic>
        <p:nvPicPr>
          <p:cNvPr id="1026" name="Picture 2" descr="Právní poradna: Kolik plných mocí může mít jeden člen SVJ při hlasování? -  Portál o bydlení - Novinky ze světa bydlení">
            <a:extLst>
              <a:ext uri="{FF2B5EF4-FFF2-40B4-BE49-F238E27FC236}">
                <a16:creationId xmlns:a16="http://schemas.microsoft.com/office/drawing/2014/main" id="{CF7F7C79-AE2D-D93D-455A-1BC48333F5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9624" y="5135373"/>
            <a:ext cx="2924176" cy="1462088"/>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a:extLst>
              <a:ext uri="{FF2B5EF4-FFF2-40B4-BE49-F238E27FC236}">
                <a16:creationId xmlns:a16="http://schemas.microsoft.com/office/drawing/2014/main" id="{5A9B05E5-11DC-92EA-5B20-2749AF692582}"/>
              </a:ext>
            </a:extLst>
          </p:cNvPr>
          <p:cNvPicPr>
            <a:picLocks noChangeAspect="1"/>
          </p:cNvPicPr>
          <p:nvPr/>
        </p:nvPicPr>
        <p:blipFill>
          <a:blip r:embed="rId5"/>
          <a:stretch>
            <a:fillRect/>
          </a:stretch>
        </p:blipFill>
        <p:spPr>
          <a:xfrm>
            <a:off x="5819119" y="5135373"/>
            <a:ext cx="2912499" cy="1456250"/>
          </a:xfrm>
          <a:prstGeom prst="rect">
            <a:avLst/>
          </a:prstGeom>
        </p:spPr>
      </p:pic>
      <p:pic>
        <p:nvPicPr>
          <p:cNvPr id="8" name="Obrázek 7">
            <a:extLst>
              <a:ext uri="{FF2B5EF4-FFF2-40B4-BE49-F238E27FC236}">
                <a16:creationId xmlns:a16="http://schemas.microsoft.com/office/drawing/2014/main" id="{314BBBF7-2730-D64D-D919-31A6C27CCBC2}"/>
              </a:ext>
            </a:extLst>
          </p:cNvPr>
          <p:cNvPicPr>
            <a:picLocks noChangeAspect="1"/>
          </p:cNvPicPr>
          <p:nvPr/>
        </p:nvPicPr>
        <p:blipFill>
          <a:blip r:embed="rId5"/>
          <a:stretch>
            <a:fillRect/>
          </a:stretch>
        </p:blipFill>
        <p:spPr>
          <a:xfrm>
            <a:off x="3142513" y="5129535"/>
            <a:ext cx="2912499" cy="1456250"/>
          </a:xfrm>
          <a:prstGeom prst="rect">
            <a:avLst/>
          </a:prstGeom>
        </p:spPr>
      </p:pic>
      <p:pic>
        <p:nvPicPr>
          <p:cNvPr id="9" name="Obrázek 8">
            <a:extLst>
              <a:ext uri="{FF2B5EF4-FFF2-40B4-BE49-F238E27FC236}">
                <a16:creationId xmlns:a16="http://schemas.microsoft.com/office/drawing/2014/main" id="{D1059CC2-3CFD-2CB9-4F6A-74665F3842B4}"/>
              </a:ext>
            </a:extLst>
          </p:cNvPr>
          <p:cNvPicPr>
            <a:picLocks noChangeAspect="1"/>
          </p:cNvPicPr>
          <p:nvPr/>
        </p:nvPicPr>
        <p:blipFill>
          <a:blip r:embed="rId5"/>
          <a:stretch>
            <a:fillRect/>
          </a:stretch>
        </p:blipFill>
        <p:spPr>
          <a:xfrm>
            <a:off x="469644" y="5123697"/>
            <a:ext cx="2912499" cy="1456250"/>
          </a:xfrm>
          <a:prstGeom prst="rect">
            <a:avLst/>
          </a:prstGeom>
        </p:spPr>
      </p:pic>
    </p:spTree>
    <p:extLst>
      <p:ext uri="{BB962C8B-B14F-4D97-AF65-F5344CB8AC3E}">
        <p14:creationId xmlns:p14="http://schemas.microsoft.com/office/powerpoint/2010/main" val="482557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6B9BD-45E9-929D-D7A5-168013DEE22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0E2B192-1D51-FB88-1BB8-EC812E74FC3C}"/>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A502FB84-1585-2DB3-93E6-937448FD01C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9D4284CA-8952-9360-FEFD-EE766F1A604E}"/>
              </a:ext>
            </a:extLst>
          </p:cNvPr>
          <p:cNvSpPr txBox="1"/>
          <p:nvPr/>
        </p:nvSpPr>
        <p:spPr>
          <a:xfrm>
            <a:off x="632253" y="365125"/>
            <a:ext cx="69591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Dotační program Potravinová pomoc dětem v sociální nouzi v Ústeckém kraji 2025/2026 </a:t>
            </a:r>
          </a:p>
        </p:txBody>
      </p:sp>
      <p:sp>
        <p:nvSpPr>
          <p:cNvPr id="10" name="TextovéPole 9">
            <a:extLst>
              <a:ext uri="{FF2B5EF4-FFF2-40B4-BE49-F238E27FC236}">
                <a16:creationId xmlns:a16="http://schemas.microsoft.com/office/drawing/2014/main" id="{0F19CF18-6597-20D9-6B81-8075F6399329}"/>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652F8378-AE02-76F8-AFA5-87F86F0B26E5}"/>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E7607E75-C523-9053-681D-53DFA173F265}"/>
              </a:ext>
            </a:extLst>
          </p:cNvPr>
          <p:cNvSpPr txBox="1"/>
          <p:nvPr/>
        </p:nvSpPr>
        <p:spPr>
          <a:xfrm>
            <a:off x="632253" y="857994"/>
            <a:ext cx="10833790" cy="5909310"/>
          </a:xfrm>
          <a:prstGeom prst="rect">
            <a:avLst/>
          </a:prstGeom>
          <a:noFill/>
        </p:spPr>
        <p:txBody>
          <a:bodyPr wrap="square" rtlCol="0">
            <a:spAutoFit/>
          </a:bodyPr>
          <a:lstStyle/>
          <a:p>
            <a:r>
              <a:rPr lang="cs-CZ" sz="3400" b="1" dirty="0">
                <a:solidFill>
                  <a:srgbClr val="010FFF"/>
                </a:solidFill>
                <a:latin typeface="Century Gothic" panose="020B0502020202020204" pitchFamily="34" charset="0"/>
              </a:rPr>
              <a:t>Smlouva o poskytnutí dotace – elektronická</a:t>
            </a:r>
          </a:p>
          <a:p>
            <a:endParaRPr lang="cs-CZ" sz="800" b="1"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2800" dirty="0">
                <a:solidFill>
                  <a:srgbClr val="010FFF"/>
                </a:solidFill>
                <a:latin typeface="Century Gothic" panose="020B0502020202020204" pitchFamily="34" charset="0"/>
              </a:rPr>
              <a:t>Vzor smlouvy je přílohou č. 2 dotačního programu.</a:t>
            </a:r>
          </a:p>
          <a:p>
            <a:pPr marL="342900" indent="-342900" algn="just">
              <a:buFont typeface="Arial" panose="020B0604020202020204" pitchFamily="34" charset="0"/>
              <a:buChar char="•"/>
            </a:pPr>
            <a:r>
              <a:rPr lang="cs-CZ" sz="2800" dirty="0">
                <a:solidFill>
                  <a:srgbClr val="010FFF"/>
                </a:solidFill>
                <a:latin typeface="Century Gothic" panose="020B0502020202020204" pitchFamily="34" charset="0"/>
              </a:rPr>
              <a:t>Text návrhu smlouvy je žadateli zaslán ve formátu PDF prostřednictvím datové schránky a musí být akceptován do 30 dnů od jeho obdržení.</a:t>
            </a:r>
          </a:p>
          <a:p>
            <a:pPr marL="342900" indent="-342900" algn="just">
              <a:buFont typeface="Arial" panose="020B0604020202020204" pitchFamily="34" charset="0"/>
              <a:buChar char="•"/>
            </a:pPr>
            <a:r>
              <a:rPr lang="cs-CZ" sz="2800" dirty="0">
                <a:solidFill>
                  <a:srgbClr val="010FFF"/>
                </a:solidFill>
                <a:latin typeface="Century Gothic" panose="020B0502020202020204" pitchFamily="34" charset="0"/>
              </a:rPr>
              <a:t>Smlouva je podepisována uznávaným nebo </a:t>
            </a:r>
            <a:r>
              <a:rPr lang="cs-CZ" sz="2800" b="1" dirty="0">
                <a:solidFill>
                  <a:srgbClr val="010FFF"/>
                </a:solidFill>
                <a:latin typeface="Century Gothic" panose="020B0502020202020204" pitchFamily="34" charset="0"/>
              </a:rPr>
              <a:t>kvalifikovaným elektronickým podpisem statutárního orgánu </a:t>
            </a:r>
            <a:r>
              <a:rPr lang="cs-CZ" sz="2800" dirty="0">
                <a:solidFill>
                  <a:srgbClr val="010FFF"/>
                </a:solidFill>
                <a:latin typeface="Century Gothic" panose="020B0502020202020204" pitchFamily="34" charset="0"/>
              </a:rPr>
              <a:t>organizace.</a:t>
            </a:r>
          </a:p>
          <a:p>
            <a:pPr marL="342900" indent="-342900" algn="just">
              <a:buFont typeface="Arial" panose="020B0604020202020204" pitchFamily="34" charset="0"/>
              <a:buChar char="•"/>
            </a:pPr>
            <a:r>
              <a:rPr lang="cs-CZ" sz="2800" dirty="0">
                <a:solidFill>
                  <a:srgbClr val="010FFF"/>
                </a:solidFill>
                <a:latin typeface="Century Gothic" panose="020B0502020202020204" pitchFamily="34" charset="0"/>
              </a:rPr>
              <a:t>Na základě smlouvy bude žadateli poskytnuta dotace  - jednorázově bezhotovostním převodem do 30 dnů ode dne nabytí účinnosti smlouvy. </a:t>
            </a:r>
          </a:p>
          <a:p>
            <a:pPr marL="342900" indent="-342900" algn="just">
              <a:buFont typeface="Arial" panose="020B0604020202020204" pitchFamily="34" charset="0"/>
              <a:buChar char="•"/>
            </a:pPr>
            <a:r>
              <a:rPr lang="cs-CZ" sz="2800" dirty="0">
                <a:solidFill>
                  <a:srgbClr val="010FFF"/>
                </a:solidFill>
                <a:latin typeface="Century Gothic" panose="020B0502020202020204" pitchFamily="34" charset="0"/>
              </a:rPr>
              <a:t>Příspěvkové organizaci obce je dotace poskytnuta prostřednictvím bankovního účtu zřizovatele. </a:t>
            </a:r>
          </a:p>
        </p:txBody>
      </p:sp>
      <p:pic>
        <p:nvPicPr>
          <p:cNvPr id="5122" name="Picture 2" descr="Elektronický podpis - jedna z novinek, kterou 1. ledna přinesl zákon o  znalcích - Legislativa - Advokátní deník">
            <a:extLst>
              <a:ext uri="{FF2B5EF4-FFF2-40B4-BE49-F238E27FC236}">
                <a16:creationId xmlns:a16="http://schemas.microsoft.com/office/drawing/2014/main" id="{2B9324D6-2D50-DE70-7C6A-A43286F8D9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6834" y="718011"/>
            <a:ext cx="1991965"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022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BA9E3-9D08-AE9F-6AB6-7BC0E57C4AA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4924496-A6C6-CFAB-3883-EDAC0A90A240}"/>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66B17AD1-2AD6-923F-116B-98B5068FF49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0B394961-57F7-00E3-01F5-96EB0043740D}"/>
              </a:ext>
            </a:extLst>
          </p:cNvPr>
          <p:cNvSpPr txBox="1"/>
          <p:nvPr/>
        </p:nvSpPr>
        <p:spPr>
          <a:xfrm>
            <a:off x="632253" y="365125"/>
            <a:ext cx="69591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Dotační program Potravinová pomoc dětem v sociální nouzi v Ústeckém kraji 2025/2026 </a:t>
            </a:r>
          </a:p>
        </p:txBody>
      </p:sp>
      <p:sp>
        <p:nvSpPr>
          <p:cNvPr id="10" name="TextovéPole 9">
            <a:extLst>
              <a:ext uri="{FF2B5EF4-FFF2-40B4-BE49-F238E27FC236}">
                <a16:creationId xmlns:a16="http://schemas.microsoft.com/office/drawing/2014/main" id="{E40F58DD-7CB3-ECB2-0548-DD34B7F5F334}"/>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F418536C-8DE6-E378-562D-6604C5C77F65}"/>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44FA8D1B-355B-F283-1012-FF1DF9775E75}"/>
              </a:ext>
            </a:extLst>
          </p:cNvPr>
          <p:cNvSpPr txBox="1"/>
          <p:nvPr/>
        </p:nvSpPr>
        <p:spPr>
          <a:xfrm>
            <a:off x="632253" y="857994"/>
            <a:ext cx="10833790" cy="5632311"/>
          </a:xfrm>
          <a:prstGeom prst="rect">
            <a:avLst/>
          </a:prstGeom>
          <a:noFill/>
        </p:spPr>
        <p:txBody>
          <a:bodyPr wrap="square" rtlCol="0">
            <a:spAutoFit/>
          </a:bodyPr>
          <a:lstStyle/>
          <a:p>
            <a:pPr algn="ctr"/>
            <a:r>
              <a:rPr lang="cs-CZ" sz="2900" b="1" dirty="0">
                <a:solidFill>
                  <a:srgbClr val="010FFF"/>
                </a:solidFill>
                <a:latin typeface="Century Gothic" panose="020B0502020202020204" pitchFamily="34" charset="0"/>
              </a:rPr>
              <a:t>Podmínky poskytnutí dotace – čl. IX. dotačního programu</a:t>
            </a:r>
          </a:p>
          <a:p>
            <a:endParaRPr lang="cs-CZ" sz="800" b="1"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1900" dirty="0">
                <a:solidFill>
                  <a:srgbClr val="010FFF"/>
                </a:solidFill>
                <a:latin typeface="Century Gothic" panose="020B0502020202020204" pitchFamily="34" charset="0"/>
              </a:rPr>
              <a:t>Dotace může být použita pouze za účelem zajištění bezplatně poskytnutého školního stravování cílové skupině v rámci termínu realizace projektu.</a:t>
            </a:r>
          </a:p>
          <a:p>
            <a:pPr marL="342900" indent="-342900" algn="just">
              <a:buFont typeface="Arial" panose="020B0604020202020204" pitchFamily="34" charset="0"/>
              <a:buChar char="•"/>
            </a:pPr>
            <a:r>
              <a:rPr lang="cs-CZ" sz="1900" dirty="0">
                <a:solidFill>
                  <a:srgbClr val="010FFF"/>
                </a:solidFill>
                <a:latin typeface="Century Gothic" panose="020B0502020202020204" pitchFamily="34" charset="0"/>
              </a:rPr>
              <a:t>Povinnost písemně informovat o všech změnách, které nastaly ve vztahu k projektu. </a:t>
            </a:r>
          </a:p>
          <a:p>
            <a:pPr marL="342900" indent="-342900" algn="just">
              <a:buFont typeface="Arial" panose="020B0604020202020204" pitchFamily="34" charset="0"/>
              <a:buChar char="•"/>
            </a:pPr>
            <a:r>
              <a:rPr lang="cs-CZ" sz="1900" dirty="0">
                <a:solidFill>
                  <a:srgbClr val="010FFF"/>
                </a:solidFill>
                <a:latin typeface="Century Gothic" panose="020B0502020202020204" pitchFamily="34" charset="0"/>
              </a:rPr>
              <a:t>Povinnost dodržovat podmínky stanovené programem a v souladu s obecnou </a:t>
            </a:r>
            <a:br>
              <a:rPr lang="cs-CZ" sz="1900" dirty="0">
                <a:solidFill>
                  <a:srgbClr val="010FFF"/>
                </a:solidFill>
                <a:latin typeface="Century Gothic" panose="020B0502020202020204" pitchFamily="34" charset="0"/>
              </a:rPr>
            </a:br>
            <a:r>
              <a:rPr lang="cs-CZ" sz="1900" dirty="0">
                <a:solidFill>
                  <a:srgbClr val="010FFF"/>
                </a:solidFill>
                <a:latin typeface="Century Gothic" panose="020B0502020202020204" pitchFamily="34" charset="0"/>
              </a:rPr>
              <a:t>a specifickou částí pravidel. </a:t>
            </a:r>
          </a:p>
          <a:p>
            <a:pPr marL="342900" indent="-342900" algn="just">
              <a:buFont typeface="Arial" panose="020B0604020202020204" pitchFamily="34" charset="0"/>
              <a:buChar char="•"/>
            </a:pPr>
            <a:r>
              <a:rPr lang="cs-CZ" sz="1900" dirty="0">
                <a:solidFill>
                  <a:srgbClr val="010FFF"/>
                </a:solidFill>
                <a:latin typeface="Century Gothic" panose="020B0502020202020204" pitchFamily="34" charset="0"/>
              </a:rPr>
              <a:t>Povinnost zajistit, aby nedocházelo k duplicitnímu použití finančních prostředků z více zdrojů na stejný uznatelný náklad. Příjemce není oprávněn čerpat na výdaje projektu prostředky z jiných finančních nástrojů EU, národních programů či jiných programů územních samospráv.</a:t>
            </a:r>
          </a:p>
          <a:p>
            <a:pPr marL="342900" indent="-342900" algn="just">
              <a:buFont typeface="Arial" panose="020B0604020202020204" pitchFamily="34" charset="0"/>
              <a:buChar char="•"/>
            </a:pPr>
            <a:r>
              <a:rPr lang="cs-CZ" sz="1900" dirty="0">
                <a:solidFill>
                  <a:srgbClr val="010FFF"/>
                </a:solidFill>
                <a:latin typeface="Century Gothic" panose="020B0502020202020204" pitchFamily="34" charset="0"/>
              </a:rPr>
              <a:t>Předkládat průběžné a závěrečné zprávy ve stanovených termínech.</a:t>
            </a:r>
          </a:p>
          <a:p>
            <a:pPr marL="342900" indent="-342900" algn="just">
              <a:buFont typeface="Arial" panose="020B0604020202020204" pitchFamily="34" charset="0"/>
              <a:buChar char="•"/>
            </a:pPr>
            <a:r>
              <a:rPr lang="cs-CZ" sz="1900" dirty="0">
                <a:solidFill>
                  <a:srgbClr val="010FFF"/>
                </a:solidFill>
                <a:latin typeface="Century Gothic" panose="020B0502020202020204" pitchFamily="34" charset="0"/>
              </a:rPr>
              <a:t>Právo přijímat děti/žáky do projektu v průběhu školního roku 2025/2026 (s ohledem na skutečné čerpání dotace, aby nedošlo k překročení).</a:t>
            </a:r>
          </a:p>
          <a:p>
            <a:pPr marL="342900" indent="-342900" algn="just">
              <a:buFont typeface="Arial" panose="020B0604020202020204" pitchFamily="34" charset="0"/>
              <a:buChar char="•"/>
            </a:pPr>
            <a:r>
              <a:rPr lang="cs-CZ" sz="1900" dirty="0">
                <a:solidFill>
                  <a:srgbClr val="010FFF"/>
                </a:solidFill>
                <a:latin typeface="Century Gothic" panose="020B0502020202020204" pitchFamily="34" charset="0"/>
              </a:rPr>
              <a:t>Právo vyloučit dítě/žáka z projektu – pouze pokud dotace neplní účel – záznam do </a:t>
            </a:r>
            <a:r>
              <a:rPr lang="cs-CZ" sz="1900" dirty="0" err="1">
                <a:solidFill>
                  <a:srgbClr val="010FFF"/>
                </a:solidFill>
                <a:latin typeface="Century Gothic" panose="020B0502020202020204" pitchFamily="34" charset="0"/>
              </a:rPr>
              <a:t>ZoR</a:t>
            </a:r>
            <a:r>
              <a:rPr lang="cs-CZ" sz="1900" dirty="0">
                <a:solidFill>
                  <a:srgbClr val="010FFF"/>
                </a:solidFill>
                <a:latin typeface="Century Gothic" panose="020B0502020202020204" pitchFamily="34" charset="0"/>
              </a:rPr>
              <a:t>.</a:t>
            </a:r>
          </a:p>
          <a:p>
            <a:pPr marL="342900" indent="-342900" algn="just">
              <a:buFont typeface="Arial" panose="020B0604020202020204" pitchFamily="34" charset="0"/>
              <a:buChar char="•"/>
            </a:pPr>
            <a:r>
              <a:rPr lang="cs-CZ" sz="1900" dirty="0">
                <a:solidFill>
                  <a:srgbClr val="010FFF"/>
                </a:solidFill>
                <a:latin typeface="Century Gothic" panose="020B0502020202020204" pitchFamily="34" charset="0"/>
              </a:rPr>
              <a:t>Je-li příjemce dotace plátcem DPH s nárokem na uplatnění odpočtu této daně, neuplatňuje odpočet DPH v souvislosti s náklady projektu.</a:t>
            </a:r>
          </a:p>
          <a:p>
            <a:pPr marL="342900" indent="-342900" algn="just">
              <a:buFont typeface="Arial" panose="020B0604020202020204" pitchFamily="34" charset="0"/>
              <a:buChar char="•"/>
            </a:pPr>
            <a:r>
              <a:rPr lang="cs-CZ" sz="1900" dirty="0">
                <a:solidFill>
                  <a:srgbClr val="010FFF"/>
                </a:solidFill>
                <a:latin typeface="Century Gothic" panose="020B0502020202020204" pitchFamily="34" charset="0"/>
              </a:rPr>
              <a:t>Příjemce je povinen informovat svého zřizovatele o podání žádosti do programu bez zbytečného odkladu – bude potvrzeno čestným prohlášením v žádosti o dotaci.</a:t>
            </a:r>
          </a:p>
        </p:txBody>
      </p:sp>
      <p:pic>
        <p:nvPicPr>
          <p:cNvPr id="3" name="Obrázek 2">
            <a:extLst>
              <a:ext uri="{FF2B5EF4-FFF2-40B4-BE49-F238E27FC236}">
                <a16:creationId xmlns:a16="http://schemas.microsoft.com/office/drawing/2014/main" id="{D7F5F901-56E2-0B15-1983-1B78213A25EB}"/>
              </a:ext>
            </a:extLst>
          </p:cNvPr>
          <p:cNvPicPr>
            <a:picLocks noChangeAspect="1"/>
          </p:cNvPicPr>
          <p:nvPr/>
        </p:nvPicPr>
        <p:blipFill>
          <a:blip r:embed="rId4"/>
          <a:stretch>
            <a:fillRect/>
          </a:stretch>
        </p:blipFill>
        <p:spPr>
          <a:xfrm>
            <a:off x="0" y="706611"/>
            <a:ext cx="856764" cy="856764"/>
          </a:xfrm>
          <a:prstGeom prst="rect">
            <a:avLst/>
          </a:prstGeom>
        </p:spPr>
      </p:pic>
      <p:pic>
        <p:nvPicPr>
          <p:cNvPr id="8" name="Obrázek 7">
            <a:extLst>
              <a:ext uri="{FF2B5EF4-FFF2-40B4-BE49-F238E27FC236}">
                <a16:creationId xmlns:a16="http://schemas.microsoft.com/office/drawing/2014/main" id="{9936876C-74AC-B791-0AE7-C8D6ED9799E0}"/>
              </a:ext>
            </a:extLst>
          </p:cNvPr>
          <p:cNvPicPr>
            <a:picLocks noChangeAspect="1"/>
          </p:cNvPicPr>
          <p:nvPr/>
        </p:nvPicPr>
        <p:blipFill>
          <a:blip r:embed="rId4"/>
          <a:stretch>
            <a:fillRect/>
          </a:stretch>
        </p:blipFill>
        <p:spPr>
          <a:xfrm>
            <a:off x="11288397" y="642124"/>
            <a:ext cx="856764" cy="856764"/>
          </a:xfrm>
          <a:prstGeom prst="rect">
            <a:avLst/>
          </a:prstGeom>
        </p:spPr>
      </p:pic>
    </p:spTree>
    <p:extLst>
      <p:ext uri="{BB962C8B-B14F-4D97-AF65-F5344CB8AC3E}">
        <p14:creationId xmlns:p14="http://schemas.microsoft.com/office/powerpoint/2010/main" val="534115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6CA3E-2693-25BA-3206-F515236B9D9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2784C77-B84A-4D70-6DBA-BE9816A110A6}"/>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1A780DB5-CA42-0795-FA94-3E7732831A8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259FDC65-C6E7-7D02-0C1B-09F3C035F04F}"/>
              </a:ext>
            </a:extLst>
          </p:cNvPr>
          <p:cNvSpPr txBox="1"/>
          <p:nvPr/>
        </p:nvSpPr>
        <p:spPr>
          <a:xfrm>
            <a:off x="632253" y="365125"/>
            <a:ext cx="69591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Dotační program Potravinová pomoc dětem v sociální nouzi v Ústeckém kraji 2025/2026 </a:t>
            </a:r>
          </a:p>
        </p:txBody>
      </p:sp>
      <p:sp>
        <p:nvSpPr>
          <p:cNvPr id="10" name="TextovéPole 9">
            <a:extLst>
              <a:ext uri="{FF2B5EF4-FFF2-40B4-BE49-F238E27FC236}">
                <a16:creationId xmlns:a16="http://schemas.microsoft.com/office/drawing/2014/main" id="{EB61B6C0-6459-8515-402D-963C497370AC}"/>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1B8C28C6-D804-E655-33D2-92256058CEA6}"/>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853265CF-5872-865B-C13F-50BAA3E396D0}"/>
              </a:ext>
            </a:extLst>
          </p:cNvPr>
          <p:cNvSpPr txBox="1"/>
          <p:nvPr/>
        </p:nvSpPr>
        <p:spPr>
          <a:xfrm>
            <a:off x="632253" y="857994"/>
            <a:ext cx="10833790" cy="6001643"/>
          </a:xfrm>
          <a:prstGeom prst="rect">
            <a:avLst/>
          </a:prstGeom>
          <a:noFill/>
        </p:spPr>
        <p:txBody>
          <a:bodyPr wrap="square" rtlCol="0">
            <a:spAutoFit/>
          </a:bodyPr>
          <a:lstStyle/>
          <a:p>
            <a:r>
              <a:rPr lang="cs-CZ" sz="3400" b="1" dirty="0">
                <a:solidFill>
                  <a:srgbClr val="010FFF"/>
                </a:solidFill>
                <a:latin typeface="Century Gothic" panose="020B0502020202020204" pitchFamily="34" charset="0"/>
              </a:rPr>
              <a:t>Uznatelné náklady</a:t>
            </a:r>
          </a:p>
          <a:p>
            <a:endParaRPr lang="cs-CZ" sz="800" b="1" dirty="0">
              <a:solidFill>
                <a:srgbClr val="010FFF"/>
              </a:solidFill>
              <a:latin typeface="Century Gothic" panose="020B0502020202020204" pitchFamily="34" charset="0"/>
            </a:endParaRPr>
          </a:p>
          <a:p>
            <a:pPr algn="just"/>
            <a:r>
              <a:rPr lang="cs-CZ" dirty="0">
                <a:solidFill>
                  <a:srgbClr val="010FFF"/>
                </a:solidFill>
                <a:latin typeface="Century Gothic" panose="020B0502020202020204" pitchFamily="34" charset="0"/>
              </a:rPr>
              <a:t>Dotaci lze použít pouze na úhradu účelově určených uznatelných nákladů v souladu </a:t>
            </a:r>
            <a:br>
              <a:rPr lang="cs-CZ" dirty="0">
                <a:solidFill>
                  <a:srgbClr val="010FFF"/>
                </a:solidFill>
                <a:latin typeface="Century Gothic" panose="020B0502020202020204" pitchFamily="34" charset="0"/>
              </a:rPr>
            </a:br>
            <a:r>
              <a:rPr lang="cs-CZ" dirty="0">
                <a:solidFill>
                  <a:srgbClr val="010FFF"/>
                </a:solidFill>
                <a:latin typeface="Century Gothic" panose="020B0502020202020204" pitchFamily="34" charset="0"/>
              </a:rPr>
              <a:t>s obsahem projektu, smlouvou a podmínkami dotačního programu. Uznatelný náklad splňuje všechny následující podmínky:</a:t>
            </a:r>
          </a:p>
          <a:p>
            <a:pPr marL="361950" indent="-352425" algn="just" defTabSz="714375"/>
            <a:r>
              <a:rPr lang="cs-CZ" dirty="0">
                <a:solidFill>
                  <a:srgbClr val="010FFF"/>
                </a:solidFill>
                <a:latin typeface="Century Gothic" panose="020B0502020202020204" pitchFamily="34" charset="0"/>
              </a:rPr>
              <a:t>a)	vyhovuje zásadám efektivnosti, účelnosti a hospodárnosti,</a:t>
            </a:r>
          </a:p>
          <a:p>
            <a:pPr marL="361950" indent="-352425" algn="just" defTabSz="714375"/>
            <a:r>
              <a:rPr lang="cs-CZ" dirty="0">
                <a:solidFill>
                  <a:srgbClr val="010FFF"/>
                </a:solidFill>
                <a:latin typeface="Century Gothic" panose="020B0502020202020204" pitchFamily="34" charset="0"/>
              </a:rPr>
              <a:t>b)	vznikl příjemci dotace v přímé souvislosti s prováděním projektu a v rámci termínu realizace projektu,</a:t>
            </a:r>
          </a:p>
          <a:p>
            <a:pPr marL="361950" indent="-352425" algn="just" defTabSz="714375"/>
            <a:r>
              <a:rPr lang="cs-CZ" dirty="0">
                <a:solidFill>
                  <a:srgbClr val="010FFF"/>
                </a:solidFill>
                <a:latin typeface="Century Gothic" panose="020B0502020202020204" pitchFamily="34" charset="0"/>
              </a:rPr>
              <a:t>c)	byl uhrazen v rámci termínu realizace projektu (kromě výjimky úhrady mzdových nákladů dle tohoto odst. písmena e) a zachycen v účetnictví příjemce dotace na jeho účetních dokladech, je identifikovatelný, ověřitelný a podložený prvotními podpůrnými doklady,</a:t>
            </a:r>
          </a:p>
          <a:p>
            <a:pPr marL="361950" indent="-352425" algn="just" defTabSz="714375"/>
            <a:r>
              <a:rPr lang="cs-CZ" dirty="0">
                <a:solidFill>
                  <a:srgbClr val="010FFF"/>
                </a:solidFill>
                <a:latin typeface="Century Gothic" panose="020B0502020202020204" pitchFamily="34" charset="0"/>
              </a:rPr>
              <a:t>d)	představuje stanovený jednotkový náklad na dosaženou (odebranou/objednanou) stanovenou jednotku školního stravování cílovou skupinou. Stanovený jednotkový náklad představuje příspěvek na úhradu té části školního stravování, kterou hradí zákonný zástupce dítěte/žáka. Kladný rozdíl mezi stanoveným jednotkovým nákladem a aktuální cenou školního stravování dle směrnice, která určuje cenu školního stravování školy / školského zařízení může škola / školské zařízení využít na pokrytí ostatních nákladů projektu (např. na kancelářské potřeby nutné k realizaci projektu, mzdové náklady školy / školského zařízení na administraci projektu),</a:t>
            </a:r>
          </a:p>
          <a:p>
            <a:pPr marL="361950" indent="-352425" algn="just" defTabSz="714375"/>
            <a:r>
              <a:rPr lang="cs-CZ" dirty="0">
                <a:solidFill>
                  <a:srgbClr val="010FFF"/>
                </a:solidFill>
                <a:latin typeface="Century Gothic" panose="020B0502020202020204" pitchFamily="34" charset="0"/>
              </a:rPr>
              <a:t>e)	mzdové náklady na administraci projektu, které vznikly do 30.06.2026 a byly uhrazeny do 20.07.2026. </a:t>
            </a:r>
          </a:p>
        </p:txBody>
      </p:sp>
      <p:pic>
        <p:nvPicPr>
          <p:cNvPr id="3" name="Obrázek 2">
            <a:extLst>
              <a:ext uri="{FF2B5EF4-FFF2-40B4-BE49-F238E27FC236}">
                <a16:creationId xmlns:a16="http://schemas.microsoft.com/office/drawing/2014/main" id="{5A851492-B7E6-B12D-35B5-1452C0D19A05}"/>
              </a:ext>
            </a:extLst>
          </p:cNvPr>
          <p:cNvPicPr>
            <a:picLocks noChangeAspect="1"/>
          </p:cNvPicPr>
          <p:nvPr/>
        </p:nvPicPr>
        <p:blipFill>
          <a:blip r:embed="rId4"/>
          <a:stretch>
            <a:fillRect/>
          </a:stretch>
        </p:blipFill>
        <p:spPr>
          <a:xfrm>
            <a:off x="6508955" y="730002"/>
            <a:ext cx="1158964" cy="809982"/>
          </a:xfrm>
          <a:prstGeom prst="rect">
            <a:avLst/>
          </a:prstGeom>
        </p:spPr>
      </p:pic>
    </p:spTree>
    <p:extLst>
      <p:ext uri="{BB962C8B-B14F-4D97-AF65-F5344CB8AC3E}">
        <p14:creationId xmlns:p14="http://schemas.microsoft.com/office/powerpoint/2010/main" val="3313197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ACDA0-D0D2-CB7E-F7C6-1CBE5729BE7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E883497-AC50-26B5-B8B4-6E4822DCA2B3}"/>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589536C4-B9F1-9B8B-6124-A942FE2E065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4FC52F96-D3D3-2DDC-927D-A95857715D20}"/>
              </a:ext>
            </a:extLst>
          </p:cNvPr>
          <p:cNvSpPr txBox="1"/>
          <p:nvPr/>
        </p:nvSpPr>
        <p:spPr>
          <a:xfrm>
            <a:off x="632253" y="365125"/>
            <a:ext cx="69591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Dotační program Potravinová pomoc dětem v sociální nouzi v Ústeckém kraji 2025/2026 </a:t>
            </a:r>
          </a:p>
        </p:txBody>
      </p:sp>
      <p:sp>
        <p:nvSpPr>
          <p:cNvPr id="10" name="TextovéPole 9">
            <a:extLst>
              <a:ext uri="{FF2B5EF4-FFF2-40B4-BE49-F238E27FC236}">
                <a16:creationId xmlns:a16="http://schemas.microsoft.com/office/drawing/2014/main" id="{F6A94054-7C8A-2992-B6CB-7BBB62B0467E}"/>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C148EB07-C53C-F4F9-55E8-9E551C962D07}"/>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3CEBD7CB-2155-E0C0-F296-D20706F4B91F}"/>
              </a:ext>
            </a:extLst>
          </p:cNvPr>
          <p:cNvSpPr txBox="1"/>
          <p:nvPr/>
        </p:nvSpPr>
        <p:spPr>
          <a:xfrm>
            <a:off x="632253" y="612000"/>
            <a:ext cx="10833790" cy="6832640"/>
          </a:xfrm>
          <a:prstGeom prst="rect">
            <a:avLst/>
          </a:prstGeom>
          <a:noFill/>
        </p:spPr>
        <p:txBody>
          <a:bodyPr wrap="square" rtlCol="0">
            <a:spAutoFit/>
          </a:bodyPr>
          <a:lstStyle/>
          <a:p>
            <a:r>
              <a:rPr lang="cs-CZ" sz="3400" b="1" dirty="0">
                <a:solidFill>
                  <a:srgbClr val="010FFF"/>
                </a:solidFill>
                <a:latin typeface="Century Gothic" panose="020B0502020202020204" pitchFamily="34" charset="0"/>
              </a:rPr>
              <a:t>Publicita projektu</a:t>
            </a:r>
          </a:p>
          <a:p>
            <a:endParaRPr lang="cs-CZ" sz="800" b="1"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Příjemce je povinen v případě informování sdělovacích prostředků </a:t>
            </a:r>
            <a:br>
              <a:rPr lang="cs-CZ" sz="2200" dirty="0">
                <a:solidFill>
                  <a:srgbClr val="010FFF"/>
                </a:solidFill>
                <a:latin typeface="Century Gothic" panose="020B0502020202020204" pitchFamily="34" charset="0"/>
              </a:rPr>
            </a:br>
            <a:r>
              <a:rPr lang="cs-CZ" sz="2200" dirty="0">
                <a:solidFill>
                  <a:srgbClr val="010FFF"/>
                </a:solidFill>
                <a:latin typeface="Century Gothic" panose="020B0502020202020204" pitchFamily="34" charset="0"/>
              </a:rPr>
              <a:t>o projektu či  propagace projektu typu publikací, internetových stránek či jiných nosičů uvést fakt, že projekt byl podpořen z prostředků Evropského sociálního fondu Operačního programu Zaměstnanost plus a Ústeckého kraje (Poskytovatele). </a:t>
            </a:r>
          </a:p>
          <a:p>
            <a:pPr marL="342900" indent="-342900" algn="just">
              <a:buFont typeface="Arial" panose="020B0604020202020204" pitchFamily="34" charset="0"/>
              <a:buChar char="•"/>
            </a:pPr>
            <a:endParaRPr lang="cs-CZ" sz="700"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Příjemce je povinen v rámci povinné publicity projektu zveřejnit povinný plakát na své internetové stránce, pokud taková stránka existuje, a na sociálních sítích, pokud příjemce nějakou sociální síť využívá a umístit alespoň 1 povinný plakát formátu A3 nebo elektronické zobrazovací zařízení velikosti minimálně A3 s informacemi o projektu v místě realizace projektu snadno viditelném pro veřejnost, jako jsou vstupní prostory budov. Pokud je projekt realizován na více místech, je povinný umístit tento plakát na všech těchto místech. Povinný plakát je k dispozici na webových stránkách Ústeckého kraje.</a:t>
            </a:r>
          </a:p>
          <a:p>
            <a:pPr marL="342900" indent="-342900" algn="just">
              <a:buFont typeface="Arial" panose="020B0604020202020204" pitchFamily="34" charset="0"/>
              <a:buChar char="•"/>
            </a:pPr>
            <a:endParaRPr lang="cs-CZ" sz="700"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Logo Ústeckého kraje a Evropské unie musí být na všech výstupech uvedeno na prioritní pozici.</a:t>
            </a:r>
          </a:p>
          <a:p>
            <a:pPr marL="342900" indent="-342900" algn="just">
              <a:buFont typeface="Arial" panose="020B0604020202020204" pitchFamily="34" charset="0"/>
              <a:buChar char="•"/>
            </a:pPr>
            <a:endParaRPr lang="cs-CZ" sz="2000" dirty="0">
              <a:solidFill>
                <a:srgbClr val="010FFF"/>
              </a:solidFill>
              <a:latin typeface="Century Gothic" panose="020B0502020202020204" pitchFamily="34" charset="0"/>
            </a:endParaRPr>
          </a:p>
        </p:txBody>
      </p:sp>
      <p:pic>
        <p:nvPicPr>
          <p:cNvPr id="3" name="Obrázek 2">
            <a:extLst>
              <a:ext uri="{FF2B5EF4-FFF2-40B4-BE49-F238E27FC236}">
                <a16:creationId xmlns:a16="http://schemas.microsoft.com/office/drawing/2014/main" id="{B2447656-F90D-B677-2715-437621AF65E4}"/>
              </a:ext>
            </a:extLst>
          </p:cNvPr>
          <p:cNvPicPr>
            <a:picLocks noChangeAspect="1"/>
          </p:cNvPicPr>
          <p:nvPr/>
        </p:nvPicPr>
        <p:blipFill>
          <a:blip r:embed="rId4"/>
          <a:stretch>
            <a:fillRect/>
          </a:stretch>
        </p:blipFill>
        <p:spPr>
          <a:xfrm>
            <a:off x="5937564" y="742978"/>
            <a:ext cx="2397105" cy="618954"/>
          </a:xfrm>
          <a:prstGeom prst="rect">
            <a:avLst/>
          </a:prstGeom>
        </p:spPr>
      </p:pic>
      <p:pic>
        <p:nvPicPr>
          <p:cNvPr id="8" name="Obrázek 7" descr="Obsah obrázku Písmo, Grafika, bílé, logo&#10;&#10;Popis byl vytvořen automaticky">
            <a:extLst>
              <a:ext uri="{FF2B5EF4-FFF2-40B4-BE49-F238E27FC236}">
                <a16:creationId xmlns:a16="http://schemas.microsoft.com/office/drawing/2014/main" id="{421F959E-596A-2A39-A0C3-C7DFDCC5FCFD}"/>
              </a:ext>
            </a:extLst>
          </p:cNvPr>
          <p:cNvPicPr>
            <a:picLocks noChangeAspect="1"/>
          </p:cNvPicPr>
          <p:nvPr/>
        </p:nvPicPr>
        <p:blipFill>
          <a:blip r:embed="rId5"/>
          <a:stretch>
            <a:fillRect/>
          </a:stretch>
        </p:blipFill>
        <p:spPr>
          <a:xfrm>
            <a:off x="9831150" y="742978"/>
            <a:ext cx="1522650" cy="618954"/>
          </a:xfrm>
          <a:prstGeom prst="rect">
            <a:avLst/>
          </a:prstGeom>
        </p:spPr>
      </p:pic>
    </p:spTree>
    <p:extLst>
      <p:ext uri="{BB962C8B-B14F-4D97-AF65-F5344CB8AC3E}">
        <p14:creationId xmlns:p14="http://schemas.microsoft.com/office/powerpoint/2010/main" val="2271298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2105E-173E-57B7-5E69-F4E9DE15BDF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7B11345-6310-EC87-599E-D75EE8D28EFB}"/>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27A5A08A-69A7-2B4E-311B-2AE74AB8148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8FF854B0-3B95-5039-758E-3292CFFF0AFA}"/>
              </a:ext>
            </a:extLst>
          </p:cNvPr>
          <p:cNvSpPr txBox="1"/>
          <p:nvPr/>
        </p:nvSpPr>
        <p:spPr>
          <a:xfrm>
            <a:off x="632253" y="365125"/>
            <a:ext cx="69591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Dotační program Potravinová pomoc dětem v sociální nouzi v Ústeckém kraji 2025/2026 </a:t>
            </a:r>
          </a:p>
        </p:txBody>
      </p:sp>
      <p:sp>
        <p:nvSpPr>
          <p:cNvPr id="10" name="TextovéPole 9">
            <a:extLst>
              <a:ext uri="{FF2B5EF4-FFF2-40B4-BE49-F238E27FC236}">
                <a16:creationId xmlns:a16="http://schemas.microsoft.com/office/drawing/2014/main" id="{6164BA23-5A09-862C-EDE8-692158CD3E07}"/>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6D5EF8B6-7762-1CD8-CFC6-3AEC58A4A3C0}"/>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4381756E-AE93-AE88-FA8E-37EEC5E32345}"/>
              </a:ext>
            </a:extLst>
          </p:cNvPr>
          <p:cNvSpPr txBox="1"/>
          <p:nvPr/>
        </p:nvSpPr>
        <p:spPr>
          <a:xfrm>
            <a:off x="632253" y="857994"/>
            <a:ext cx="5035122" cy="4185761"/>
          </a:xfrm>
          <a:prstGeom prst="rect">
            <a:avLst/>
          </a:prstGeom>
          <a:noFill/>
        </p:spPr>
        <p:txBody>
          <a:bodyPr wrap="square" rtlCol="0">
            <a:spAutoFit/>
          </a:bodyPr>
          <a:lstStyle/>
          <a:p>
            <a:r>
              <a:rPr lang="cs-CZ" sz="3400" b="1" dirty="0">
                <a:solidFill>
                  <a:srgbClr val="010FFF"/>
                </a:solidFill>
                <a:latin typeface="Century Gothic" panose="020B0502020202020204" pitchFamily="34" charset="0"/>
              </a:rPr>
              <a:t>Závazné indikátory</a:t>
            </a:r>
          </a:p>
          <a:p>
            <a:endParaRPr lang="cs-CZ" sz="800" b="1" dirty="0">
              <a:solidFill>
                <a:srgbClr val="010FFF"/>
              </a:solidFill>
              <a:latin typeface="Century Gothic" panose="020B0502020202020204" pitchFamily="34" charset="0"/>
            </a:endParaRPr>
          </a:p>
          <a:p>
            <a:pPr marL="457200" indent="-457200">
              <a:buFont typeface="Arial" panose="020B0604020202020204" pitchFamily="34" charset="0"/>
              <a:buChar char="•"/>
            </a:pPr>
            <a:r>
              <a:rPr lang="cs-CZ" sz="2800" dirty="0">
                <a:solidFill>
                  <a:srgbClr val="010FFF"/>
                </a:solidFill>
                <a:latin typeface="Century Gothic" panose="020B0502020202020204" pitchFamily="34" charset="0"/>
              </a:rPr>
              <a:t>Indikátory budou uvedeny ve smlouvě.</a:t>
            </a:r>
          </a:p>
          <a:p>
            <a:endParaRPr lang="cs-CZ" sz="2800" dirty="0">
              <a:solidFill>
                <a:srgbClr val="010FFF"/>
              </a:solidFill>
              <a:latin typeface="Century Gothic" panose="020B0502020202020204" pitchFamily="34" charset="0"/>
            </a:endParaRPr>
          </a:p>
          <a:p>
            <a:pPr marL="457200" indent="-457200">
              <a:buFont typeface="Arial" panose="020B0604020202020204" pitchFamily="34" charset="0"/>
              <a:buChar char="•"/>
            </a:pPr>
            <a:r>
              <a:rPr lang="cs-CZ" sz="2800" dirty="0">
                <a:solidFill>
                  <a:srgbClr val="010FFF"/>
                </a:solidFill>
                <a:latin typeface="Century Gothic" panose="020B0502020202020204" pitchFamily="34" charset="0"/>
              </a:rPr>
              <a:t>Příjemce dotace je povinen sledovat a vykazovat poskytovateli v rámci zpráv o realizaci následující indikátory:</a:t>
            </a:r>
          </a:p>
        </p:txBody>
      </p:sp>
      <p:pic>
        <p:nvPicPr>
          <p:cNvPr id="8" name="Obrázek 7">
            <a:extLst>
              <a:ext uri="{FF2B5EF4-FFF2-40B4-BE49-F238E27FC236}">
                <a16:creationId xmlns:a16="http://schemas.microsoft.com/office/drawing/2014/main" id="{BFA9A775-A9A2-E078-90E3-6B665DBE9D6C}"/>
              </a:ext>
            </a:extLst>
          </p:cNvPr>
          <p:cNvPicPr>
            <a:picLocks noChangeAspect="1"/>
          </p:cNvPicPr>
          <p:nvPr/>
        </p:nvPicPr>
        <p:blipFill>
          <a:blip r:embed="rId4"/>
          <a:stretch>
            <a:fillRect/>
          </a:stretch>
        </p:blipFill>
        <p:spPr>
          <a:xfrm>
            <a:off x="5667375" y="846292"/>
            <a:ext cx="5858693" cy="5163271"/>
          </a:xfrm>
          <a:prstGeom prst="rect">
            <a:avLst/>
          </a:prstGeom>
        </p:spPr>
      </p:pic>
    </p:spTree>
    <p:extLst>
      <p:ext uri="{BB962C8B-B14F-4D97-AF65-F5344CB8AC3E}">
        <p14:creationId xmlns:p14="http://schemas.microsoft.com/office/powerpoint/2010/main" val="3289955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D64D2-C797-1E54-0799-934AB09DD15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9858552-066A-FF63-BC39-6E44C5793E0B}"/>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F1D9F4BA-8E28-34AE-ADE5-0365B496182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811D50CF-A1E4-6542-0794-A001793BDBE8}"/>
              </a:ext>
            </a:extLst>
          </p:cNvPr>
          <p:cNvSpPr txBox="1"/>
          <p:nvPr/>
        </p:nvSpPr>
        <p:spPr>
          <a:xfrm>
            <a:off x="632253" y="365125"/>
            <a:ext cx="69591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Dotační program Potravinová pomoc dětem v sociální nouzi v Ústeckém kraji 2025/2026 </a:t>
            </a:r>
          </a:p>
        </p:txBody>
      </p:sp>
      <p:sp>
        <p:nvSpPr>
          <p:cNvPr id="10" name="TextovéPole 9">
            <a:extLst>
              <a:ext uri="{FF2B5EF4-FFF2-40B4-BE49-F238E27FC236}">
                <a16:creationId xmlns:a16="http://schemas.microsoft.com/office/drawing/2014/main" id="{45906705-DCC3-B52C-4DC0-7992006DC25A}"/>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778B0D7B-87A1-9D30-8380-82F8A406C656}"/>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B4C0D4A2-A7B8-B93D-AE26-958034C91B1B}"/>
              </a:ext>
            </a:extLst>
          </p:cNvPr>
          <p:cNvSpPr txBox="1"/>
          <p:nvPr/>
        </p:nvSpPr>
        <p:spPr>
          <a:xfrm>
            <a:off x="632252" y="828000"/>
            <a:ext cx="10833790" cy="6370975"/>
          </a:xfrm>
          <a:prstGeom prst="rect">
            <a:avLst/>
          </a:prstGeom>
          <a:noFill/>
        </p:spPr>
        <p:txBody>
          <a:bodyPr wrap="square" rtlCol="0">
            <a:spAutoFit/>
          </a:bodyPr>
          <a:lstStyle/>
          <a:p>
            <a:r>
              <a:rPr lang="cs-CZ" sz="3400" b="1" dirty="0">
                <a:solidFill>
                  <a:srgbClr val="010FFF"/>
                </a:solidFill>
                <a:latin typeface="Century Gothic" panose="020B0502020202020204" pitchFamily="34" charset="0"/>
              </a:rPr>
              <a:t>Archivace</a:t>
            </a:r>
          </a:p>
          <a:p>
            <a:endParaRPr lang="cs-CZ" sz="2000" b="1"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Příjemce je povinen veškeré dokumenty a doklady související s dotačním programem a prokazující čerpání poskytnuté dotace na bezplatné školní stravování po dobu 10 let od ukončení realizace projektu způsobem, který je v souladu s platnými právními předpisy České republiky a EU. Jedná se zejména o tyto dokumenty: smlouva, dokumentace ke kontrolám na místě, výstup ze systému zařízení školního stravování, čestná prohlášení prokazující nepříznivou příjmovou a sociální situaci rodiny zapojených dětí/žáků, posouzení nepříznivé finanční situace rodiny dítěte třetí stranou, zprávy </a:t>
            </a:r>
            <a:br>
              <a:rPr lang="cs-CZ" sz="2200" dirty="0">
                <a:solidFill>
                  <a:srgbClr val="010FFF"/>
                </a:solidFill>
                <a:latin typeface="Century Gothic" panose="020B0502020202020204" pitchFamily="34" charset="0"/>
              </a:rPr>
            </a:br>
            <a:r>
              <a:rPr lang="cs-CZ" sz="2200" dirty="0">
                <a:solidFill>
                  <a:srgbClr val="010FFF"/>
                </a:solidFill>
                <a:latin typeface="Century Gothic" panose="020B0502020202020204" pitchFamily="34" charset="0"/>
              </a:rPr>
              <a:t>o realizaci, které dokládají dosažení jednotek školního stravování.</a:t>
            </a:r>
          </a:p>
          <a:p>
            <a:pPr marL="342900" indent="-342900" algn="just">
              <a:buFont typeface="Arial" panose="020B0604020202020204" pitchFamily="34" charset="0"/>
              <a:buChar char="•"/>
            </a:pPr>
            <a:endParaRPr lang="cs-CZ" sz="800"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Lhůta začíná běžet od 1. ledna následujícího roku po roce, na který byla dotace poskytnuta.</a:t>
            </a:r>
          </a:p>
          <a:p>
            <a:pPr marL="342900" indent="-342900" algn="just">
              <a:buFont typeface="Arial" panose="020B0604020202020204" pitchFamily="34" charset="0"/>
              <a:buChar char="•"/>
            </a:pPr>
            <a:endParaRPr lang="cs-CZ" sz="800"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Řídí se zákonem o archivnictví č. 499/2004 Sb., o archivnictví a spisové službě a o změně některých zákonů, vyhláškou č. 25/2012 Sb., </a:t>
            </a:r>
            <a:br>
              <a:rPr lang="cs-CZ" sz="2200" dirty="0">
                <a:solidFill>
                  <a:srgbClr val="010FFF"/>
                </a:solidFill>
                <a:latin typeface="Century Gothic" panose="020B0502020202020204" pitchFamily="34" charset="0"/>
              </a:rPr>
            </a:br>
            <a:r>
              <a:rPr lang="cs-CZ" sz="2200" dirty="0">
                <a:solidFill>
                  <a:srgbClr val="010FFF"/>
                </a:solidFill>
                <a:latin typeface="Century Gothic" panose="020B0502020202020204" pitchFamily="34" charset="0"/>
              </a:rPr>
              <a:t>o podrobnostech výkonu spisové služby.</a:t>
            </a:r>
          </a:p>
          <a:p>
            <a:pPr marL="342900" indent="-342900" algn="just">
              <a:buFont typeface="Arial" panose="020B0604020202020204" pitchFamily="34" charset="0"/>
              <a:buChar char="•"/>
            </a:pPr>
            <a:endParaRPr lang="cs-CZ" sz="2800" dirty="0">
              <a:solidFill>
                <a:srgbClr val="010FFF"/>
              </a:solidFill>
              <a:latin typeface="Century Gothic" panose="020B0502020202020204" pitchFamily="34" charset="0"/>
            </a:endParaRPr>
          </a:p>
        </p:txBody>
      </p:sp>
      <p:pic>
        <p:nvPicPr>
          <p:cNvPr id="8" name="Obrázek 7">
            <a:extLst>
              <a:ext uri="{FF2B5EF4-FFF2-40B4-BE49-F238E27FC236}">
                <a16:creationId xmlns:a16="http://schemas.microsoft.com/office/drawing/2014/main" id="{8D12F741-2455-DFD2-7781-558ACBDF5AF5}"/>
              </a:ext>
            </a:extLst>
          </p:cNvPr>
          <p:cNvPicPr>
            <a:picLocks noChangeAspect="1"/>
          </p:cNvPicPr>
          <p:nvPr/>
        </p:nvPicPr>
        <p:blipFill>
          <a:blip r:embed="rId4"/>
          <a:stretch>
            <a:fillRect/>
          </a:stretch>
        </p:blipFill>
        <p:spPr>
          <a:xfrm>
            <a:off x="5781555" y="736260"/>
            <a:ext cx="1360385" cy="980504"/>
          </a:xfrm>
          <a:prstGeom prst="rect">
            <a:avLst/>
          </a:prstGeom>
        </p:spPr>
      </p:pic>
      <p:pic>
        <p:nvPicPr>
          <p:cNvPr id="2052" name="Picture 4" descr="Archivace - Produkty | EMBA spol. s r.o.">
            <a:extLst>
              <a:ext uri="{FF2B5EF4-FFF2-40B4-BE49-F238E27FC236}">
                <a16:creationId xmlns:a16="http://schemas.microsoft.com/office/drawing/2014/main" id="{ACA1CD0C-4805-2616-1DD8-E3EE7D2FB0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5475" y="708898"/>
            <a:ext cx="1434131" cy="1033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768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15410" y="0"/>
            <a:ext cx="12307409" cy="6858000"/>
          </a:xfrm>
        </p:spPr>
      </p:pic>
      <p:sp>
        <p:nvSpPr>
          <p:cNvPr id="5" name="TextovéPole 4"/>
          <p:cNvSpPr txBox="1"/>
          <p:nvPr/>
        </p:nvSpPr>
        <p:spPr>
          <a:xfrm>
            <a:off x="257453" y="828000"/>
            <a:ext cx="9561250" cy="6309420"/>
          </a:xfrm>
          <a:prstGeom prst="rect">
            <a:avLst/>
          </a:prstGeom>
          <a:noFill/>
        </p:spPr>
        <p:txBody>
          <a:bodyPr wrap="square" rtlCol="0">
            <a:spAutoFit/>
          </a:bodyPr>
          <a:lstStyle/>
          <a:p>
            <a:pPr algn="ctr"/>
            <a:r>
              <a:rPr lang="cs-CZ" sz="5400" b="1" dirty="0">
                <a:solidFill>
                  <a:schemeClr val="bg1"/>
                </a:solidFill>
                <a:latin typeface="Century Gothic" panose="020B0502020202020204" pitchFamily="34" charset="0"/>
              </a:rPr>
              <a:t>Dotační program</a:t>
            </a:r>
            <a:br>
              <a:rPr lang="cs-CZ" sz="5400" b="1" dirty="0">
                <a:solidFill>
                  <a:schemeClr val="bg1"/>
                </a:solidFill>
                <a:latin typeface="Century Gothic" panose="020B0502020202020204" pitchFamily="34" charset="0"/>
              </a:rPr>
            </a:br>
            <a:r>
              <a:rPr lang="cs-CZ" sz="5400" b="1" dirty="0">
                <a:solidFill>
                  <a:schemeClr val="bg1"/>
                </a:solidFill>
                <a:latin typeface="Century Gothic" panose="020B0502020202020204" pitchFamily="34" charset="0"/>
              </a:rPr>
              <a:t>„Potravinová pomoc dětem v sociální nouzi v Ústeckém kraji 2025/2026“</a:t>
            </a:r>
          </a:p>
          <a:p>
            <a:pPr algn="ctr"/>
            <a:endParaRPr lang="cs-CZ" sz="5400" b="1" dirty="0">
              <a:solidFill>
                <a:schemeClr val="bg1"/>
              </a:solidFill>
              <a:latin typeface="Century Gothic" panose="020B0502020202020204" pitchFamily="34" charset="0"/>
            </a:endParaRPr>
          </a:p>
          <a:p>
            <a:r>
              <a:rPr lang="cs-CZ" sz="4000" dirty="0">
                <a:solidFill>
                  <a:schemeClr val="bg1"/>
                </a:solidFill>
                <a:latin typeface="Century Gothic" panose="020B0502020202020204" pitchFamily="34" charset="0"/>
              </a:rPr>
              <a:t>Webinář pro žadatele</a:t>
            </a:r>
          </a:p>
          <a:p>
            <a:r>
              <a:rPr lang="cs-CZ" sz="4000" dirty="0">
                <a:solidFill>
                  <a:schemeClr val="bg1"/>
                </a:solidFill>
                <a:latin typeface="Century Gothic" panose="020B0502020202020204" pitchFamily="34" charset="0"/>
              </a:rPr>
              <a:t>23.05.2025</a:t>
            </a:r>
          </a:p>
          <a:p>
            <a:pPr algn="ctr"/>
            <a:endParaRPr lang="cs-CZ" sz="5400" b="1" dirty="0">
              <a:solidFill>
                <a:schemeClr val="bg1"/>
              </a:solidFill>
              <a:latin typeface="Century Gothic" panose="020B0502020202020204" pitchFamily="34" charset="0"/>
            </a:endParaRPr>
          </a:p>
        </p:txBody>
      </p:sp>
      <p:pic>
        <p:nvPicPr>
          <p:cNvPr id="3" name="Obrázek 2">
            <a:extLst>
              <a:ext uri="{FF2B5EF4-FFF2-40B4-BE49-F238E27FC236}">
                <a16:creationId xmlns:a16="http://schemas.microsoft.com/office/drawing/2014/main" id="{A9DBA98E-3AA6-54B6-DA10-8E3C1F763EF7}"/>
              </a:ext>
            </a:extLst>
          </p:cNvPr>
          <p:cNvPicPr>
            <a:picLocks noChangeAspect="1"/>
          </p:cNvPicPr>
          <p:nvPr/>
        </p:nvPicPr>
        <p:blipFill>
          <a:blip r:embed="rId5"/>
          <a:stretch>
            <a:fillRect/>
          </a:stretch>
        </p:blipFill>
        <p:spPr>
          <a:xfrm>
            <a:off x="7582709" y="3788185"/>
            <a:ext cx="4471988" cy="2981325"/>
          </a:xfrm>
          <a:prstGeom prst="rect">
            <a:avLst/>
          </a:prstGeom>
        </p:spPr>
      </p:pic>
      <p:sp>
        <p:nvSpPr>
          <p:cNvPr id="9" name="Obdélník 8">
            <a:extLst>
              <a:ext uri="{FF2B5EF4-FFF2-40B4-BE49-F238E27FC236}">
                <a16:creationId xmlns:a16="http://schemas.microsoft.com/office/drawing/2014/main" id="{9C490FD3-3E30-FD11-8C26-C29BBA056F95}"/>
              </a:ext>
            </a:extLst>
          </p:cNvPr>
          <p:cNvSpPr/>
          <p:nvPr/>
        </p:nvSpPr>
        <p:spPr>
          <a:xfrm>
            <a:off x="-136049" y="-1"/>
            <a:ext cx="12348685" cy="943755"/>
          </a:xfrm>
          <a:prstGeom prst="rect">
            <a:avLst/>
          </a:prstGeom>
          <a:solidFill>
            <a:schemeClr val="lt1"/>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cs-CZ"/>
          </a:p>
        </p:txBody>
      </p:sp>
      <p:pic>
        <p:nvPicPr>
          <p:cNvPr id="6" name="Obrázek 5" descr="Obsah obrázku text, Písmo, logo, Grafika&#10;&#10;Popis byl vytvořen automaticky">
            <a:extLst>
              <a:ext uri="{FF2B5EF4-FFF2-40B4-BE49-F238E27FC236}">
                <a16:creationId xmlns:a16="http://schemas.microsoft.com/office/drawing/2014/main" id="{DCD7C3AA-0DF9-00F3-2258-70E6FCFEAB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244" y="26968"/>
            <a:ext cx="3422174" cy="900934"/>
          </a:xfrm>
          <a:prstGeom prst="rect">
            <a:avLst/>
          </a:prstGeom>
        </p:spPr>
      </p:pic>
      <p:pic>
        <p:nvPicPr>
          <p:cNvPr id="8" name="Obrázek 7" descr="Obsah obrázku Písmo, Grafika, bílé, logo&#10;&#10;Popis byl vytvořen automaticky">
            <a:extLst>
              <a:ext uri="{FF2B5EF4-FFF2-40B4-BE49-F238E27FC236}">
                <a16:creationId xmlns:a16="http://schemas.microsoft.com/office/drawing/2014/main" id="{93AA470D-4998-3A4F-D84C-B70E0B32A3E5}"/>
              </a:ext>
            </a:extLst>
          </p:cNvPr>
          <p:cNvPicPr>
            <a:picLocks noChangeAspect="1"/>
          </p:cNvPicPr>
          <p:nvPr/>
        </p:nvPicPr>
        <p:blipFill>
          <a:blip r:embed="rId7"/>
          <a:stretch>
            <a:fillRect/>
          </a:stretch>
        </p:blipFill>
        <p:spPr>
          <a:xfrm>
            <a:off x="10283840" y="46038"/>
            <a:ext cx="1758950" cy="715010"/>
          </a:xfrm>
          <a:prstGeom prst="rect">
            <a:avLst/>
          </a:prstGeom>
        </p:spPr>
      </p:pic>
    </p:spTree>
    <p:extLst>
      <p:ext uri="{BB962C8B-B14F-4D97-AF65-F5344CB8AC3E}">
        <p14:creationId xmlns:p14="http://schemas.microsoft.com/office/powerpoint/2010/main" val="1113479501"/>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9751A-CB61-6BD4-E36F-512C35B2854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22EC159-32A8-4279-C987-150E9BBDC4E4}"/>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5D33D44D-2DAD-EB5A-409F-1E54664B1BA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21CDEF49-567B-81D5-ADA7-426FCD26BBB2}"/>
              </a:ext>
            </a:extLst>
          </p:cNvPr>
          <p:cNvSpPr txBox="1"/>
          <p:nvPr/>
        </p:nvSpPr>
        <p:spPr>
          <a:xfrm>
            <a:off x="632253" y="365125"/>
            <a:ext cx="69591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Dotační program Potravinová pomoc dětem v sociální nouzi v Ústeckém kraji 2025/2026 </a:t>
            </a:r>
          </a:p>
        </p:txBody>
      </p:sp>
      <p:sp>
        <p:nvSpPr>
          <p:cNvPr id="10" name="TextovéPole 9">
            <a:extLst>
              <a:ext uri="{FF2B5EF4-FFF2-40B4-BE49-F238E27FC236}">
                <a16:creationId xmlns:a16="http://schemas.microsoft.com/office/drawing/2014/main" id="{20DB186A-0F84-7599-6CFE-733DA51A2CF3}"/>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F6771CD8-E67D-4A63-4AFB-028C51A30C18}"/>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8B641A0C-C5CC-DD90-3523-DF2E7C819A6B}"/>
              </a:ext>
            </a:extLst>
          </p:cNvPr>
          <p:cNvSpPr txBox="1"/>
          <p:nvPr/>
        </p:nvSpPr>
        <p:spPr>
          <a:xfrm>
            <a:off x="632253" y="857994"/>
            <a:ext cx="10833790" cy="4370427"/>
          </a:xfrm>
          <a:prstGeom prst="rect">
            <a:avLst/>
          </a:prstGeom>
          <a:noFill/>
        </p:spPr>
        <p:txBody>
          <a:bodyPr wrap="square" rtlCol="0">
            <a:spAutoFit/>
          </a:bodyPr>
          <a:lstStyle/>
          <a:p>
            <a:r>
              <a:rPr lang="cs-CZ" sz="3400" b="1" dirty="0">
                <a:solidFill>
                  <a:srgbClr val="010FFF"/>
                </a:solidFill>
                <a:latin typeface="Century Gothic" panose="020B0502020202020204" pitchFamily="34" charset="0"/>
              </a:rPr>
              <a:t>Kontroly na místě</a:t>
            </a:r>
          </a:p>
          <a:p>
            <a:endParaRPr lang="cs-CZ" sz="800" b="1"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2400" dirty="0">
                <a:solidFill>
                  <a:srgbClr val="010FFF"/>
                </a:solidFill>
                <a:latin typeface="Century Gothic" panose="020B0502020202020204" pitchFamily="34" charset="0"/>
              </a:rPr>
              <a:t>Kontrola na místě je vykonávána na základě čl. 74 odst. 1 písm. a) </a:t>
            </a:r>
            <a:br>
              <a:rPr lang="cs-CZ" sz="2400" dirty="0">
                <a:solidFill>
                  <a:srgbClr val="010FFF"/>
                </a:solidFill>
                <a:latin typeface="Century Gothic" panose="020B0502020202020204" pitchFamily="34" charset="0"/>
              </a:rPr>
            </a:br>
            <a:r>
              <a:rPr lang="cs-CZ" sz="2400" dirty="0">
                <a:solidFill>
                  <a:srgbClr val="010FFF"/>
                </a:solidFill>
                <a:latin typeface="Century Gothic" panose="020B0502020202020204" pitchFamily="34" charset="0"/>
              </a:rPr>
              <a:t>a čl. 74 odst. 2 obecného nařízení, zákona č. 320/2001 Sb., o finanční kontrole ve veřejné správě a zákona č. 255/2012 Sb., o kontrole (kontrolní řád).</a:t>
            </a:r>
          </a:p>
          <a:p>
            <a:pPr marL="342900" indent="-342900" algn="just">
              <a:buFont typeface="Arial" panose="020B0604020202020204" pitchFamily="34" charset="0"/>
              <a:buChar char="•"/>
            </a:pPr>
            <a:endParaRPr lang="cs-CZ" sz="1000"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2400" dirty="0">
                <a:solidFill>
                  <a:srgbClr val="010FFF"/>
                </a:solidFill>
                <a:latin typeface="Century Gothic" panose="020B0502020202020204" pitchFamily="34" charset="0"/>
              </a:rPr>
              <a:t>Kontrolu mohou vykonávat: pověření zaměstnanci Krajského úřadu Ústeckého kraje, Ministerstva financí, Evropské komise, Evropského účetního dvora a Nejvyššího kontrolního úřadu.</a:t>
            </a:r>
          </a:p>
          <a:p>
            <a:pPr marL="342900" indent="-342900" algn="just">
              <a:buFont typeface="Arial" panose="020B0604020202020204" pitchFamily="34" charset="0"/>
              <a:buChar char="•"/>
            </a:pPr>
            <a:endParaRPr lang="cs-CZ" sz="1000"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2400" dirty="0">
                <a:solidFill>
                  <a:srgbClr val="010FFF"/>
                </a:solidFill>
                <a:latin typeface="Century Gothic" panose="020B0502020202020204" pitchFamily="34" charset="0"/>
              </a:rPr>
              <a:t>Ústecký kraj musí provést 10% kontrol na místě z celkového počtu příjemců.</a:t>
            </a:r>
          </a:p>
        </p:txBody>
      </p:sp>
      <p:pic>
        <p:nvPicPr>
          <p:cNvPr id="3074" name="Picture 2" descr="Úřednice/úředník na úseku veřejnosprávní kontroly odboru kontroly: Volná  pracovní místa: Kraj Vysočina">
            <a:extLst>
              <a:ext uri="{FF2B5EF4-FFF2-40B4-BE49-F238E27FC236}">
                <a16:creationId xmlns:a16="http://schemas.microsoft.com/office/drawing/2014/main" id="{3A1AD9D7-20E5-F12A-1981-59B59B99CE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5993" y="4814583"/>
            <a:ext cx="2990149" cy="1992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728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44B9F-8A8D-F840-DDED-0A0E44027C6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5CAC52C-1F89-3503-8E6D-1495A752B719}"/>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13D27447-BA31-325E-800A-3EA7A2B4D7F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A635A3EE-7A6F-4DE5-6E3A-239019705E8F}"/>
              </a:ext>
            </a:extLst>
          </p:cNvPr>
          <p:cNvSpPr txBox="1"/>
          <p:nvPr/>
        </p:nvSpPr>
        <p:spPr>
          <a:xfrm>
            <a:off x="632253" y="365125"/>
            <a:ext cx="69591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Dotační program Potravinová pomoc dětem v sociální nouzi v Ústeckém kraji 2025/2026 </a:t>
            </a:r>
          </a:p>
        </p:txBody>
      </p:sp>
      <p:sp>
        <p:nvSpPr>
          <p:cNvPr id="10" name="TextovéPole 9">
            <a:extLst>
              <a:ext uri="{FF2B5EF4-FFF2-40B4-BE49-F238E27FC236}">
                <a16:creationId xmlns:a16="http://schemas.microsoft.com/office/drawing/2014/main" id="{634BBD49-0C68-E3C3-3111-6DB9CC5C12F2}"/>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F5A4FD5D-A80F-D044-105A-F3D1A4548161}"/>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626356BE-0797-6C9C-A5E3-3C3A5ABAF521}"/>
              </a:ext>
            </a:extLst>
          </p:cNvPr>
          <p:cNvSpPr txBox="1"/>
          <p:nvPr/>
        </p:nvSpPr>
        <p:spPr>
          <a:xfrm>
            <a:off x="632254" y="720000"/>
            <a:ext cx="10833790" cy="6540252"/>
          </a:xfrm>
          <a:prstGeom prst="rect">
            <a:avLst/>
          </a:prstGeom>
          <a:noFill/>
        </p:spPr>
        <p:txBody>
          <a:bodyPr wrap="square" rtlCol="0">
            <a:spAutoFit/>
          </a:bodyPr>
          <a:lstStyle/>
          <a:p>
            <a:pPr algn="just"/>
            <a:r>
              <a:rPr lang="cs-CZ" sz="3200" b="1" dirty="0">
                <a:solidFill>
                  <a:srgbClr val="010FFF"/>
                </a:solidFill>
                <a:latin typeface="Century Gothic" panose="020B0502020202020204" pitchFamily="34" charset="0"/>
              </a:rPr>
              <a:t>Shrnutí hlavních změn</a:t>
            </a:r>
          </a:p>
          <a:p>
            <a:pPr algn="just"/>
            <a:endParaRPr lang="cs-CZ" sz="900" b="1" dirty="0">
              <a:solidFill>
                <a:srgbClr val="010FFF"/>
              </a:solidFill>
              <a:latin typeface="Century Gothic" panose="020B0502020202020204" pitchFamily="34" charset="0"/>
            </a:endParaRPr>
          </a:p>
          <a:p>
            <a:pPr marL="180975" indent="-180975" algn="just">
              <a:buFont typeface="Arial" panose="020B0604020202020204" pitchFamily="34" charset="0"/>
              <a:buChar char="•"/>
            </a:pPr>
            <a:r>
              <a:rPr lang="cs-CZ" sz="2200" dirty="0">
                <a:solidFill>
                  <a:srgbClr val="010FFF"/>
                </a:solidFill>
                <a:latin typeface="Century Gothic" panose="020B0502020202020204" pitchFamily="34" charset="0"/>
              </a:rPr>
              <a:t>Dotační program je otevřený – žádosti lze podávat do 30.06.2026 – do výše alokace 27 000 000 Kč.</a:t>
            </a:r>
          </a:p>
          <a:p>
            <a:pPr marL="180975" indent="-180975" algn="just">
              <a:buFont typeface="Arial" panose="020B0604020202020204" pitchFamily="34" charset="0"/>
              <a:buChar char="•"/>
            </a:pPr>
            <a:r>
              <a:rPr lang="cs-CZ" sz="2200" dirty="0">
                <a:solidFill>
                  <a:srgbClr val="010FFF"/>
                </a:solidFill>
                <a:latin typeface="Century Gothic" panose="020B0502020202020204" pitchFamily="34" charset="0"/>
              </a:rPr>
              <a:t>Maximální výše jedné žádosti je 3 000 000,- Kč.</a:t>
            </a:r>
          </a:p>
          <a:p>
            <a:pPr marL="180975" indent="-180975" algn="just">
              <a:buFont typeface="Arial" panose="020B0604020202020204" pitchFamily="34" charset="0"/>
              <a:buChar char="•"/>
            </a:pPr>
            <a:r>
              <a:rPr lang="cs-CZ" sz="2200" dirty="0">
                <a:solidFill>
                  <a:srgbClr val="010FFF"/>
                </a:solidFill>
                <a:latin typeface="Century Gothic" panose="020B0502020202020204" pitchFamily="34" charset="0"/>
              </a:rPr>
              <a:t>Pokud příjemce dotace v průběhu realizace projektu zjistí, že bude potřebovat vyšší dotaci, než kterou obdržel z důvodu nutnosti podpořit více dětí/žáků, může podat do dotačního programu další žádost o dotaci. </a:t>
            </a:r>
          </a:p>
          <a:p>
            <a:pPr marL="180975" indent="-180975" algn="just">
              <a:buFont typeface="Arial" panose="020B0604020202020204" pitchFamily="34" charset="0"/>
              <a:buChar char="•"/>
            </a:pPr>
            <a:r>
              <a:rPr lang="cs-CZ" sz="2200" dirty="0">
                <a:solidFill>
                  <a:srgbClr val="010FFF"/>
                </a:solidFill>
                <a:latin typeface="Century Gothic" panose="020B0502020202020204" pitchFamily="34" charset="0"/>
              </a:rPr>
              <a:t>Dříve potvrzované dávky v hmotné nouzi a pěstounské péče nahradily přídavky na dítě.</a:t>
            </a:r>
          </a:p>
          <a:p>
            <a:pPr marL="180975" indent="-180975" algn="just">
              <a:buFont typeface="Arial" panose="020B0604020202020204" pitchFamily="34" charset="0"/>
              <a:buChar char="•"/>
            </a:pPr>
            <a:r>
              <a:rPr lang="cs-CZ" sz="2200" dirty="0">
                <a:solidFill>
                  <a:srgbClr val="010FFF"/>
                </a:solidFill>
                <a:latin typeface="Century Gothic" panose="020B0502020202020204" pitchFamily="34" charset="0"/>
              </a:rPr>
              <a:t>Čestné prohlášení zákonných zástupců dětí/žáků není dále dokladováno ani potvrzováno Úřadem práce ČR.</a:t>
            </a:r>
          </a:p>
          <a:p>
            <a:pPr marL="180975" indent="-180975" algn="just">
              <a:buFont typeface="Arial" panose="020B0604020202020204" pitchFamily="34" charset="0"/>
              <a:buChar char="•"/>
            </a:pPr>
            <a:r>
              <a:rPr lang="cs-CZ" sz="2200" dirty="0">
                <a:solidFill>
                  <a:srgbClr val="010FFF"/>
                </a:solidFill>
                <a:latin typeface="Century Gothic" panose="020B0502020202020204" pitchFamily="34" charset="0"/>
              </a:rPr>
              <a:t>Není nutné dále sledovat docházku dětí/žáků – objednané stravování se považuje za odebrané. Má se za to, že pokud má dítě/žák školní stravování objednané, musí mu být umožněno školní stravování odebrat. </a:t>
            </a:r>
          </a:p>
          <a:p>
            <a:pPr marL="180975" indent="-180975" algn="just">
              <a:buFont typeface="Arial" panose="020B0604020202020204" pitchFamily="34" charset="0"/>
              <a:buChar char="•"/>
            </a:pPr>
            <a:r>
              <a:rPr lang="cs-CZ" sz="2200" dirty="0">
                <a:solidFill>
                  <a:srgbClr val="010FFF"/>
                </a:solidFill>
                <a:latin typeface="Century Gothic" panose="020B0502020202020204" pitchFamily="34" charset="0"/>
              </a:rPr>
              <a:t>Není nutné označovat faktury a další účetní doklady názvem a číslem projektu.</a:t>
            </a:r>
          </a:p>
          <a:p>
            <a:pPr marL="180975" indent="-180975" algn="just">
              <a:buFont typeface="Arial" panose="020B0604020202020204" pitchFamily="34" charset="0"/>
              <a:buChar char="•"/>
            </a:pPr>
            <a:r>
              <a:rPr lang="cs-CZ" sz="2200" dirty="0">
                <a:solidFill>
                  <a:srgbClr val="010FFF"/>
                </a:solidFill>
                <a:latin typeface="Century Gothic" panose="020B0502020202020204" pitchFamily="34" charset="0"/>
              </a:rPr>
              <a:t>Není povinné vést oddělené účetnictví. </a:t>
            </a:r>
          </a:p>
          <a:p>
            <a:pPr marL="180975"/>
            <a:endParaRPr lang="cs-CZ" sz="2600" dirty="0">
              <a:solidFill>
                <a:srgbClr val="010FFF"/>
              </a:solidFill>
              <a:latin typeface="Century Gothic" panose="020B0502020202020204" pitchFamily="34" charset="0"/>
            </a:endParaRPr>
          </a:p>
        </p:txBody>
      </p:sp>
      <p:pic>
        <p:nvPicPr>
          <p:cNvPr id="4098" name="Picture 2" descr="změna | CPS">
            <a:extLst>
              <a:ext uri="{FF2B5EF4-FFF2-40B4-BE49-F238E27FC236}">
                <a16:creationId xmlns:a16="http://schemas.microsoft.com/office/drawing/2014/main" id="{A1216968-1B1C-A1F6-8A5D-6C5EE25A0C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7741" y="567212"/>
            <a:ext cx="1152005" cy="859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454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77868-BF60-B092-1930-50D53C8328E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BFEF70D-64B0-3675-8BF8-25A473A3A178}"/>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C7E16989-BC91-7B27-AF9A-07A54D5F566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E4EADB08-189C-FF95-CFA9-57AE16AC134A}"/>
              </a:ext>
            </a:extLst>
          </p:cNvPr>
          <p:cNvSpPr txBox="1"/>
          <p:nvPr/>
        </p:nvSpPr>
        <p:spPr>
          <a:xfrm>
            <a:off x="632253" y="365125"/>
            <a:ext cx="69591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Dotační program Potravinová pomoc dětem v sociální nouzi v Ústeckém kraji 2025/2026 </a:t>
            </a:r>
          </a:p>
        </p:txBody>
      </p:sp>
      <p:sp>
        <p:nvSpPr>
          <p:cNvPr id="10" name="TextovéPole 9">
            <a:extLst>
              <a:ext uri="{FF2B5EF4-FFF2-40B4-BE49-F238E27FC236}">
                <a16:creationId xmlns:a16="http://schemas.microsoft.com/office/drawing/2014/main" id="{0CFF6BB9-FF45-A092-59B4-A03911806D59}"/>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8CDB79BC-29C6-FAC1-ED43-6A2DC97AABC1}"/>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7A4F65C4-6C71-FA23-DE85-D9B83768F978}"/>
              </a:ext>
            </a:extLst>
          </p:cNvPr>
          <p:cNvSpPr txBox="1"/>
          <p:nvPr/>
        </p:nvSpPr>
        <p:spPr>
          <a:xfrm>
            <a:off x="632254" y="720000"/>
            <a:ext cx="10833790" cy="6093976"/>
          </a:xfrm>
          <a:prstGeom prst="rect">
            <a:avLst/>
          </a:prstGeom>
          <a:noFill/>
        </p:spPr>
        <p:txBody>
          <a:bodyPr wrap="square" rtlCol="0">
            <a:spAutoFit/>
          </a:bodyPr>
          <a:lstStyle/>
          <a:p>
            <a:pPr algn="ctr"/>
            <a:r>
              <a:rPr lang="cs-CZ" sz="4400" b="1" dirty="0">
                <a:solidFill>
                  <a:srgbClr val="010FFF"/>
                </a:solidFill>
                <a:latin typeface="Century Gothic" panose="020B0502020202020204" pitchFamily="34" charset="0"/>
              </a:rPr>
              <a:t>Prostor pro Vaše dotazy…</a:t>
            </a:r>
          </a:p>
          <a:p>
            <a:pPr algn="just"/>
            <a:endParaRPr lang="cs-CZ" sz="3200" b="1" dirty="0">
              <a:solidFill>
                <a:srgbClr val="010FFF"/>
              </a:solidFill>
              <a:latin typeface="Century Gothic" panose="020B0502020202020204" pitchFamily="34" charset="0"/>
            </a:endParaRPr>
          </a:p>
          <a:p>
            <a:pPr algn="just"/>
            <a:r>
              <a:rPr lang="cs-CZ" sz="3200" b="1" dirty="0">
                <a:solidFill>
                  <a:srgbClr val="010FFF"/>
                </a:solidFill>
                <a:latin typeface="Century Gothic" panose="020B0502020202020204" pitchFamily="34" charset="0"/>
              </a:rPr>
              <a:t>Kontaktní osoby:</a:t>
            </a:r>
          </a:p>
          <a:p>
            <a:pPr algn="just"/>
            <a:r>
              <a:rPr lang="cs-CZ" sz="3200" dirty="0">
                <a:solidFill>
                  <a:srgbClr val="010FFF"/>
                </a:solidFill>
                <a:latin typeface="Century Gothic" panose="020B0502020202020204" pitchFamily="34" charset="0"/>
              </a:rPr>
              <a:t>Ing. Michaela Fibichová (tel. 475 657 982)</a:t>
            </a:r>
          </a:p>
          <a:p>
            <a:pPr algn="just"/>
            <a:r>
              <a:rPr lang="cs-CZ" sz="3200" dirty="0">
                <a:solidFill>
                  <a:srgbClr val="010FFF"/>
                </a:solidFill>
                <a:latin typeface="Century Gothic" panose="020B0502020202020204" pitchFamily="34" charset="0"/>
              </a:rPr>
              <a:t>Martina Šinovská (tel. 475 657 275)</a:t>
            </a:r>
          </a:p>
          <a:p>
            <a:pPr algn="just"/>
            <a:endParaRPr lang="cs-CZ" sz="3200" b="1" dirty="0">
              <a:solidFill>
                <a:srgbClr val="010FFF"/>
              </a:solidFill>
              <a:latin typeface="Century Gothic" panose="020B0502020202020204" pitchFamily="34" charset="0"/>
            </a:endParaRPr>
          </a:p>
          <a:p>
            <a:pPr algn="just"/>
            <a:r>
              <a:rPr lang="cs-CZ" sz="3200" b="1" dirty="0">
                <a:solidFill>
                  <a:srgbClr val="010FFF"/>
                </a:solidFill>
                <a:latin typeface="Century Gothic" panose="020B0502020202020204" pitchFamily="34" charset="0"/>
              </a:rPr>
              <a:t>Konzultační místo</a:t>
            </a:r>
          </a:p>
          <a:p>
            <a:pPr algn="just"/>
            <a:r>
              <a:rPr lang="cs-CZ" sz="3200" dirty="0">
                <a:solidFill>
                  <a:srgbClr val="010FFF"/>
                </a:solidFill>
                <a:latin typeface="Century Gothic" panose="020B0502020202020204" pitchFamily="34" charset="0"/>
              </a:rPr>
              <a:t>Krajský úřad Ústeckého kraje, budova „B“</a:t>
            </a:r>
          </a:p>
          <a:p>
            <a:pPr algn="just"/>
            <a:r>
              <a:rPr lang="cs-CZ" sz="3200" dirty="0">
                <a:solidFill>
                  <a:srgbClr val="010FFF"/>
                </a:solidFill>
                <a:latin typeface="Century Gothic" panose="020B0502020202020204" pitchFamily="34" charset="0"/>
              </a:rPr>
              <a:t>Odbor školství, mládeže a tělovýchovy</a:t>
            </a:r>
          </a:p>
          <a:p>
            <a:pPr algn="just"/>
            <a:r>
              <a:rPr lang="cs-CZ" sz="3200" dirty="0">
                <a:solidFill>
                  <a:srgbClr val="010FFF"/>
                </a:solidFill>
                <a:latin typeface="Century Gothic" panose="020B0502020202020204" pitchFamily="34" charset="0"/>
              </a:rPr>
              <a:t>Dlouhá 2760/15</a:t>
            </a:r>
          </a:p>
          <a:p>
            <a:pPr algn="just"/>
            <a:r>
              <a:rPr lang="cs-CZ" sz="3200" dirty="0">
                <a:solidFill>
                  <a:srgbClr val="010FFF"/>
                </a:solidFill>
                <a:latin typeface="Century Gothic" panose="020B0502020202020204" pitchFamily="34" charset="0"/>
              </a:rPr>
              <a:t>400 01 Ústí nad Labem</a:t>
            </a:r>
          </a:p>
          <a:p>
            <a:pPr marL="180975"/>
            <a:endParaRPr lang="cs-CZ" sz="2600" dirty="0">
              <a:solidFill>
                <a:srgbClr val="010FFF"/>
              </a:solidFill>
              <a:latin typeface="Century Gothic" panose="020B0502020202020204" pitchFamily="34" charset="0"/>
            </a:endParaRPr>
          </a:p>
        </p:txBody>
      </p:sp>
      <p:pic>
        <p:nvPicPr>
          <p:cNvPr id="12" name="Obrázek 11">
            <a:extLst>
              <a:ext uri="{FF2B5EF4-FFF2-40B4-BE49-F238E27FC236}">
                <a16:creationId xmlns:a16="http://schemas.microsoft.com/office/drawing/2014/main" id="{17D46CA6-6F4F-80FB-E664-8E24D63E27FF}"/>
              </a:ext>
            </a:extLst>
          </p:cNvPr>
          <p:cNvPicPr>
            <a:picLocks noChangeAspect="1"/>
          </p:cNvPicPr>
          <p:nvPr/>
        </p:nvPicPr>
        <p:blipFill>
          <a:blip r:embed="rId4"/>
          <a:stretch>
            <a:fillRect/>
          </a:stretch>
        </p:blipFill>
        <p:spPr>
          <a:xfrm>
            <a:off x="8876271" y="3641931"/>
            <a:ext cx="3036420" cy="3036420"/>
          </a:xfrm>
          <a:prstGeom prst="rect">
            <a:avLst/>
          </a:prstGeom>
        </p:spPr>
      </p:pic>
    </p:spTree>
    <p:extLst>
      <p:ext uri="{BB962C8B-B14F-4D97-AF65-F5344CB8AC3E}">
        <p14:creationId xmlns:p14="http://schemas.microsoft.com/office/powerpoint/2010/main" val="2012345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Obrázek 2">
            <a:extLst>
              <a:ext uri="{FF2B5EF4-FFF2-40B4-BE49-F238E27FC236}">
                <a16:creationId xmlns:a16="http://schemas.microsoft.com/office/drawing/2014/main" id="{3326CF9F-4A8F-37EC-8AFC-2355ED401CC9}"/>
              </a:ext>
            </a:extLst>
          </p:cNvPr>
          <p:cNvPicPr>
            <a:picLocks noChangeAspect="1"/>
          </p:cNvPicPr>
          <p:nvPr/>
        </p:nvPicPr>
        <p:blipFill>
          <a:blip r:embed="rId4"/>
          <a:stretch>
            <a:fillRect/>
          </a:stretch>
        </p:blipFill>
        <p:spPr>
          <a:xfrm>
            <a:off x="715344" y="4693108"/>
            <a:ext cx="4084429" cy="1055974"/>
          </a:xfrm>
          <a:prstGeom prst="rect">
            <a:avLst/>
          </a:prstGeom>
        </p:spPr>
      </p:pic>
    </p:spTree>
    <p:extLst>
      <p:ext uri="{BB962C8B-B14F-4D97-AF65-F5344CB8AC3E}">
        <p14:creationId xmlns:p14="http://schemas.microsoft.com/office/powerpoint/2010/main" val="35624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A8857-3CE9-222E-3D72-FBCD93908A1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E753C99-345D-61FC-546A-2EA8AC0143DA}"/>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18F5A93A-F76C-FDEF-C55B-DFFF609971C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E15982D8-79A5-B3A4-E5D1-6FAB451D6AC2}"/>
              </a:ext>
            </a:extLst>
          </p:cNvPr>
          <p:cNvSpPr txBox="1"/>
          <p:nvPr/>
        </p:nvSpPr>
        <p:spPr>
          <a:xfrm>
            <a:off x="632253" y="365125"/>
            <a:ext cx="69591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Dotační program Potravinová pomoc dětem v sociální nouzi v Ústeckém kraji 2025/2026 </a:t>
            </a:r>
          </a:p>
        </p:txBody>
      </p:sp>
      <p:sp>
        <p:nvSpPr>
          <p:cNvPr id="10" name="TextovéPole 9">
            <a:extLst>
              <a:ext uri="{FF2B5EF4-FFF2-40B4-BE49-F238E27FC236}">
                <a16:creationId xmlns:a16="http://schemas.microsoft.com/office/drawing/2014/main" id="{9539BF7A-11F4-4998-0C7D-5EAC610EFFF9}"/>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1647E42B-8D65-2834-4CCF-CB10F2FD939B}"/>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349B53CB-7138-F4B7-E81B-966757B1EF02}"/>
              </a:ext>
            </a:extLst>
          </p:cNvPr>
          <p:cNvSpPr txBox="1"/>
          <p:nvPr/>
        </p:nvSpPr>
        <p:spPr>
          <a:xfrm>
            <a:off x="632254" y="720000"/>
            <a:ext cx="10833790" cy="5601533"/>
          </a:xfrm>
          <a:prstGeom prst="rect">
            <a:avLst/>
          </a:prstGeom>
          <a:noFill/>
        </p:spPr>
        <p:txBody>
          <a:bodyPr wrap="square" rtlCol="0">
            <a:spAutoFit/>
          </a:bodyPr>
          <a:lstStyle/>
          <a:p>
            <a:pPr algn="just"/>
            <a:r>
              <a:rPr lang="cs-CZ" sz="3600" b="1" dirty="0">
                <a:solidFill>
                  <a:srgbClr val="010FFF"/>
                </a:solidFill>
                <a:latin typeface="Century Gothic" panose="020B0502020202020204" pitchFamily="34" charset="0"/>
              </a:rPr>
              <a:t>Kde najdete informace a dokumenty?</a:t>
            </a:r>
          </a:p>
          <a:p>
            <a:pPr algn="just"/>
            <a:endParaRPr lang="cs-CZ" sz="3200" b="1" dirty="0">
              <a:solidFill>
                <a:srgbClr val="010FFF"/>
              </a:solidFill>
              <a:latin typeface="Century Gothic" panose="020B0502020202020204" pitchFamily="34" charset="0"/>
            </a:endParaRPr>
          </a:p>
          <a:p>
            <a:pPr algn="just"/>
            <a:r>
              <a:rPr lang="cs-CZ" sz="3200" b="1" dirty="0">
                <a:solidFill>
                  <a:srgbClr val="010FFF"/>
                </a:solidFill>
                <a:latin typeface="Century Gothic" panose="020B0502020202020204" pitchFamily="34" charset="0"/>
              </a:rPr>
              <a:t>Portál ÚK</a:t>
            </a:r>
          </a:p>
          <a:p>
            <a:pPr algn="just"/>
            <a:r>
              <a:rPr lang="cs-CZ" sz="2400" dirty="0">
                <a:latin typeface="Century Gothic" panose="020B0502020202020204" pitchFamily="34" charset="0"/>
                <a:hlinkClick r:id="rId4"/>
              </a:rPr>
              <a:t>Dotační program Potravinová pomoc dětem v sociální nouzi</a:t>
            </a:r>
            <a:br>
              <a:rPr lang="cs-CZ" sz="2400" dirty="0">
                <a:latin typeface="Century Gothic" panose="020B0502020202020204" pitchFamily="34" charset="0"/>
                <a:hlinkClick r:id="rId4"/>
              </a:rPr>
            </a:br>
            <a:r>
              <a:rPr lang="cs-CZ" sz="2400" dirty="0">
                <a:latin typeface="Century Gothic" panose="020B0502020202020204" pitchFamily="34" charset="0"/>
                <a:hlinkClick r:id="rId4"/>
              </a:rPr>
              <a:t>v Ústeckém kraji 2025/2026</a:t>
            </a:r>
            <a:endParaRPr lang="cs-CZ" sz="2400" dirty="0">
              <a:latin typeface="Century Gothic" panose="020B0502020202020204" pitchFamily="34" charset="0"/>
            </a:endParaRPr>
          </a:p>
          <a:p>
            <a:pPr algn="just"/>
            <a:endParaRPr lang="cs-CZ" sz="3200" b="1" dirty="0">
              <a:solidFill>
                <a:srgbClr val="010FFF"/>
              </a:solidFill>
              <a:latin typeface="Century Gothic" panose="020B0502020202020204" pitchFamily="34" charset="0"/>
            </a:endParaRPr>
          </a:p>
          <a:p>
            <a:pPr algn="just"/>
            <a:endParaRPr lang="cs-CZ" sz="3200" b="1" dirty="0">
              <a:solidFill>
                <a:srgbClr val="010FFF"/>
              </a:solidFill>
              <a:latin typeface="Century Gothic" panose="020B0502020202020204" pitchFamily="34" charset="0"/>
            </a:endParaRPr>
          </a:p>
          <a:p>
            <a:pPr algn="just"/>
            <a:endParaRPr lang="cs-CZ" sz="3200" b="1" dirty="0">
              <a:solidFill>
                <a:srgbClr val="010FFF"/>
              </a:solidFill>
              <a:latin typeface="Century Gothic" panose="020B0502020202020204" pitchFamily="34" charset="0"/>
            </a:endParaRPr>
          </a:p>
          <a:p>
            <a:pPr algn="just"/>
            <a:r>
              <a:rPr lang="cs-CZ" sz="3200" b="1" dirty="0">
                <a:solidFill>
                  <a:srgbClr val="010FFF"/>
                </a:solidFill>
                <a:latin typeface="Century Gothic" panose="020B0502020202020204" pitchFamily="34" charset="0"/>
              </a:rPr>
              <a:t>Portál MPSV</a:t>
            </a:r>
          </a:p>
          <a:p>
            <a:pPr algn="just"/>
            <a:r>
              <a:rPr lang="cs-CZ" sz="2400" dirty="0">
                <a:latin typeface="Century Gothic" panose="020B0502020202020204" pitchFamily="34" charset="0"/>
                <a:hlinkClick r:id="rId5"/>
              </a:rPr>
              <a:t>Výzva 081 OPZ+ - </a:t>
            </a:r>
            <a:r>
              <a:rPr lang="cs-CZ" sz="2400" dirty="0">
                <a:latin typeface="Century Gothic" panose="020B0502020202020204" pitchFamily="34" charset="0"/>
                <a:hlinkClick r:id="rId6"/>
              </a:rPr>
              <a:t>www.esfcr.cz</a:t>
            </a:r>
            <a:endParaRPr lang="cs-CZ" sz="2400" b="1" dirty="0">
              <a:solidFill>
                <a:srgbClr val="010FFF"/>
              </a:solidFill>
              <a:latin typeface="Century Gothic" panose="020B0502020202020204" pitchFamily="34" charset="0"/>
            </a:endParaRPr>
          </a:p>
          <a:p>
            <a:pPr algn="just"/>
            <a:endParaRPr lang="cs-CZ" sz="3200" b="1" dirty="0">
              <a:solidFill>
                <a:srgbClr val="010FFF"/>
              </a:solidFill>
              <a:latin typeface="Century Gothic" panose="020B0502020202020204" pitchFamily="34" charset="0"/>
            </a:endParaRPr>
          </a:p>
          <a:p>
            <a:pPr marL="180975"/>
            <a:endParaRPr lang="cs-CZ" sz="2600" dirty="0">
              <a:solidFill>
                <a:srgbClr val="010FFF"/>
              </a:solidFill>
              <a:latin typeface="Century Gothic" panose="020B0502020202020204" pitchFamily="34" charset="0"/>
            </a:endParaRPr>
          </a:p>
        </p:txBody>
      </p:sp>
      <p:pic>
        <p:nvPicPr>
          <p:cNvPr id="3" name="Obrázek 2">
            <a:extLst>
              <a:ext uri="{FF2B5EF4-FFF2-40B4-BE49-F238E27FC236}">
                <a16:creationId xmlns:a16="http://schemas.microsoft.com/office/drawing/2014/main" id="{30BE8CCF-639B-C2FC-8ABE-B1DC8A90F9A8}"/>
              </a:ext>
            </a:extLst>
          </p:cNvPr>
          <p:cNvPicPr>
            <a:picLocks noChangeAspect="1"/>
          </p:cNvPicPr>
          <p:nvPr/>
        </p:nvPicPr>
        <p:blipFill>
          <a:blip r:embed="rId7"/>
          <a:stretch>
            <a:fillRect/>
          </a:stretch>
        </p:blipFill>
        <p:spPr>
          <a:xfrm>
            <a:off x="7286625" y="2759479"/>
            <a:ext cx="4067176" cy="2706521"/>
          </a:xfrm>
          <a:prstGeom prst="rect">
            <a:avLst/>
          </a:prstGeom>
        </p:spPr>
      </p:pic>
    </p:spTree>
    <p:extLst>
      <p:ext uri="{BB962C8B-B14F-4D97-AF65-F5344CB8AC3E}">
        <p14:creationId xmlns:p14="http://schemas.microsoft.com/office/powerpoint/2010/main" val="314029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p:cNvSpPr txBox="1"/>
          <p:nvPr/>
        </p:nvSpPr>
        <p:spPr>
          <a:xfrm>
            <a:off x="632253" y="365125"/>
            <a:ext cx="69591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Dotační program Potravinová pomoc dětem v sociální nouzi v Ústeckém kraji 2025/2026 </a:t>
            </a:r>
          </a:p>
        </p:txBody>
      </p:sp>
      <p:sp>
        <p:nvSpPr>
          <p:cNvPr id="10" name="TextovéPole 9"/>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22C332A5-A051-ECC7-B324-36566AF18816}"/>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8C2EE72E-6A58-F296-B1CA-893E95E7DF71}"/>
              </a:ext>
            </a:extLst>
          </p:cNvPr>
          <p:cNvSpPr txBox="1"/>
          <p:nvPr/>
        </p:nvSpPr>
        <p:spPr>
          <a:xfrm>
            <a:off x="632253" y="792000"/>
            <a:ext cx="10833791" cy="5847755"/>
          </a:xfrm>
          <a:prstGeom prst="rect">
            <a:avLst/>
          </a:prstGeom>
          <a:noFill/>
        </p:spPr>
        <p:txBody>
          <a:bodyPr wrap="square" rtlCol="0">
            <a:spAutoFit/>
          </a:bodyPr>
          <a:lstStyle/>
          <a:p>
            <a:pPr marL="265113" indent="-265113" algn="just">
              <a:buFont typeface="Arial" panose="020B0604020202020204" pitchFamily="34" charset="0"/>
              <a:buChar char="•"/>
            </a:pPr>
            <a:r>
              <a:rPr lang="cs-CZ" sz="2800" dirty="0">
                <a:solidFill>
                  <a:srgbClr val="010FFF"/>
                </a:solidFill>
                <a:latin typeface="Century Gothic" panose="020B0502020202020204" pitchFamily="34" charset="0"/>
              </a:rPr>
              <a:t>Dotační program je určen na podporu zajištění školního stravování dětí v MŠ, žáků v ZŠ, SŠ, konzervatořích </a:t>
            </a:r>
            <a:br>
              <a:rPr lang="cs-CZ" sz="2800" dirty="0">
                <a:solidFill>
                  <a:srgbClr val="010FFF"/>
                </a:solidFill>
                <a:latin typeface="Century Gothic" panose="020B0502020202020204" pitchFamily="34" charset="0"/>
              </a:rPr>
            </a:br>
            <a:r>
              <a:rPr lang="cs-CZ" sz="2800" dirty="0">
                <a:solidFill>
                  <a:srgbClr val="010FFF"/>
                </a:solidFill>
                <a:latin typeface="Century Gothic" panose="020B0502020202020204" pitchFamily="34" charset="0"/>
              </a:rPr>
              <a:t>a v zařízeních školního stravování ve věku 2 – 26 let, jejichž rodina je ohrožena chudobou, materiální a potravinovou deprivací nebo se ocitla v nepříznivé finanční situaci.</a:t>
            </a:r>
          </a:p>
          <a:p>
            <a:pPr marL="265113" indent="-265113" algn="just">
              <a:buFont typeface="Arial" panose="020B0604020202020204" pitchFamily="34" charset="0"/>
              <a:buChar char="•"/>
            </a:pPr>
            <a:endParaRPr lang="cs-CZ" sz="1200" dirty="0">
              <a:solidFill>
                <a:srgbClr val="010FFF"/>
              </a:solidFill>
              <a:latin typeface="Century Gothic" panose="020B0502020202020204" pitchFamily="34" charset="0"/>
            </a:endParaRPr>
          </a:p>
          <a:p>
            <a:pPr marL="265113" indent="-265113" algn="just">
              <a:buFont typeface="Arial" panose="020B0604020202020204" pitchFamily="34" charset="0"/>
              <a:buChar char="•"/>
            </a:pPr>
            <a:r>
              <a:rPr lang="cs-CZ" sz="2800" dirty="0">
                <a:solidFill>
                  <a:srgbClr val="010FFF"/>
                </a:solidFill>
                <a:latin typeface="Century Gothic" panose="020B0502020202020204" pitchFamily="34" charset="0"/>
              </a:rPr>
              <a:t>Oprávnění </a:t>
            </a:r>
            <a:r>
              <a:rPr lang="cs-CZ" sz="2800">
                <a:solidFill>
                  <a:srgbClr val="010FFF"/>
                </a:solidFill>
                <a:latin typeface="Century Gothic" panose="020B0502020202020204" pitchFamily="34" charset="0"/>
              </a:rPr>
              <a:t>žadatelé jsou </a:t>
            </a:r>
            <a:r>
              <a:rPr lang="cs-CZ" sz="2800" dirty="0">
                <a:solidFill>
                  <a:srgbClr val="010FFF"/>
                </a:solidFill>
                <a:latin typeface="Century Gothic" panose="020B0502020202020204" pitchFamily="34" charset="0"/>
              </a:rPr>
              <a:t>školy a školská zařízení se sídlem </a:t>
            </a:r>
            <a:br>
              <a:rPr lang="cs-CZ" sz="2800" dirty="0">
                <a:solidFill>
                  <a:srgbClr val="010FFF"/>
                </a:solidFill>
                <a:latin typeface="Century Gothic" panose="020B0502020202020204" pitchFamily="34" charset="0"/>
              </a:rPr>
            </a:br>
            <a:r>
              <a:rPr lang="cs-CZ" sz="2800" dirty="0">
                <a:solidFill>
                  <a:srgbClr val="010FFF"/>
                </a:solidFill>
                <a:latin typeface="Century Gothic" panose="020B0502020202020204" pitchFamily="34" charset="0"/>
              </a:rPr>
              <a:t>v Ústeckém kraji, které nezřizuje Ústecký kraj a které jsou zapsané do školského rejstříku:</a:t>
            </a:r>
          </a:p>
          <a:p>
            <a:pPr marL="446088" indent="-265113">
              <a:buFont typeface="Wingdings" panose="05000000000000000000" pitchFamily="2" charset="2"/>
              <a:buChar char="v"/>
            </a:pPr>
            <a:r>
              <a:rPr lang="cs-CZ" sz="2800" dirty="0">
                <a:solidFill>
                  <a:srgbClr val="010FFF"/>
                </a:solidFill>
                <a:latin typeface="Century Gothic" panose="020B0502020202020204" pitchFamily="34" charset="0"/>
              </a:rPr>
              <a:t> mateřská škola</a:t>
            </a:r>
          </a:p>
          <a:p>
            <a:pPr marL="446088" indent="-265113">
              <a:buFont typeface="Wingdings" panose="05000000000000000000" pitchFamily="2" charset="2"/>
              <a:buChar char="v"/>
            </a:pPr>
            <a:r>
              <a:rPr lang="cs-CZ" sz="2800" dirty="0">
                <a:solidFill>
                  <a:srgbClr val="010FFF"/>
                </a:solidFill>
                <a:latin typeface="Century Gothic" panose="020B0502020202020204" pitchFamily="34" charset="0"/>
              </a:rPr>
              <a:t> základní škola</a:t>
            </a:r>
          </a:p>
          <a:p>
            <a:pPr marL="446088" indent="-265113">
              <a:buFont typeface="Wingdings" panose="05000000000000000000" pitchFamily="2" charset="2"/>
              <a:buChar char="v"/>
            </a:pPr>
            <a:r>
              <a:rPr lang="cs-CZ" sz="2800" dirty="0">
                <a:solidFill>
                  <a:srgbClr val="010FFF"/>
                </a:solidFill>
                <a:latin typeface="Century Gothic" panose="020B0502020202020204" pitchFamily="34" charset="0"/>
              </a:rPr>
              <a:t> střední škola</a:t>
            </a:r>
          </a:p>
          <a:p>
            <a:pPr marL="446088" indent="-265113">
              <a:buFont typeface="Wingdings" panose="05000000000000000000" pitchFamily="2" charset="2"/>
              <a:buChar char="v"/>
            </a:pPr>
            <a:r>
              <a:rPr lang="cs-CZ" sz="2800" dirty="0">
                <a:solidFill>
                  <a:srgbClr val="010FFF"/>
                </a:solidFill>
                <a:latin typeface="Century Gothic" panose="020B0502020202020204" pitchFamily="34" charset="0"/>
              </a:rPr>
              <a:t> konzervatoř</a:t>
            </a:r>
          </a:p>
          <a:p>
            <a:pPr marL="446088" indent="-265113">
              <a:buFont typeface="Wingdings" panose="05000000000000000000" pitchFamily="2" charset="2"/>
              <a:buChar char="v"/>
            </a:pPr>
            <a:r>
              <a:rPr lang="cs-CZ" sz="2800" dirty="0">
                <a:solidFill>
                  <a:srgbClr val="010FFF"/>
                </a:solidFill>
                <a:latin typeface="Century Gothic" panose="020B0502020202020204" pitchFamily="34" charset="0"/>
              </a:rPr>
              <a:t> zařízení školního stravování (samostatná PO)</a:t>
            </a:r>
          </a:p>
        </p:txBody>
      </p:sp>
      <p:pic>
        <p:nvPicPr>
          <p:cNvPr id="6146" name="Picture 2" descr="Nejoblíbenější školní obědy: Děti v průzkumu prozradily, co jedí nejraději  - Médium.cz">
            <a:extLst>
              <a:ext uri="{FF2B5EF4-FFF2-40B4-BE49-F238E27FC236}">
                <a16:creationId xmlns:a16="http://schemas.microsoft.com/office/drawing/2014/main" id="{3A6854A8-9F4E-BA9A-F823-09CA94F228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1040" y="4030462"/>
            <a:ext cx="3872760" cy="217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457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F652C-FB03-C3F8-4B18-D01BD2ED432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6BE7B3A-4314-76F5-9549-811B7EBB22CA}"/>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E1277D24-ADE6-3B03-ADDE-4D2BD5E4073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F1EC4C90-6B5A-1B6A-E93B-20E0138ADA44}"/>
              </a:ext>
            </a:extLst>
          </p:cNvPr>
          <p:cNvSpPr txBox="1"/>
          <p:nvPr/>
        </p:nvSpPr>
        <p:spPr>
          <a:xfrm>
            <a:off x="632253" y="365125"/>
            <a:ext cx="69591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Dotační program Potravinová pomoc dětem v sociální nouzi v Ústeckém kraji 2025/2026 </a:t>
            </a:r>
          </a:p>
        </p:txBody>
      </p:sp>
      <p:sp>
        <p:nvSpPr>
          <p:cNvPr id="10" name="TextovéPole 9">
            <a:extLst>
              <a:ext uri="{FF2B5EF4-FFF2-40B4-BE49-F238E27FC236}">
                <a16:creationId xmlns:a16="http://schemas.microsoft.com/office/drawing/2014/main" id="{73C34E21-96E3-B60E-B417-DCC5A30773F9}"/>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5EFAC6A7-F904-F7AA-7BE4-D79266B71143}"/>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69FEB41B-2246-67EB-43F9-1084201E3CDA}"/>
              </a:ext>
            </a:extLst>
          </p:cNvPr>
          <p:cNvSpPr txBox="1"/>
          <p:nvPr/>
        </p:nvSpPr>
        <p:spPr>
          <a:xfrm>
            <a:off x="632253" y="981104"/>
            <a:ext cx="10833791" cy="6201698"/>
          </a:xfrm>
          <a:prstGeom prst="rect">
            <a:avLst/>
          </a:prstGeom>
          <a:noFill/>
        </p:spPr>
        <p:txBody>
          <a:bodyPr wrap="square" rtlCol="0">
            <a:spAutoFit/>
          </a:bodyPr>
          <a:lstStyle/>
          <a:p>
            <a:pPr algn="just"/>
            <a:r>
              <a:rPr lang="cs-CZ" sz="4000" b="1" dirty="0">
                <a:solidFill>
                  <a:srgbClr val="010FFF"/>
                </a:solidFill>
                <a:latin typeface="Century Gothic" panose="020B0502020202020204" pitchFamily="34" charset="0"/>
              </a:rPr>
              <a:t>Cílová skupina</a:t>
            </a:r>
          </a:p>
          <a:p>
            <a:pPr algn="just"/>
            <a:endParaRPr lang="cs-CZ" sz="1100" dirty="0">
              <a:solidFill>
                <a:srgbClr val="010FFF"/>
              </a:solidFill>
              <a:latin typeface="Century Gothic" panose="020B0502020202020204" pitchFamily="34" charset="0"/>
            </a:endParaRPr>
          </a:p>
          <a:p>
            <a:pPr marL="265113" indent="-265113" algn="just">
              <a:buFont typeface="Arial" panose="020B0604020202020204" pitchFamily="34" charset="0"/>
              <a:buChar char="•"/>
            </a:pPr>
            <a:r>
              <a:rPr lang="cs-CZ" sz="2000" dirty="0">
                <a:solidFill>
                  <a:srgbClr val="010FFF"/>
                </a:solidFill>
                <a:latin typeface="Century Gothic" panose="020B0502020202020204" pitchFamily="34" charset="0"/>
              </a:rPr>
              <a:t>Děti a žáci ve věku 2 – 26 let navštěvující mateřskou školu, základní školu, střední školu nebo konzervatoř, jejichž rodina je ohrožena chudobou a materiální nebo potravinovou deprivací nebo se ocitla v nepříznivé finanční situaci.</a:t>
            </a:r>
          </a:p>
          <a:p>
            <a:pPr marL="265113" indent="-265113" algn="just">
              <a:buFont typeface="Arial" panose="020B0604020202020204" pitchFamily="34" charset="0"/>
              <a:buChar char="•"/>
            </a:pPr>
            <a:r>
              <a:rPr lang="cs-CZ" sz="2000" dirty="0">
                <a:solidFill>
                  <a:srgbClr val="010FFF"/>
                </a:solidFill>
                <a:latin typeface="Century Gothic" panose="020B0502020202020204" pitchFamily="34" charset="0"/>
              </a:rPr>
              <a:t>Za dítě/žáka, jehož rodina se ocitla v nepříznivé finanční situaci, lze považovat dítě/žáka žijícího v rodině, jejíž finanční situace nedovoluje, aby mu bylo poskytováno školní stravování za úplatu. Do podpořené cílové skupiny lze zařadit děti/žáky na základě příjmové a sociální situace rodin, která bude doložena čestným prohlášením zákonného zástupce dítěte/žáka o pobírání dávky státní sociální podpory - přídavek na dítě  nebo o pobírání humanitární dávky vyplácené cizincům s dočasnou ochranou  nebo o posouzení nepříznivé finanční situace rodiny dítěte/žáka třetí stranou.</a:t>
            </a:r>
          </a:p>
          <a:p>
            <a:pPr marL="265113" indent="-265113" algn="just">
              <a:buFont typeface="Arial" panose="020B0604020202020204" pitchFamily="34" charset="0"/>
              <a:buChar char="•"/>
            </a:pPr>
            <a:r>
              <a:rPr lang="cs-CZ" sz="2000" dirty="0">
                <a:solidFill>
                  <a:srgbClr val="010FFF"/>
                </a:solidFill>
                <a:latin typeface="Century Gothic" panose="020B0502020202020204" pitchFamily="34" charset="0"/>
              </a:rPr>
              <a:t>Pokud žák v rámci školní docházky dosáhne v průběhu školního roku 27 let, bude mu potravinová pomoc v souladu s Výzvou OPZ+ Potravinová pomoc dětem v sociální nouzi (2) č. 03_25_081 odebrána. </a:t>
            </a:r>
          </a:p>
          <a:p>
            <a:pPr marL="265113" indent="-265113" algn="just">
              <a:buFont typeface="Arial" panose="020B0604020202020204" pitchFamily="34" charset="0"/>
              <a:buChar char="•"/>
            </a:pPr>
            <a:r>
              <a:rPr lang="cs-CZ" sz="2000" dirty="0">
                <a:solidFill>
                  <a:srgbClr val="010FFF"/>
                </a:solidFill>
                <a:latin typeface="Century Gothic" panose="020B0502020202020204" pitchFamily="34" charset="0"/>
              </a:rPr>
              <a:t>Prosíme o důkladnou kontrolu zařazení dětí do věkových kategorií dle vyhlášky </a:t>
            </a:r>
            <a:br>
              <a:rPr lang="cs-CZ" sz="2000" dirty="0">
                <a:solidFill>
                  <a:srgbClr val="010FFF"/>
                </a:solidFill>
                <a:latin typeface="Century Gothic" panose="020B0502020202020204" pitchFamily="34" charset="0"/>
              </a:rPr>
            </a:br>
            <a:r>
              <a:rPr lang="cs-CZ" sz="2000" dirty="0">
                <a:solidFill>
                  <a:srgbClr val="010FFF"/>
                </a:solidFill>
                <a:latin typeface="Century Gothic" panose="020B0502020202020204" pitchFamily="34" charset="0"/>
              </a:rPr>
              <a:t>o školním stravování. </a:t>
            </a:r>
          </a:p>
          <a:p>
            <a:pPr marL="180975"/>
            <a:endParaRPr lang="cs-CZ" sz="2600" dirty="0">
              <a:solidFill>
                <a:srgbClr val="010FFF"/>
              </a:solidFill>
              <a:latin typeface="Century Gothic" panose="020B0502020202020204" pitchFamily="34" charset="0"/>
            </a:endParaRPr>
          </a:p>
        </p:txBody>
      </p:sp>
      <p:pic>
        <p:nvPicPr>
          <p:cNvPr id="3" name="Obrázek 2">
            <a:extLst>
              <a:ext uri="{FF2B5EF4-FFF2-40B4-BE49-F238E27FC236}">
                <a16:creationId xmlns:a16="http://schemas.microsoft.com/office/drawing/2014/main" id="{10D9734D-5BDA-E55C-7016-BACE349E2F73}"/>
              </a:ext>
            </a:extLst>
          </p:cNvPr>
          <p:cNvPicPr>
            <a:picLocks noChangeAspect="1"/>
          </p:cNvPicPr>
          <p:nvPr/>
        </p:nvPicPr>
        <p:blipFill>
          <a:blip r:embed="rId4"/>
          <a:stretch>
            <a:fillRect/>
          </a:stretch>
        </p:blipFill>
        <p:spPr>
          <a:xfrm>
            <a:off x="5204899" y="386297"/>
            <a:ext cx="4524588" cy="1325563"/>
          </a:xfrm>
          <a:prstGeom prst="rect">
            <a:avLst/>
          </a:prstGeom>
        </p:spPr>
      </p:pic>
    </p:spTree>
    <p:extLst>
      <p:ext uri="{BB962C8B-B14F-4D97-AF65-F5344CB8AC3E}">
        <p14:creationId xmlns:p14="http://schemas.microsoft.com/office/powerpoint/2010/main" val="3493417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B9FDB-9E35-C172-77B5-954A3F8882A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0945918-ECE4-B75E-D026-1B84B4AC0FB1}"/>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6C9AC740-6C74-71A6-BCEB-B990E9517BB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7D85D253-B059-335D-0425-EE6893CD09D8}"/>
              </a:ext>
            </a:extLst>
          </p:cNvPr>
          <p:cNvSpPr txBox="1"/>
          <p:nvPr/>
        </p:nvSpPr>
        <p:spPr>
          <a:xfrm>
            <a:off x="632253" y="365125"/>
            <a:ext cx="69591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Dotační program Potravinová pomoc dětem v sociální nouzi v Ústeckém kraji 2025/2026 </a:t>
            </a:r>
          </a:p>
        </p:txBody>
      </p:sp>
      <p:sp>
        <p:nvSpPr>
          <p:cNvPr id="10" name="TextovéPole 9">
            <a:extLst>
              <a:ext uri="{FF2B5EF4-FFF2-40B4-BE49-F238E27FC236}">
                <a16:creationId xmlns:a16="http://schemas.microsoft.com/office/drawing/2014/main" id="{A57EC505-A174-7EAD-1CEA-08999DF28A2E}"/>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0B50C593-063C-1FB0-A824-04B4BAD8E266}"/>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B0037591-E964-43E7-5F5D-6E4748123397}"/>
              </a:ext>
            </a:extLst>
          </p:cNvPr>
          <p:cNvSpPr txBox="1"/>
          <p:nvPr/>
        </p:nvSpPr>
        <p:spPr>
          <a:xfrm>
            <a:off x="632253" y="720000"/>
            <a:ext cx="10833791" cy="6078587"/>
          </a:xfrm>
          <a:prstGeom prst="rect">
            <a:avLst/>
          </a:prstGeom>
          <a:noFill/>
        </p:spPr>
        <p:txBody>
          <a:bodyPr wrap="square" rtlCol="0">
            <a:spAutoFit/>
          </a:bodyPr>
          <a:lstStyle/>
          <a:p>
            <a:pPr algn="just"/>
            <a:r>
              <a:rPr lang="cs-CZ" sz="3200" b="1" dirty="0">
                <a:solidFill>
                  <a:srgbClr val="010FFF"/>
                </a:solidFill>
                <a:latin typeface="Century Gothic" panose="020B0502020202020204" pitchFamily="34" charset="0"/>
              </a:rPr>
              <a:t>Podmínky a způsob zapojení dítěte/žáka do projektu</a:t>
            </a:r>
          </a:p>
          <a:p>
            <a:pPr algn="just"/>
            <a:endParaRPr lang="cs-CZ" sz="900" b="1" dirty="0">
              <a:solidFill>
                <a:srgbClr val="010FFF"/>
              </a:solidFill>
              <a:latin typeface="Century Gothic" panose="020B0502020202020204" pitchFamily="34" charset="0"/>
            </a:endParaRPr>
          </a:p>
          <a:p>
            <a:pPr marL="457200" indent="-457200" algn="just">
              <a:buFont typeface="+mj-lt"/>
              <a:buAutoNum type="alphaLcParenR"/>
            </a:pPr>
            <a:r>
              <a:rPr lang="cs-CZ" sz="2300" dirty="0">
                <a:solidFill>
                  <a:srgbClr val="010FFF"/>
                </a:solidFill>
                <a:latin typeface="Century Gothic" panose="020B0502020202020204" pitchFamily="34" charset="0"/>
              </a:rPr>
              <a:t>rodina dítěte/žáka pobírá dávky státní sociální podpory – přídavek na dítě – dokládá se čestným prohlášením, nebo</a:t>
            </a:r>
          </a:p>
          <a:p>
            <a:pPr marL="457200" indent="-457200" algn="just">
              <a:buFont typeface="+mj-lt"/>
              <a:buAutoNum type="alphaLcParenR"/>
            </a:pPr>
            <a:r>
              <a:rPr lang="cs-CZ" sz="2300" dirty="0">
                <a:solidFill>
                  <a:srgbClr val="010FFF"/>
                </a:solidFill>
                <a:latin typeface="Century Gothic" panose="020B0502020202020204" pitchFamily="34" charset="0"/>
              </a:rPr>
              <a:t>rodina dítěte/žáka pobírá humanitární dávku vyplácené cizincům s dočasnou ochranou – dokládá se čestným prohlášením, nebo</a:t>
            </a:r>
          </a:p>
          <a:p>
            <a:pPr marL="457200" indent="-457200" algn="just">
              <a:buFont typeface="+mj-lt"/>
              <a:buAutoNum type="alphaLcParenR"/>
            </a:pPr>
            <a:r>
              <a:rPr lang="cs-CZ" sz="2300" dirty="0">
                <a:solidFill>
                  <a:srgbClr val="010FFF"/>
                </a:solidFill>
                <a:latin typeface="Century Gothic" panose="020B0502020202020204" pitchFamily="34" charset="0"/>
              </a:rPr>
              <a:t>nepříznivá finanční situace dítěte/žáka je posouzena třetí stranou a tato strana vyjádří souhlasné stanovisko k zapojení dítěte/žáka do projektu – dokládá se čestným prohlášením se souhlasným stanoviskem třetí strany. Třetí stranou se pro tento účel rozumí ředitel školy/školského zařízení, kde dítě/žák plní školní docházku nebo mu je poskytováno školní stravování. </a:t>
            </a:r>
          </a:p>
          <a:p>
            <a:pPr marL="342900" indent="-342900" algn="just">
              <a:buFont typeface="Arial" panose="020B0604020202020204" pitchFamily="34" charset="0"/>
              <a:buChar char="•"/>
            </a:pPr>
            <a:r>
              <a:rPr lang="cs-CZ" sz="2300" dirty="0">
                <a:solidFill>
                  <a:srgbClr val="010FFF"/>
                </a:solidFill>
                <a:latin typeface="Century Gothic" panose="020B0502020202020204" pitchFamily="34" charset="0"/>
              </a:rPr>
              <a:t>Čestné prohlášení se dokládá pouze jednou při zapojování dítěte/žáka do projektu – podepsané nejdříve 15.08.2025. Dítě/žák je zapojen do projektu nejdříve od data podpisu zákonného zástupce příp. 3. strany.</a:t>
            </a:r>
          </a:p>
          <a:p>
            <a:pPr marL="342900" indent="-342900" algn="just">
              <a:buFont typeface="Arial" panose="020B0604020202020204" pitchFamily="34" charset="0"/>
              <a:buChar char="•"/>
            </a:pPr>
            <a:r>
              <a:rPr lang="cs-CZ" sz="2300" dirty="0">
                <a:solidFill>
                  <a:srgbClr val="010FFF"/>
                </a:solidFill>
                <a:latin typeface="Century Gothic" panose="020B0502020202020204" pitchFamily="34" charset="0"/>
              </a:rPr>
              <a:t>Čestné prohlášení již </a:t>
            </a:r>
            <a:r>
              <a:rPr lang="cs-CZ" sz="2300" dirty="0">
                <a:solidFill>
                  <a:srgbClr val="FF0000"/>
                </a:solidFill>
                <a:latin typeface="Century Gothic" panose="020B0502020202020204" pitchFamily="34" charset="0"/>
              </a:rPr>
              <a:t>není</a:t>
            </a:r>
            <a:r>
              <a:rPr lang="cs-CZ" sz="2300" dirty="0">
                <a:solidFill>
                  <a:srgbClr val="010FFF"/>
                </a:solidFill>
                <a:latin typeface="Century Gothic" panose="020B0502020202020204" pitchFamily="34" charset="0"/>
              </a:rPr>
              <a:t> potvrzováno Úřadem práce ČR!</a:t>
            </a:r>
          </a:p>
          <a:p>
            <a:pPr marL="342900" indent="-342900" algn="just">
              <a:buFont typeface="Arial" panose="020B0604020202020204" pitchFamily="34" charset="0"/>
              <a:buChar char="•"/>
            </a:pPr>
            <a:r>
              <a:rPr lang="cs-CZ" sz="2300" dirty="0">
                <a:solidFill>
                  <a:srgbClr val="010FFF"/>
                </a:solidFill>
                <a:latin typeface="Century Gothic" panose="020B0502020202020204" pitchFamily="34" charset="0"/>
              </a:rPr>
              <a:t>Vzor čestného prohlášení je přílohou č. 3 dotačního programu.</a:t>
            </a:r>
          </a:p>
          <a:p>
            <a:pPr marL="180975"/>
            <a:endParaRPr lang="cs-CZ" sz="2600" dirty="0">
              <a:solidFill>
                <a:srgbClr val="010FFF"/>
              </a:solidFill>
              <a:latin typeface="Century Gothic" panose="020B0502020202020204" pitchFamily="34" charset="0"/>
            </a:endParaRPr>
          </a:p>
        </p:txBody>
      </p:sp>
      <p:pic>
        <p:nvPicPr>
          <p:cNvPr id="9" name="Obrázek 8">
            <a:extLst>
              <a:ext uri="{FF2B5EF4-FFF2-40B4-BE49-F238E27FC236}">
                <a16:creationId xmlns:a16="http://schemas.microsoft.com/office/drawing/2014/main" id="{88FFDB68-C693-9606-0077-348C7E2429B2}"/>
              </a:ext>
            </a:extLst>
          </p:cNvPr>
          <p:cNvPicPr>
            <a:picLocks noChangeAspect="1"/>
          </p:cNvPicPr>
          <p:nvPr/>
        </p:nvPicPr>
        <p:blipFill>
          <a:blip r:embed="rId4"/>
          <a:stretch>
            <a:fillRect/>
          </a:stretch>
        </p:blipFill>
        <p:spPr>
          <a:xfrm>
            <a:off x="10585300" y="5364854"/>
            <a:ext cx="1537000" cy="1433733"/>
          </a:xfrm>
          <a:prstGeom prst="rect">
            <a:avLst/>
          </a:prstGeom>
        </p:spPr>
      </p:pic>
    </p:spTree>
    <p:extLst>
      <p:ext uri="{BB962C8B-B14F-4D97-AF65-F5344CB8AC3E}">
        <p14:creationId xmlns:p14="http://schemas.microsoft.com/office/powerpoint/2010/main" val="443691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3006B-9147-630B-9BA8-E6127A83233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3BE79E9-A537-8AB7-567A-04084C382C3E}"/>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EFAD6829-94FF-3969-D276-8D1B27F525A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73B43C00-1A1E-FA91-BDE9-B98CBD5DAEB3}"/>
              </a:ext>
            </a:extLst>
          </p:cNvPr>
          <p:cNvSpPr txBox="1"/>
          <p:nvPr/>
        </p:nvSpPr>
        <p:spPr>
          <a:xfrm>
            <a:off x="632253" y="365125"/>
            <a:ext cx="69591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Dotační program Potravinová pomoc dětem v sociální nouzi v Ústeckém kraji 2025/2026 </a:t>
            </a:r>
          </a:p>
        </p:txBody>
      </p:sp>
      <p:sp>
        <p:nvSpPr>
          <p:cNvPr id="10" name="TextovéPole 9">
            <a:extLst>
              <a:ext uri="{FF2B5EF4-FFF2-40B4-BE49-F238E27FC236}">
                <a16:creationId xmlns:a16="http://schemas.microsoft.com/office/drawing/2014/main" id="{FEB68605-4F5F-8D5D-F2BE-BEAB78D751BE}"/>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361CB996-E146-C341-1B4A-B12D96F65B54}"/>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F31AD757-7E34-EF3E-EE9C-422E5DEBFCE7}"/>
              </a:ext>
            </a:extLst>
          </p:cNvPr>
          <p:cNvSpPr txBox="1"/>
          <p:nvPr/>
        </p:nvSpPr>
        <p:spPr>
          <a:xfrm>
            <a:off x="632253" y="981104"/>
            <a:ext cx="10833791" cy="4585871"/>
          </a:xfrm>
          <a:prstGeom prst="rect">
            <a:avLst/>
          </a:prstGeom>
          <a:noFill/>
        </p:spPr>
        <p:txBody>
          <a:bodyPr wrap="square" rtlCol="0">
            <a:spAutoFit/>
          </a:bodyPr>
          <a:lstStyle/>
          <a:p>
            <a:pPr marL="265113" indent="-265113" algn="just">
              <a:buFont typeface="Arial" panose="020B0604020202020204" pitchFamily="34" charset="0"/>
              <a:buChar char="•"/>
            </a:pPr>
            <a:r>
              <a:rPr lang="cs-CZ" sz="3600" dirty="0">
                <a:solidFill>
                  <a:srgbClr val="010FFF"/>
                </a:solidFill>
                <a:latin typeface="Century Gothic" panose="020B0502020202020204" pitchFamily="34" charset="0"/>
              </a:rPr>
              <a:t>Finanční alokace činí </a:t>
            </a:r>
            <a:r>
              <a:rPr lang="cs-CZ" sz="3600" b="1" dirty="0">
                <a:solidFill>
                  <a:srgbClr val="010FFF"/>
                </a:solidFill>
                <a:latin typeface="Century Gothic" panose="020B0502020202020204" pitchFamily="34" charset="0"/>
              </a:rPr>
              <a:t>27 000 000 Kč</a:t>
            </a:r>
          </a:p>
          <a:p>
            <a:pPr marL="265113" indent="-265113" algn="just">
              <a:buFont typeface="Arial" panose="020B0604020202020204" pitchFamily="34" charset="0"/>
              <a:buChar char="•"/>
            </a:pPr>
            <a:endParaRPr lang="cs-CZ" sz="1000" dirty="0">
              <a:solidFill>
                <a:srgbClr val="010FFF"/>
              </a:solidFill>
              <a:latin typeface="Century Gothic" panose="020B0502020202020204" pitchFamily="34" charset="0"/>
            </a:endParaRPr>
          </a:p>
          <a:p>
            <a:pPr marL="265113" indent="-265113" algn="just">
              <a:buFont typeface="Arial" panose="020B0604020202020204" pitchFamily="34" charset="0"/>
              <a:buChar char="•"/>
            </a:pPr>
            <a:r>
              <a:rPr lang="cs-CZ" sz="3200" dirty="0">
                <a:solidFill>
                  <a:srgbClr val="010FFF"/>
                </a:solidFill>
                <a:latin typeface="Century Gothic" panose="020B0502020202020204" pitchFamily="34" charset="0"/>
              </a:rPr>
              <a:t>Dotace je financována z 90 % Evropského sociálního fondu v rámci OP Zaměstnanost plus a z 10 % Ústeckým krajem (ÚK)</a:t>
            </a:r>
          </a:p>
          <a:p>
            <a:pPr algn="just"/>
            <a:endParaRPr lang="cs-CZ" sz="2000" dirty="0">
              <a:solidFill>
                <a:srgbClr val="010FFF"/>
              </a:solidFill>
              <a:latin typeface="Century Gothic" panose="020B0502020202020204" pitchFamily="34" charset="0"/>
            </a:endParaRPr>
          </a:p>
          <a:p>
            <a:pPr marL="265113" indent="-265113" algn="just">
              <a:buFont typeface="Arial" panose="020B0604020202020204" pitchFamily="34" charset="0"/>
              <a:buChar char="•"/>
            </a:pPr>
            <a:r>
              <a:rPr lang="cs-CZ" sz="3200" dirty="0">
                <a:solidFill>
                  <a:srgbClr val="010FFF"/>
                </a:solidFill>
                <a:latin typeface="Century Gothic" panose="020B0502020202020204" pitchFamily="34" charset="0"/>
              </a:rPr>
              <a:t>Maximální výše dotace: </a:t>
            </a:r>
            <a:r>
              <a:rPr lang="cs-CZ" sz="3200" b="1" dirty="0">
                <a:solidFill>
                  <a:srgbClr val="010FFF"/>
                </a:solidFill>
                <a:latin typeface="Century Gothic" panose="020B0502020202020204" pitchFamily="34" charset="0"/>
              </a:rPr>
              <a:t>3 000 000 Kč na 1 žádost</a:t>
            </a:r>
          </a:p>
          <a:p>
            <a:pPr marL="265113" indent="-265113" algn="just">
              <a:buFont typeface="Arial" panose="020B0604020202020204" pitchFamily="34" charset="0"/>
              <a:buChar char="•"/>
            </a:pPr>
            <a:endParaRPr lang="cs-CZ" sz="2000" dirty="0">
              <a:solidFill>
                <a:srgbClr val="010FFF"/>
              </a:solidFill>
              <a:latin typeface="Century Gothic" panose="020B0502020202020204" pitchFamily="34" charset="0"/>
            </a:endParaRPr>
          </a:p>
          <a:p>
            <a:pPr algn="just"/>
            <a:endParaRPr lang="cs-CZ" sz="2000" dirty="0">
              <a:solidFill>
                <a:srgbClr val="010FFF"/>
              </a:solidFill>
              <a:latin typeface="Century Gothic" panose="020B0502020202020204" pitchFamily="34" charset="0"/>
            </a:endParaRPr>
          </a:p>
          <a:p>
            <a:pPr marL="265113" indent="-265113" algn="just">
              <a:buFont typeface="Arial" panose="020B0604020202020204" pitchFamily="34" charset="0"/>
              <a:buChar char="•"/>
            </a:pPr>
            <a:r>
              <a:rPr lang="cs-CZ" sz="3200" dirty="0">
                <a:solidFill>
                  <a:srgbClr val="010FFF"/>
                </a:solidFill>
                <a:latin typeface="Century Gothic" panose="020B0502020202020204" pitchFamily="34" charset="0"/>
              </a:rPr>
              <a:t>Spoluúčast není vyžadována</a:t>
            </a:r>
          </a:p>
          <a:p>
            <a:pPr marL="180975"/>
            <a:endParaRPr lang="cs-CZ" sz="2600" dirty="0">
              <a:solidFill>
                <a:srgbClr val="010FFF"/>
              </a:solidFill>
              <a:latin typeface="Century Gothic" panose="020B0502020202020204" pitchFamily="34" charset="0"/>
            </a:endParaRPr>
          </a:p>
        </p:txBody>
      </p:sp>
      <p:pic>
        <p:nvPicPr>
          <p:cNvPr id="3" name="Obrázek 2">
            <a:extLst>
              <a:ext uri="{FF2B5EF4-FFF2-40B4-BE49-F238E27FC236}">
                <a16:creationId xmlns:a16="http://schemas.microsoft.com/office/drawing/2014/main" id="{EFB0E854-8813-F9E0-CB13-705835125DBD}"/>
              </a:ext>
            </a:extLst>
          </p:cNvPr>
          <p:cNvPicPr>
            <a:picLocks noChangeAspect="1"/>
          </p:cNvPicPr>
          <p:nvPr/>
        </p:nvPicPr>
        <p:blipFill>
          <a:blip r:embed="rId4"/>
          <a:stretch>
            <a:fillRect/>
          </a:stretch>
        </p:blipFill>
        <p:spPr>
          <a:xfrm>
            <a:off x="8879305" y="3960892"/>
            <a:ext cx="2880110" cy="2880110"/>
          </a:xfrm>
          <a:prstGeom prst="rect">
            <a:avLst/>
          </a:prstGeom>
        </p:spPr>
      </p:pic>
    </p:spTree>
    <p:extLst>
      <p:ext uri="{BB962C8B-B14F-4D97-AF65-F5344CB8AC3E}">
        <p14:creationId xmlns:p14="http://schemas.microsoft.com/office/powerpoint/2010/main" val="312436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24D85-7120-D05B-D673-CC7F782A9C1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37199D5-1EBA-2D65-DAA0-74E3C616B33D}"/>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D9180D3D-3F9E-FAC8-F0D0-AD56E2B221E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391CF245-B40C-92FE-665A-4DFED951D73A}"/>
              </a:ext>
            </a:extLst>
          </p:cNvPr>
          <p:cNvSpPr txBox="1"/>
          <p:nvPr/>
        </p:nvSpPr>
        <p:spPr>
          <a:xfrm>
            <a:off x="632253" y="365125"/>
            <a:ext cx="69591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Dotační program Potravinová pomoc dětem v sociální nouzi v Ústeckém kraji 2025/2026 </a:t>
            </a:r>
          </a:p>
        </p:txBody>
      </p:sp>
      <p:sp>
        <p:nvSpPr>
          <p:cNvPr id="10" name="TextovéPole 9">
            <a:extLst>
              <a:ext uri="{FF2B5EF4-FFF2-40B4-BE49-F238E27FC236}">
                <a16:creationId xmlns:a16="http://schemas.microsoft.com/office/drawing/2014/main" id="{88D4CC6B-A848-39A3-8F9C-7C767FCDF8E5}"/>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891D025C-55A0-CDA1-3249-955D1F70B521}"/>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820D3951-E07F-A580-399D-07651533BB8F}"/>
              </a:ext>
            </a:extLst>
          </p:cNvPr>
          <p:cNvSpPr txBox="1"/>
          <p:nvPr/>
        </p:nvSpPr>
        <p:spPr>
          <a:xfrm>
            <a:off x="632253" y="981104"/>
            <a:ext cx="10833791" cy="5478423"/>
          </a:xfrm>
          <a:prstGeom prst="rect">
            <a:avLst/>
          </a:prstGeom>
          <a:noFill/>
        </p:spPr>
        <p:txBody>
          <a:bodyPr wrap="square" rtlCol="0">
            <a:spAutoFit/>
          </a:bodyPr>
          <a:lstStyle/>
          <a:p>
            <a:pPr algn="just"/>
            <a:r>
              <a:rPr lang="cs-CZ" sz="4000" b="1" dirty="0">
                <a:solidFill>
                  <a:srgbClr val="010FFF"/>
                </a:solidFill>
                <a:latin typeface="Century Gothic" panose="020B0502020202020204" pitchFamily="34" charset="0"/>
              </a:rPr>
              <a:t>Důležité termíny</a:t>
            </a:r>
          </a:p>
          <a:p>
            <a:pPr marL="265113" indent="-265113" algn="just">
              <a:buFont typeface="Arial" panose="020B0604020202020204" pitchFamily="34" charset="0"/>
              <a:buChar char="•"/>
            </a:pPr>
            <a:endParaRPr lang="cs-CZ" sz="4000" dirty="0">
              <a:solidFill>
                <a:srgbClr val="010FFF"/>
              </a:solidFill>
              <a:latin typeface="Century Gothic" panose="020B0502020202020204" pitchFamily="34" charset="0"/>
            </a:endParaRPr>
          </a:p>
          <a:p>
            <a:pPr marL="265113" indent="-265113" algn="just">
              <a:buFont typeface="Arial" panose="020B0604020202020204" pitchFamily="34" charset="0"/>
              <a:buChar char="•"/>
            </a:pPr>
            <a:r>
              <a:rPr lang="cs-CZ" sz="2800" dirty="0">
                <a:solidFill>
                  <a:srgbClr val="010FFF"/>
                </a:solidFill>
                <a:latin typeface="Century Gothic" panose="020B0502020202020204" pitchFamily="34" charset="0"/>
              </a:rPr>
              <a:t>Den zveřejnění programu: 		29.04.2025</a:t>
            </a:r>
          </a:p>
          <a:p>
            <a:pPr marL="265113" indent="-265113" algn="just">
              <a:buFont typeface="Arial" panose="020B0604020202020204" pitchFamily="34" charset="0"/>
              <a:buChar char="•"/>
            </a:pPr>
            <a:r>
              <a:rPr lang="cs-CZ" sz="2800" dirty="0">
                <a:solidFill>
                  <a:srgbClr val="010FFF"/>
                </a:solidFill>
                <a:latin typeface="Century Gothic" panose="020B0502020202020204" pitchFamily="34" charset="0"/>
              </a:rPr>
              <a:t>Lhůta pro podání žádosti: 		30.05.2025 – 30.06.2026</a:t>
            </a:r>
          </a:p>
          <a:p>
            <a:pPr marL="265113" indent="-265113" algn="just">
              <a:buFont typeface="Arial" panose="020B0604020202020204" pitchFamily="34" charset="0"/>
              <a:buChar char="•"/>
              <a:tabLst>
                <a:tab pos="6369050" algn="l"/>
              </a:tabLst>
            </a:pPr>
            <a:r>
              <a:rPr lang="cs-CZ" sz="2800" dirty="0">
                <a:solidFill>
                  <a:srgbClr val="010FFF"/>
                </a:solidFill>
                <a:latin typeface="Century Gothic" panose="020B0502020202020204" pitchFamily="34" charset="0"/>
              </a:rPr>
              <a:t>Lhůta pro rozhodnutí o žádosti: 	do 4 měsíců od podání 	žádosti o dotaci</a:t>
            </a:r>
          </a:p>
          <a:p>
            <a:pPr marL="265113" indent="-265113" algn="just">
              <a:buFont typeface="Arial" panose="020B0604020202020204" pitchFamily="34" charset="0"/>
              <a:buChar char="•"/>
            </a:pPr>
            <a:endParaRPr lang="cs-CZ" sz="1100" dirty="0">
              <a:solidFill>
                <a:srgbClr val="010FFF"/>
              </a:solidFill>
              <a:latin typeface="Century Gothic" panose="020B0502020202020204" pitchFamily="34" charset="0"/>
            </a:endParaRPr>
          </a:p>
          <a:p>
            <a:pPr marL="265113" indent="-265113" algn="just">
              <a:buFont typeface="Arial" panose="020B0604020202020204" pitchFamily="34" charset="0"/>
              <a:buChar char="•"/>
            </a:pPr>
            <a:r>
              <a:rPr lang="cs-CZ" sz="2800" dirty="0">
                <a:solidFill>
                  <a:srgbClr val="010FFF"/>
                </a:solidFill>
                <a:latin typeface="Century Gothic" panose="020B0502020202020204" pitchFamily="34" charset="0"/>
              </a:rPr>
              <a:t>Termín zahájení realizace projektu:  nejdříve od 01.09.2025</a:t>
            </a:r>
          </a:p>
          <a:p>
            <a:pPr marL="265113" indent="-265113" algn="just">
              <a:buFont typeface="Arial" panose="020B0604020202020204" pitchFamily="34" charset="0"/>
              <a:buChar char="•"/>
            </a:pPr>
            <a:r>
              <a:rPr lang="cs-CZ" sz="2800" dirty="0">
                <a:solidFill>
                  <a:srgbClr val="010FFF"/>
                </a:solidFill>
                <a:latin typeface="Century Gothic" panose="020B0502020202020204" pitchFamily="34" charset="0"/>
              </a:rPr>
              <a:t>Termín ukončení realizace projektu: 30.06.2025</a:t>
            </a:r>
          </a:p>
          <a:p>
            <a:pPr marL="265113" indent="-265113" algn="just">
              <a:buFont typeface="Arial" panose="020B0604020202020204" pitchFamily="34" charset="0"/>
              <a:buChar char="•"/>
            </a:pPr>
            <a:endParaRPr lang="cs-CZ" sz="1100" dirty="0">
              <a:solidFill>
                <a:srgbClr val="010FFF"/>
              </a:solidFill>
              <a:latin typeface="Century Gothic" panose="020B0502020202020204" pitchFamily="34" charset="0"/>
            </a:endParaRPr>
          </a:p>
          <a:p>
            <a:pPr marL="265113" indent="-265113" algn="just">
              <a:buFont typeface="Arial" panose="020B0604020202020204" pitchFamily="34" charset="0"/>
              <a:buChar char="•"/>
            </a:pPr>
            <a:r>
              <a:rPr lang="cs-CZ" sz="2800" dirty="0">
                <a:solidFill>
                  <a:srgbClr val="010FFF"/>
                </a:solidFill>
                <a:latin typeface="Century Gothic" panose="020B0502020202020204" pitchFamily="34" charset="0"/>
              </a:rPr>
              <a:t>Průběžná zpráva o realizaci projektu: do 13.02.2026</a:t>
            </a:r>
          </a:p>
          <a:p>
            <a:pPr marL="265113" indent="-265113" algn="just">
              <a:buFont typeface="Arial" panose="020B0604020202020204" pitchFamily="34" charset="0"/>
              <a:buChar char="•"/>
            </a:pPr>
            <a:r>
              <a:rPr lang="cs-CZ" sz="2800" dirty="0">
                <a:solidFill>
                  <a:srgbClr val="010FFF"/>
                </a:solidFill>
                <a:latin typeface="Century Gothic" panose="020B0502020202020204" pitchFamily="34" charset="0"/>
              </a:rPr>
              <a:t>Závěrečná zpráva o realizaci projektu: do 30.07.2026</a:t>
            </a:r>
          </a:p>
          <a:p>
            <a:pPr marL="180975"/>
            <a:endParaRPr lang="cs-CZ" sz="2600" dirty="0">
              <a:solidFill>
                <a:srgbClr val="010FFF"/>
              </a:solidFill>
              <a:latin typeface="Century Gothic" panose="020B0502020202020204" pitchFamily="34" charset="0"/>
            </a:endParaRPr>
          </a:p>
        </p:txBody>
      </p:sp>
      <p:pic>
        <p:nvPicPr>
          <p:cNvPr id="8" name="Obrázek 7">
            <a:extLst>
              <a:ext uri="{FF2B5EF4-FFF2-40B4-BE49-F238E27FC236}">
                <a16:creationId xmlns:a16="http://schemas.microsoft.com/office/drawing/2014/main" id="{D157DAC1-FF90-6C7F-B1E0-D1DA324001A5}"/>
              </a:ext>
            </a:extLst>
          </p:cNvPr>
          <p:cNvPicPr>
            <a:picLocks noChangeAspect="1"/>
          </p:cNvPicPr>
          <p:nvPr/>
        </p:nvPicPr>
        <p:blipFill>
          <a:blip r:embed="rId4"/>
          <a:stretch>
            <a:fillRect/>
          </a:stretch>
        </p:blipFill>
        <p:spPr>
          <a:xfrm>
            <a:off x="8905879" y="820178"/>
            <a:ext cx="2616287" cy="1741020"/>
          </a:xfrm>
          <a:prstGeom prst="rect">
            <a:avLst/>
          </a:prstGeom>
        </p:spPr>
      </p:pic>
    </p:spTree>
    <p:extLst>
      <p:ext uri="{BB962C8B-B14F-4D97-AF65-F5344CB8AC3E}">
        <p14:creationId xmlns:p14="http://schemas.microsoft.com/office/powerpoint/2010/main" val="4073318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3893C-F680-5C06-B37B-9F4B5C38CE2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B631EA2-EFDF-96B4-9F33-020C2C26C11E}"/>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909B9352-B74C-8E20-C792-0A377776042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87B0BE6D-E285-0A3F-419B-F43C12A57315}"/>
              </a:ext>
            </a:extLst>
          </p:cNvPr>
          <p:cNvSpPr txBox="1"/>
          <p:nvPr/>
        </p:nvSpPr>
        <p:spPr>
          <a:xfrm>
            <a:off x="632253" y="365125"/>
            <a:ext cx="69591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Dotační program Potravinová pomoc dětem v sociální nouzi v Ústeckém kraji 2025/2026 </a:t>
            </a:r>
          </a:p>
        </p:txBody>
      </p:sp>
      <p:sp>
        <p:nvSpPr>
          <p:cNvPr id="10" name="TextovéPole 9">
            <a:extLst>
              <a:ext uri="{FF2B5EF4-FFF2-40B4-BE49-F238E27FC236}">
                <a16:creationId xmlns:a16="http://schemas.microsoft.com/office/drawing/2014/main" id="{FEA32AB6-617E-182C-C017-D614776E92C7}"/>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8B1F841D-BA99-A3A2-3693-9EF5C4464A61}"/>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041F8679-E476-7010-0D6C-0CF96E550201}"/>
              </a:ext>
            </a:extLst>
          </p:cNvPr>
          <p:cNvSpPr txBox="1"/>
          <p:nvPr/>
        </p:nvSpPr>
        <p:spPr>
          <a:xfrm>
            <a:off x="632253" y="612000"/>
            <a:ext cx="10833790" cy="6617196"/>
          </a:xfrm>
          <a:prstGeom prst="rect">
            <a:avLst/>
          </a:prstGeom>
          <a:noFill/>
        </p:spPr>
        <p:txBody>
          <a:bodyPr wrap="square" rtlCol="0">
            <a:spAutoFit/>
          </a:bodyPr>
          <a:lstStyle/>
          <a:p>
            <a:r>
              <a:rPr lang="cs-CZ" sz="3400" b="1" dirty="0">
                <a:solidFill>
                  <a:srgbClr val="010FFF"/>
                </a:solidFill>
                <a:latin typeface="Century Gothic" panose="020B0502020202020204" pitchFamily="34" charset="0"/>
              </a:rPr>
              <a:t>Průběh dotačního programu</a:t>
            </a:r>
          </a:p>
          <a:p>
            <a:endParaRPr lang="cs-CZ" sz="1000" b="1"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Studium dokumentů k dotačnímu programu a plánování projektu</a:t>
            </a: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Podání žádosti o dotaci – od 30.05.2025 do 30.06.2026</a:t>
            </a: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Schválení konkrétních žádostí Radou ÚK/Zastupitelstvem ÚK</a:t>
            </a: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Podpis elektronické smlouvy</a:t>
            </a: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Poskytnutí dotace</a:t>
            </a: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Realizace projektů – poskytování školního stravování cílové skupině na základě čestného prohlášení zákonných zástupců nejdříve od 01.09.2025</a:t>
            </a: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Odevzdání průběžné zprávy o realizaci  (příloha č. 4) - termín do 13.02.2026</a:t>
            </a: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Ukončení realizace aktivit – 30.06.2026</a:t>
            </a: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Odevzdání závěrečné zprávy o realizaci a finanční vypořádání dotace (příloha č. 5) – termín do 30.07.2026</a:t>
            </a: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Po schválení souhrnné zprávy o realizaci Ústeckého kraje MPSV(na konci projektu v roce 2026) Vás sami vyzveme k vrácení nevyužitých finančních prostředků v konkrétní výši dle smlouvy a zaslání avíza o vrácení nedočerpaných finančních prostředků. U příspěvkových organizací proběhne prostřednictvím účtů zřizovatelů.</a:t>
            </a:r>
          </a:p>
          <a:p>
            <a:pPr marL="342900" indent="-342900" algn="just">
              <a:buFont typeface="Arial" panose="020B0604020202020204" pitchFamily="34" charset="0"/>
              <a:buChar char="•"/>
            </a:pPr>
            <a:endParaRPr lang="cs-CZ" sz="2800" dirty="0">
              <a:solidFill>
                <a:srgbClr val="010FFF"/>
              </a:solidFill>
              <a:latin typeface="Century Gothic" panose="020B0502020202020204" pitchFamily="34" charset="0"/>
            </a:endParaRPr>
          </a:p>
        </p:txBody>
      </p:sp>
      <p:pic>
        <p:nvPicPr>
          <p:cNvPr id="3" name="Obrázek 2">
            <a:extLst>
              <a:ext uri="{FF2B5EF4-FFF2-40B4-BE49-F238E27FC236}">
                <a16:creationId xmlns:a16="http://schemas.microsoft.com/office/drawing/2014/main" id="{F56CAB61-D07C-5760-DE61-6D8ECDCB05AF}"/>
              </a:ext>
            </a:extLst>
          </p:cNvPr>
          <p:cNvPicPr>
            <a:picLocks noChangeAspect="1"/>
          </p:cNvPicPr>
          <p:nvPr/>
        </p:nvPicPr>
        <p:blipFill>
          <a:blip r:embed="rId4"/>
          <a:stretch>
            <a:fillRect/>
          </a:stretch>
        </p:blipFill>
        <p:spPr>
          <a:xfrm>
            <a:off x="9158330" y="1669725"/>
            <a:ext cx="2251592" cy="1386891"/>
          </a:xfrm>
          <a:prstGeom prst="rect">
            <a:avLst/>
          </a:prstGeom>
        </p:spPr>
      </p:pic>
    </p:spTree>
    <p:extLst>
      <p:ext uri="{BB962C8B-B14F-4D97-AF65-F5344CB8AC3E}">
        <p14:creationId xmlns:p14="http://schemas.microsoft.com/office/powerpoint/2010/main" val="1415198374"/>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963</TotalTime>
  <Words>2877</Words>
  <Application>Microsoft Office PowerPoint</Application>
  <PresentationFormat>Širokoúhlá obrazovka</PresentationFormat>
  <Paragraphs>263</Paragraphs>
  <Slides>23</Slides>
  <Notes>23</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23</vt:i4>
      </vt:variant>
    </vt:vector>
  </HeadingPairs>
  <TitlesOfParts>
    <vt:vector size="30" baseType="lpstr">
      <vt:lpstr>Aptos</vt:lpstr>
      <vt:lpstr>Arial</vt:lpstr>
      <vt:lpstr>Calibri</vt:lpstr>
      <vt:lpstr>Calibri Light</vt:lpstr>
      <vt:lpstr>Century Gothic</vt:lpstr>
      <vt:lpstr>Wingdings</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Nový Jan</dc:creator>
  <cp:lastModifiedBy>Fibichová Michaela</cp:lastModifiedBy>
  <cp:revision>42</cp:revision>
  <cp:lastPrinted>2025-05-06T14:04:59Z</cp:lastPrinted>
  <dcterms:created xsi:type="dcterms:W3CDTF">2023-01-12T13:43:47Z</dcterms:created>
  <dcterms:modified xsi:type="dcterms:W3CDTF">2025-05-12T07:29:09Z</dcterms:modified>
</cp:coreProperties>
</file>