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5"/>
  </p:notesMasterIdLst>
  <p:sldIdLst>
    <p:sldId id="256" r:id="rId2"/>
    <p:sldId id="257" r:id="rId3"/>
    <p:sldId id="258" r:id="rId4"/>
    <p:sldId id="300" r:id="rId5"/>
    <p:sldId id="301" r:id="rId6"/>
    <p:sldId id="259" r:id="rId7"/>
    <p:sldId id="260" r:id="rId8"/>
    <p:sldId id="261" r:id="rId9"/>
    <p:sldId id="306" r:id="rId10"/>
    <p:sldId id="267" r:id="rId11"/>
    <p:sldId id="275" r:id="rId12"/>
    <p:sldId id="308" r:id="rId13"/>
    <p:sldId id="276" r:id="rId14"/>
    <p:sldId id="305" r:id="rId15"/>
    <p:sldId id="268" r:id="rId16"/>
    <p:sldId id="269" r:id="rId17"/>
    <p:sldId id="278" r:id="rId18"/>
    <p:sldId id="277" r:id="rId19"/>
    <p:sldId id="270" r:id="rId20"/>
    <p:sldId id="279" r:id="rId21"/>
    <p:sldId id="313" r:id="rId22"/>
    <p:sldId id="314" r:id="rId23"/>
    <p:sldId id="271" r:id="rId24"/>
    <p:sldId id="316" r:id="rId25"/>
    <p:sldId id="272" r:id="rId26"/>
    <p:sldId id="280" r:id="rId27"/>
    <p:sldId id="318" r:id="rId28"/>
    <p:sldId id="274" r:id="rId29"/>
    <p:sldId id="286" r:id="rId30"/>
    <p:sldId id="287" r:id="rId31"/>
    <p:sldId id="262" r:id="rId32"/>
    <p:sldId id="288" r:id="rId33"/>
    <p:sldId id="289" r:id="rId34"/>
    <p:sldId id="291" r:id="rId35"/>
    <p:sldId id="297" r:id="rId36"/>
    <p:sldId id="320" r:id="rId37"/>
    <p:sldId id="296" r:id="rId38"/>
    <p:sldId id="290" r:id="rId39"/>
    <p:sldId id="264" r:id="rId40"/>
    <p:sldId id="292" r:id="rId41"/>
    <p:sldId id="293" r:id="rId42"/>
    <p:sldId id="303" r:id="rId43"/>
    <p:sldId id="294" r:id="rId4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style val="47"/>
  <c:chart>
    <c:title>
      <c:tx>
        <c:rich>
          <a:bodyPr/>
          <a:lstStyle/>
          <a:p>
            <a:pPr>
              <a:defRPr/>
            </a:pPr>
            <a:r>
              <a:rPr lang="cs-CZ"/>
              <a:t>odhad čerpání 1.-4. MO v %</a:t>
            </a:r>
          </a:p>
        </c:rich>
      </c:tx>
      <c:layout/>
    </c:title>
    <c:plotArea>
      <c:layout/>
      <c:barChart>
        <c:barDir val="bar"/>
        <c:grouping val="clustered"/>
        <c:ser>
          <c:idx val="0"/>
          <c:order val="0"/>
          <c:dLbls>
            <c:dLblPos val="outEnd"/>
            <c:showVal val="1"/>
          </c:dLbls>
          <c:cat>
            <c:strRef>
              <c:f>'čerpání po partnerech'!$A$3:$A$16</c:f>
              <c:strCache>
                <c:ptCount val="14"/>
                <c:pt idx="0">
                  <c:v>P01</c:v>
                </c:pt>
                <c:pt idx="1">
                  <c:v>P02</c:v>
                </c:pt>
                <c:pt idx="2">
                  <c:v>P03</c:v>
                </c:pt>
                <c:pt idx="3">
                  <c:v>P04</c:v>
                </c:pt>
                <c:pt idx="4">
                  <c:v>P05</c:v>
                </c:pt>
                <c:pt idx="5">
                  <c:v>P06</c:v>
                </c:pt>
                <c:pt idx="6">
                  <c:v>P07</c:v>
                </c:pt>
                <c:pt idx="7">
                  <c:v>P08</c:v>
                </c:pt>
                <c:pt idx="8">
                  <c:v>P09</c:v>
                </c:pt>
                <c:pt idx="9">
                  <c:v>P10</c:v>
                </c:pt>
                <c:pt idx="10">
                  <c:v>P11</c:v>
                </c:pt>
                <c:pt idx="11">
                  <c:v>P12</c:v>
                </c:pt>
                <c:pt idx="12">
                  <c:v>P13</c:v>
                </c:pt>
                <c:pt idx="13">
                  <c:v>P14</c:v>
                </c:pt>
              </c:strCache>
            </c:strRef>
          </c:cat>
          <c:val>
            <c:numRef>
              <c:f>'čerpání po partnerech'!$C$3:$C$16</c:f>
              <c:numCache>
                <c:formatCode>0.0%</c:formatCode>
                <c:ptCount val="14"/>
                <c:pt idx="0">
                  <c:v>0.70345039841102486</c:v>
                </c:pt>
                <c:pt idx="1">
                  <c:v>0.53255374757565865</c:v>
                </c:pt>
                <c:pt idx="2">
                  <c:v>0.66509597600972337</c:v>
                </c:pt>
                <c:pt idx="3">
                  <c:v>0.73651617478328346</c:v>
                </c:pt>
                <c:pt idx="4">
                  <c:v>0.79231155247038765</c:v>
                </c:pt>
                <c:pt idx="5">
                  <c:v>0.75786146138608323</c:v>
                </c:pt>
                <c:pt idx="6">
                  <c:v>0.75772120991142222</c:v>
                </c:pt>
                <c:pt idx="7">
                  <c:v>0.70813124469108368</c:v>
                </c:pt>
                <c:pt idx="8">
                  <c:v>0.80664558118498475</c:v>
                </c:pt>
                <c:pt idx="9">
                  <c:v>0.76986863422208485</c:v>
                </c:pt>
                <c:pt idx="10">
                  <c:v>0.50621107341389104</c:v>
                </c:pt>
                <c:pt idx="11">
                  <c:v>0.58447684623201202</c:v>
                </c:pt>
                <c:pt idx="12">
                  <c:v>0.14857804864326449</c:v>
                </c:pt>
                <c:pt idx="13">
                  <c:v>0.15334591587688429</c:v>
                </c:pt>
              </c:numCache>
            </c:numRef>
          </c:val>
        </c:ser>
        <c:gapWidth val="46"/>
        <c:axId val="63251968"/>
        <c:axId val="63253504"/>
      </c:barChart>
      <c:catAx>
        <c:axId val="63251968"/>
        <c:scaling>
          <c:orientation val="minMax"/>
        </c:scaling>
        <c:axPos val="l"/>
        <c:majorTickMark val="none"/>
        <c:tickLblPos val="nextTo"/>
        <c:txPr>
          <a:bodyPr/>
          <a:lstStyle/>
          <a:p>
            <a:pPr>
              <a:defRPr sz="1200" b="1"/>
            </a:pPr>
            <a:endParaRPr lang="cs-CZ"/>
          </a:p>
        </c:txPr>
        <c:crossAx val="63253504"/>
        <c:crosses val="autoZero"/>
        <c:auto val="1"/>
        <c:lblAlgn val="ctr"/>
        <c:lblOffset val="100"/>
      </c:catAx>
      <c:valAx>
        <c:axId val="63253504"/>
        <c:scaling>
          <c:orientation val="minMax"/>
        </c:scaling>
        <c:axPos val="b"/>
        <c:majorGridlines/>
        <c:numFmt formatCode="0.0%" sourceLinked="1"/>
        <c:majorTickMark val="none"/>
        <c:tickLblPos val="nextTo"/>
        <c:crossAx val="6325196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cs-CZ"/>
  <c:style val="47"/>
  <c:chart>
    <c:title>
      <c:tx>
        <c:rich>
          <a:bodyPr/>
          <a:lstStyle/>
          <a:p>
            <a:pPr>
              <a:defRPr/>
            </a:pPr>
            <a:r>
              <a:rPr lang="cs-CZ"/>
              <a:t>čerpání kapitol - odhad za 1.-4. MO</a:t>
            </a:r>
          </a:p>
        </c:rich>
      </c:tx>
      <c:layout/>
    </c:title>
    <c:plotArea>
      <c:layout/>
      <c:barChart>
        <c:barDir val="bar"/>
        <c:grouping val="clustered"/>
        <c:ser>
          <c:idx val="0"/>
          <c:order val="0"/>
          <c:dLbls>
            <c:txPr>
              <a:bodyPr/>
              <a:lstStyle/>
              <a:p>
                <a:pPr>
                  <a:defRPr sz="1600" b="1"/>
                </a:pPr>
                <a:endParaRPr lang="cs-CZ"/>
              </a:p>
            </c:txPr>
            <c:dLblPos val="outEnd"/>
            <c:showVal val="1"/>
          </c:dLbls>
          <c:cat>
            <c:strRef>
              <c:f>List2!$B$24:$B$27</c:f>
              <c:strCache>
                <c:ptCount val="4"/>
                <c:pt idx="0">
                  <c:v>kapitola 1</c:v>
                </c:pt>
                <c:pt idx="1">
                  <c:v>kapitola 3</c:v>
                </c:pt>
                <c:pt idx="2">
                  <c:v>kapitoly 5+7</c:v>
                </c:pt>
                <c:pt idx="3">
                  <c:v>kapitola 6</c:v>
                </c:pt>
              </c:strCache>
            </c:strRef>
          </c:cat>
          <c:val>
            <c:numRef>
              <c:f>List2!$C$24:$C$27</c:f>
              <c:numCache>
                <c:formatCode>0.0%</c:formatCode>
                <c:ptCount val="4"/>
                <c:pt idx="0">
                  <c:v>0.54713869259790981</c:v>
                </c:pt>
                <c:pt idx="1">
                  <c:v>0.84907305899854468</c:v>
                </c:pt>
                <c:pt idx="2">
                  <c:v>0.21998637808813834</c:v>
                </c:pt>
                <c:pt idx="3">
                  <c:v>0.96643536578363642</c:v>
                </c:pt>
              </c:numCache>
            </c:numRef>
          </c:val>
        </c:ser>
        <c:gapWidth val="46"/>
        <c:axId val="63355904"/>
        <c:axId val="63365888"/>
      </c:barChart>
      <c:catAx>
        <c:axId val="63355904"/>
        <c:scaling>
          <c:orientation val="minMax"/>
        </c:scaling>
        <c:axPos val="l"/>
        <c:majorTickMark val="none"/>
        <c:tickLblPos val="nextTo"/>
        <c:txPr>
          <a:bodyPr/>
          <a:lstStyle/>
          <a:p>
            <a:pPr>
              <a:defRPr sz="2400" b="1"/>
            </a:pPr>
            <a:endParaRPr lang="cs-CZ"/>
          </a:p>
        </c:txPr>
        <c:crossAx val="63365888"/>
        <c:crosses val="autoZero"/>
        <c:auto val="1"/>
        <c:lblAlgn val="ctr"/>
        <c:lblOffset val="100"/>
      </c:catAx>
      <c:valAx>
        <c:axId val="63365888"/>
        <c:scaling>
          <c:orientation val="minMax"/>
        </c:scaling>
        <c:axPos val="b"/>
        <c:majorGridlines/>
        <c:numFmt formatCode="0.0%" sourceLinked="1"/>
        <c:majorTickMark val="none"/>
        <c:tickLblPos val="nextTo"/>
        <c:crossAx val="63355904"/>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A6899C-06E7-4091-8BC6-45453642449B}" type="datetimeFigureOut">
              <a:rPr lang="cs-CZ" smtClean="0"/>
              <a:pPr/>
              <a:t>1.12.2014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70241D-D357-48B1-8EE1-C163F647B8BA}"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870241D-D357-48B1-8EE1-C163F647B8BA}" type="slidenum">
              <a:rPr lang="cs-CZ" smtClean="0"/>
              <a:pPr/>
              <a:t>32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16" name="Zástupný symbol pro datum 15"/>
          <p:cNvSpPr>
            <a:spLocks noGrp="1"/>
          </p:cNvSpPr>
          <p:nvPr>
            <p:ph type="dt" sz="half" idx="10"/>
          </p:nvPr>
        </p:nvSpPr>
        <p:spPr/>
        <p:txBody>
          <a:bodyPr/>
          <a:lstStyle/>
          <a:p>
            <a:fld id="{4CB02DA0-7E60-4E32-9DE1-AEF5233D6AA9}" type="datetimeFigureOut">
              <a:rPr lang="cs-CZ" smtClean="0"/>
              <a:pPr/>
              <a:t>1.12.2014</a:t>
            </a:fld>
            <a:endParaRPr lang="cs-CZ"/>
          </a:p>
        </p:txBody>
      </p:sp>
      <p:sp>
        <p:nvSpPr>
          <p:cNvPr id="2" name="Zástupný symbol pro zápatí 1"/>
          <p:cNvSpPr>
            <a:spLocks noGrp="1"/>
          </p:cNvSpPr>
          <p:nvPr>
            <p:ph type="ftr" sz="quarter" idx="11"/>
          </p:nvPr>
        </p:nvSpPr>
        <p:spPr/>
        <p:txBody>
          <a:bodyPr/>
          <a:lstStyle/>
          <a:p>
            <a:endParaRPr lang="cs-CZ"/>
          </a:p>
        </p:txBody>
      </p:sp>
      <p:sp>
        <p:nvSpPr>
          <p:cNvPr id="15" name="Zástupný symbol pro číslo snímku 14"/>
          <p:cNvSpPr>
            <a:spLocks noGrp="1"/>
          </p:cNvSpPr>
          <p:nvPr>
            <p:ph type="sldNum" sz="quarter" idx="12"/>
          </p:nvPr>
        </p:nvSpPr>
        <p:spPr>
          <a:xfrm>
            <a:off x="8229600" y="6473952"/>
            <a:ext cx="758952" cy="246888"/>
          </a:xfrm>
        </p:spPr>
        <p:txBody>
          <a:bodyPr/>
          <a:lstStyle/>
          <a:p>
            <a:fld id="{18B93F54-9600-44A9-BCFE-3654E1DDE0F1}"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CB02DA0-7E60-4E32-9DE1-AEF5233D6AA9}" type="datetimeFigureOut">
              <a:rPr lang="cs-CZ" smtClean="0"/>
              <a:pPr/>
              <a:t>1.12.2014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B93F54-9600-44A9-BCFE-3654E1DDE0F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CB02DA0-7E60-4E32-9DE1-AEF5233D6AA9}" type="datetimeFigureOut">
              <a:rPr lang="cs-CZ" smtClean="0"/>
              <a:pPr/>
              <a:t>1.12.2014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B93F54-9600-44A9-BCFE-3654E1DDE0F1}"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Klepnutím lze upravit styl předlohy nadpisů.</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4CB02DA0-7E60-4E32-9DE1-AEF5233D6AA9}" type="datetimeFigureOut">
              <a:rPr lang="cs-CZ" smtClean="0"/>
              <a:pPr/>
              <a:t>1.12.2014</a:t>
            </a:fld>
            <a:endParaRPr lang="cs-CZ"/>
          </a:p>
        </p:txBody>
      </p:sp>
      <p:sp>
        <p:nvSpPr>
          <p:cNvPr id="19" name="Zástupný symbol pro zápatí 18"/>
          <p:cNvSpPr>
            <a:spLocks noGrp="1"/>
          </p:cNvSpPr>
          <p:nvPr>
            <p:ph type="ftr" sz="quarter" idx="11"/>
          </p:nvPr>
        </p:nvSpPr>
        <p:spPr>
          <a:xfrm>
            <a:off x="3581400" y="76200"/>
            <a:ext cx="2895600" cy="288925"/>
          </a:xfrm>
        </p:spPr>
        <p:txBody>
          <a:bodyPr/>
          <a:lstStyle/>
          <a:p>
            <a:endParaRPr lang="cs-CZ"/>
          </a:p>
        </p:txBody>
      </p:sp>
      <p:sp>
        <p:nvSpPr>
          <p:cNvPr id="16" name="Zástupný symbol pro číslo snímku 15"/>
          <p:cNvSpPr>
            <a:spLocks noGrp="1"/>
          </p:cNvSpPr>
          <p:nvPr>
            <p:ph type="sldNum" sz="quarter" idx="12"/>
          </p:nvPr>
        </p:nvSpPr>
        <p:spPr>
          <a:xfrm>
            <a:off x="8229600" y="6473952"/>
            <a:ext cx="758952" cy="246888"/>
          </a:xfrm>
        </p:spPr>
        <p:txBody>
          <a:bodyPr/>
          <a:lstStyle/>
          <a:p>
            <a:fld id="{18B93F54-9600-44A9-BCFE-3654E1DDE0F1}"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19" name="Zástupný symbol pro datum 18"/>
          <p:cNvSpPr>
            <a:spLocks noGrp="1"/>
          </p:cNvSpPr>
          <p:nvPr>
            <p:ph type="dt" sz="half" idx="10"/>
          </p:nvPr>
        </p:nvSpPr>
        <p:spPr/>
        <p:txBody>
          <a:bodyPr/>
          <a:lstStyle/>
          <a:p>
            <a:fld id="{4CB02DA0-7E60-4E32-9DE1-AEF5233D6AA9}" type="datetimeFigureOut">
              <a:rPr lang="cs-CZ" smtClean="0"/>
              <a:pPr/>
              <a:t>1.12.2014</a:t>
            </a:fld>
            <a:endParaRPr lang="cs-CZ"/>
          </a:p>
        </p:txBody>
      </p:sp>
      <p:sp>
        <p:nvSpPr>
          <p:cNvPr id="11" name="Zástupný symbol pro zápatí 10"/>
          <p:cNvSpPr>
            <a:spLocks noGrp="1"/>
          </p:cNvSpPr>
          <p:nvPr>
            <p:ph type="ftr" sz="quarter" idx="11"/>
          </p:nvPr>
        </p:nvSpPr>
        <p:spPr/>
        <p:txBody>
          <a:bodyPr/>
          <a:lstStyle/>
          <a:p>
            <a:endParaRPr lang="cs-CZ"/>
          </a:p>
        </p:txBody>
      </p:sp>
      <p:sp>
        <p:nvSpPr>
          <p:cNvPr id="16" name="Zástupný symbol pro číslo snímku 15"/>
          <p:cNvSpPr>
            <a:spLocks noGrp="1"/>
          </p:cNvSpPr>
          <p:nvPr>
            <p:ph type="sldNum" sz="quarter" idx="12"/>
          </p:nvPr>
        </p:nvSpPr>
        <p:spPr/>
        <p:txBody>
          <a:bodyPr/>
          <a:lstStyle/>
          <a:p>
            <a:fld id="{18B93F54-9600-44A9-BCFE-3654E1DDE0F1}" type="slidenum">
              <a:rPr lang="cs-CZ" smtClean="0"/>
              <a:pPr/>
              <a:t>‹#›</a:t>
            </a:fld>
            <a:endParaRPr lang="cs-CZ"/>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4CB02DA0-7E60-4E32-9DE1-AEF5233D6AA9}" type="datetimeFigureOut">
              <a:rPr lang="cs-CZ" smtClean="0"/>
              <a:pPr/>
              <a:t>1.12.2014</a:t>
            </a:fld>
            <a:endParaRPr lang="cs-CZ"/>
          </a:p>
        </p:txBody>
      </p:sp>
      <p:sp>
        <p:nvSpPr>
          <p:cNvPr id="10" name="Zástupný symbol pro zápatí 9"/>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18B93F54-9600-44A9-BCFE-3654E1DDE0F1}"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4CB02DA0-7E60-4E32-9DE1-AEF5233D6AA9}" type="datetimeFigureOut">
              <a:rPr lang="cs-CZ" smtClean="0"/>
              <a:pPr/>
              <a:t>1.12.2014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229600" y="6477000"/>
            <a:ext cx="762000" cy="246888"/>
          </a:xfrm>
        </p:spPr>
        <p:txBody>
          <a:bodyPr/>
          <a:lstStyle/>
          <a:p>
            <a:fld id="{18B93F54-9600-44A9-BCFE-3654E1DDE0F1}" type="slidenum">
              <a:rPr lang="cs-CZ" smtClean="0"/>
              <a:pPr/>
              <a:t>‹#›</a:t>
            </a:fld>
            <a:endParaRPr lang="cs-CZ"/>
          </a:p>
        </p:txBody>
      </p:sp>
      <p:sp>
        <p:nvSpPr>
          <p:cNvPr id="11" name="Přímá spojovací čára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2" name="Zástupný symbol pro datum 11"/>
          <p:cNvSpPr>
            <a:spLocks noGrp="1"/>
          </p:cNvSpPr>
          <p:nvPr>
            <p:ph type="dt" sz="half" idx="10"/>
          </p:nvPr>
        </p:nvSpPr>
        <p:spPr/>
        <p:txBody>
          <a:bodyPr/>
          <a:lstStyle/>
          <a:p>
            <a:fld id="{4CB02DA0-7E60-4E32-9DE1-AEF5233D6AA9}" type="datetimeFigureOut">
              <a:rPr lang="cs-CZ" smtClean="0"/>
              <a:pPr/>
              <a:t>1.12.2014</a:t>
            </a:fld>
            <a:endParaRPr lang="cs-CZ"/>
          </a:p>
        </p:txBody>
      </p:sp>
      <p:sp>
        <p:nvSpPr>
          <p:cNvPr id="21" name="Zástupný symbol pro zápatí 20"/>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B93F54-9600-44A9-BCFE-3654E1DDE0F1}"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4CB02DA0-7E60-4E32-9DE1-AEF5233D6AA9}" type="datetimeFigureOut">
              <a:rPr lang="cs-CZ" smtClean="0"/>
              <a:pPr/>
              <a:t>1.12.2014</a:t>
            </a:fld>
            <a:endParaRPr lang="cs-CZ"/>
          </a:p>
        </p:txBody>
      </p:sp>
      <p:sp>
        <p:nvSpPr>
          <p:cNvPr id="24" name="Zástupný symbol pro zápatí 2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B93F54-9600-44A9-BCFE-3654E1DDE0F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ovací čára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4CB02DA0-7E60-4E32-9DE1-AEF5233D6AA9}" type="datetimeFigureOut">
              <a:rPr lang="cs-CZ" smtClean="0"/>
              <a:pPr/>
              <a:t>1.12.2014</a:t>
            </a:fld>
            <a:endParaRPr lang="cs-CZ"/>
          </a:p>
        </p:txBody>
      </p:sp>
      <p:sp>
        <p:nvSpPr>
          <p:cNvPr id="29" name="Zástupný symbol pro zápatí 28"/>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B93F54-9600-44A9-BCFE-3654E1DDE0F1}"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Klepnutím na ikonu přidáte obrázek.</a:t>
            </a:r>
            <a:endParaRPr kumimoji="0" lang="en-US" dirty="0"/>
          </a:p>
        </p:txBody>
      </p:sp>
      <p:sp>
        <p:nvSpPr>
          <p:cNvPr id="7" name="Zástupný symbol pro datum 6"/>
          <p:cNvSpPr>
            <a:spLocks noGrp="1"/>
          </p:cNvSpPr>
          <p:nvPr>
            <p:ph type="dt" sz="half" idx="10"/>
          </p:nvPr>
        </p:nvSpPr>
        <p:spPr/>
        <p:txBody>
          <a:bodyPr/>
          <a:lstStyle/>
          <a:p>
            <a:fld id="{4CB02DA0-7E60-4E32-9DE1-AEF5233D6AA9}" type="datetimeFigureOut">
              <a:rPr lang="cs-CZ" smtClean="0"/>
              <a:pPr/>
              <a:t>1.12.2014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18B93F54-9600-44A9-BCFE-3654E1DDE0F1}" type="slidenum">
              <a:rPr lang="cs-CZ" smtClean="0"/>
              <a:pPr/>
              <a:t>‹#›</a:t>
            </a:fld>
            <a:endParaRPr lang="cs-CZ"/>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CB02DA0-7E60-4E32-9DE1-AEF5233D6AA9}" type="datetimeFigureOut">
              <a:rPr lang="cs-CZ" smtClean="0"/>
              <a:pPr/>
              <a:t>1.12.2014</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8B93F54-9600-44A9-BCFE-3654E1DDE0F1}" type="slidenum">
              <a:rPr lang="cs-CZ" smtClean="0"/>
              <a:pPr/>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Klepnutím lze upravit styl předlohy nadpisů.</a:t>
            </a:r>
            <a:endParaRPr kumimoji="0" lang="en-US"/>
          </a:p>
        </p:txBody>
      </p:sp>
      <p:sp>
        <p:nvSpPr>
          <p:cNvPr id="9" name="Přímá spojovací čára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ovací čára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CCFC73.53B57020"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sz="4800" dirty="0" smtClean="0"/>
              <a:t>Seminář</a:t>
            </a:r>
            <a:r>
              <a:rPr lang="cs-CZ" dirty="0" smtClean="0"/>
              <a:t> </a:t>
            </a:r>
            <a:br>
              <a:rPr lang="cs-CZ" dirty="0" smtClean="0"/>
            </a:br>
            <a:r>
              <a:rPr lang="cs-CZ" dirty="0" smtClean="0"/>
              <a:t> věcná realizace projektu</a:t>
            </a:r>
            <a:endParaRPr lang="cs-CZ" dirty="0"/>
          </a:p>
        </p:txBody>
      </p:sp>
      <p:sp>
        <p:nvSpPr>
          <p:cNvPr id="3" name="Podnadpis 2"/>
          <p:cNvSpPr>
            <a:spLocks noGrp="1"/>
          </p:cNvSpPr>
          <p:nvPr>
            <p:ph type="subTitle" idx="1"/>
          </p:nvPr>
        </p:nvSpPr>
        <p:spPr/>
        <p:txBody>
          <a:bodyPr/>
          <a:lstStyle/>
          <a:p>
            <a:r>
              <a:rPr lang="cs-CZ" dirty="0" smtClean="0">
                <a:solidFill>
                  <a:schemeClr val="tx1"/>
                </a:solidFill>
              </a:rPr>
              <a:t>28.11.2014</a:t>
            </a:r>
            <a:endParaRPr lang="cs-CZ" dirty="0">
              <a:solidFill>
                <a:schemeClr val="tx1"/>
              </a:solidFill>
            </a:endParaRPr>
          </a:p>
        </p:txBody>
      </p:sp>
      <p:pic>
        <p:nvPicPr>
          <p:cNvPr id="4" name="Obrázek 1" descr="cid:image001.png@01CCFC73.53B57020"/>
          <p:cNvPicPr/>
          <p:nvPr/>
        </p:nvPicPr>
        <p:blipFill>
          <a:blip r:embed="rId2" r:link="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260648"/>
            <a:ext cx="9144000" cy="2088232"/>
          </a:xfrm>
          <a:prstGeom prst="rect">
            <a:avLst/>
          </a:prstGeom>
          <a:noFill/>
          <a:ln>
            <a:noFill/>
          </a:ln>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lstStyle/>
          <a:p>
            <a:pPr>
              <a:buNone/>
            </a:pPr>
            <a:r>
              <a:rPr lang="cs-CZ" sz="2800" b="1" dirty="0" smtClean="0"/>
              <a:t>Celoroční pravidelně se opakující volnočasové aktivity</a:t>
            </a:r>
          </a:p>
          <a:p>
            <a:pPr>
              <a:buNone/>
            </a:pPr>
            <a:endParaRPr lang="cs-CZ" sz="2800" b="1" dirty="0" smtClean="0"/>
          </a:p>
          <a:p>
            <a:pPr>
              <a:buNone/>
            </a:pPr>
            <a:endParaRPr lang="cs-CZ" sz="2800" b="1" dirty="0" smtClean="0"/>
          </a:p>
          <a:p>
            <a:r>
              <a:rPr lang="cs-CZ" sz="2800" b="1" i="1" dirty="0" smtClean="0"/>
              <a:t>Frekvence</a:t>
            </a:r>
            <a:r>
              <a:rPr lang="cs-CZ" sz="2800" i="1" dirty="0" smtClean="0"/>
              <a:t> - Volnočasové aktivity/kroužky se obvykle opakují každý týden, nebo minimálně jednou za 14 dní, jinak to ztrácí pro účastníky smysl. Důležité, kolik se plánovalo v záměru.</a:t>
            </a:r>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a:bodyPr>
          <a:lstStyle/>
          <a:p>
            <a:pPr>
              <a:buNone/>
            </a:pPr>
            <a:r>
              <a:rPr lang="cs-CZ" sz="2800" b="1" dirty="0" smtClean="0"/>
              <a:t>Celoroční pravidelně se opakující volnočasové aktivity</a:t>
            </a:r>
          </a:p>
          <a:p>
            <a:pPr>
              <a:buNone/>
            </a:pPr>
            <a:endParaRPr lang="cs-CZ" sz="2800" b="1" dirty="0" smtClean="0"/>
          </a:p>
          <a:p>
            <a:r>
              <a:rPr lang="cs-CZ" sz="2800" b="1" i="1" dirty="0" smtClean="0"/>
              <a:t>Obsah</a:t>
            </a:r>
            <a:r>
              <a:rPr lang="cs-CZ" sz="2800" i="1" dirty="0" smtClean="0"/>
              <a:t> – soulad s navrženým harmonogramem, nutné využívat pořízené zařízení a materiál a také zahrnout výstupy z jiných projektů OPVK ( uvedeno v záměru)</a:t>
            </a:r>
          </a:p>
          <a:p>
            <a:endParaRPr lang="cs-CZ" sz="2800" i="1" dirty="0" smtClean="0"/>
          </a:p>
          <a:p>
            <a:r>
              <a:rPr lang="cs-CZ" sz="2800" b="1" dirty="0" smtClean="0">
                <a:solidFill>
                  <a:srgbClr val="FF0000"/>
                </a:solidFill>
              </a:rPr>
              <a:t>Chyby: náplň ve výkazu o realizaci aktivity neodpovídá plánovanému harmonogramu</a:t>
            </a:r>
            <a:endParaRPr lang="cs-CZ" sz="28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a:bodyPr>
          <a:lstStyle/>
          <a:p>
            <a:pPr>
              <a:buNone/>
            </a:pPr>
            <a:r>
              <a:rPr lang="cs-CZ" sz="2800" b="1" dirty="0" smtClean="0">
                <a:solidFill>
                  <a:schemeClr val="accent6">
                    <a:lumMod val="20000"/>
                    <a:lumOff val="80000"/>
                  </a:schemeClr>
                </a:solidFill>
              </a:rPr>
              <a:t>.</a:t>
            </a:r>
            <a:endParaRPr lang="cs-CZ" sz="2800" b="1" dirty="0" smtClean="0">
              <a:solidFill>
                <a:schemeClr val="accent6">
                  <a:lumMod val="20000"/>
                  <a:lumOff val="80000"/>
                </a:schemeClr>
              </a:solidFill>
            </a:endParaRPr>
          </a:p>
        </p:txBody>
      </p:sp>
      <p:pic>
        <p:nvPicPr>
          <p:cNvPr id="3074" name="Picture 2" descr="M:\IPO_vzdelavani_UK\MZ\2\PUBLICITA\Publicita Partner 3\PU_01_A2d_Kovářský kroužek\Technický kroužek kování2.JPG"/>
          <p:cNvPicPr>
            <a:picLocks noChangeAspect="1" noChangeArrowheads="1"/>
          </p:cNvPicPr>
          <p:nvPr/>
        </p:nvPicPr>
        <p:blipFill>
          <a:blip r:embed="rId2" cstate="print"/>
          <a:srcRect/>
          <a:stretch>
            <a:fillRect/>
          </a:stretch>
        </p:blipFill>
        <p:spPr bwMode="auto">
          <a:xfrm>
            <a:off x="1187624" y="1412776"/>
            <a:ext cx="6044342" cy="4533256"/>
          </a:xfrm>
          <a:prstGeom prst="rect">
            <a:avLst/>
          </a:prstGeom>
          <a:noFill/>
        </p:spPr>
      </p:pic>
      <p:pic>
        <p:nvPicPr>
          <p:cNvPr id="5" name="Picture 2" descr="M:\IPO_vzdelavani_UK\MZ\3\PUBLICITA\Partner 1\PU_02_Kroužek_Autodiagnostika\Snímek 3.jpg"/>
          <p:cNvPicPr>
            <a:picLocks noChangeAspect="1" noChangeArrowheads="1"/>
          </p:cNvPicPr>
          <p:nvPr/>
        </p:nvPicPr>
        <p:blipFill>
          <a:blip r:embed="rId3" cstate="print"/>
          <a:srcRect/>
          <a:stretch>
            <a:fillRect/>
          </a:stretch>
        </p:blipFill>
        <p:spPr bwMode="auto">
          <a:xfrm>
            <a:off x="4067944" y="3501008"/>
            <a:ext cx="4248472" cy="31860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fontScale="85000" lnSpcReduction="10000"/>
          </a:bodyPr>
          <a:lstStyle/>
          <a:p>
            <a:pPr>
              <a:buNone/>
            </a:pPr>
            <a:r>
              <a:rPr lang="cs-CZ" b="1" dirty="0" smtClean="0"/>
              <a:t>Celoroční pravidelně se opakující volnočasové aktivity</a:t>
            </a:r>
          </a:p>
          <a:p>
            <a:pPr>
              <a:buNone/>
            </a:pPr>
            <a:endParaRPr lang="cs-CZ" b="1" dirty="0" smtClean="0"/>
          </a:p>
          <a:p>
            <a:pPr>
              <a:buNone/>
            </a:pPr>
            <a:r>
              <a:rPr lang="cs-CZ" b="1" i="1" dirty="0" smtClean="0"/>
              <a:t>Počet žáků v kroužku</a:t>
            </a:r>
            <a:r>
              <a:rPr lang="cs-CZ" i="1" dirty="0" smtClean="0"/>
              <a:t> -</a:t>
            </a:r>
          </a:p>
          <a:p>
            <a:r>
              <a:rPr lang="cs-CZ" i="1" dirty="0" smtClean="0"/>
              <a:t>důsledně kontrolovat dle pravidla 3E, </a:t>
            </a:r>
          </a:p>
          <a:p>
            <a:pPr lvl="0"/>
            <a:r>
              <a:rPr lang="cs-CZ" i="1" dirty="0" smtClean="0"/>
              <a:t>příprava instruktorů (1:1) ne více</a:t>
            </a:r>
          </a:p>
          <a:p>
            <a:pPr lvl="0"/>
            <a:r>
              <a:rPr lang="cs-CZ" i="1" dirty="0" smtClean="0"/>
              <a:t>odměna </a:t>
            </a:r>
            <a:r>
              <a:rPr lang="cs-CZ" i="1" dirty="0" smtClean="0"/>
              <a:t>instruktorovi nemůže být obhajitelná, když chodí 1 nebo 2  žáci….</a:t>
            </a:r>
          </a:p>
          <a:p>
            <a:pPr>
              <a:buNone/>
            </a:pPr>
            <a:endParaRPr lang="cs-CZ" i="1" dirty="0" smtClean="0"/>
          </a:p>
          <a:p>
            <a:pPr lvl="0">
              <a:buNone/>
            </a:pPr>
            <a:r>
              <a:rPr lang="cs-CZ" i="1" dirty="0" err="1" smtClean="0"/>
              <a:t>Pozn</a:t>
            </a:r>
            <a:r>
              <a:rPr lang="cs-CZ" i="1" dirty="0" smtClean="0"/>
              <a:t>: Důležité kolik se plánovalo v záměru, </a:t>
            </a:r>
            <a:r>
              <a:rPr lang="cs-CZ" i="1" dirty="0" smtClean="0">
                <a:solidFill>
                  <a:srgbClr val="FF0000"/>
                </a:solidFill>
              </a:rPr>
              <a:t>motivace</a:t>
            </a:r>
          </a:p>
          <a:p>
            <a:pPr>
              <a:buNone/>
            </a:pPr>
            <a:r>
              <a:rPr lang="cs-CZ" dirty="0" smtClean="0"/>
              <a:t> </a:t>
            </a: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a:bodyPr>
          <a:lstStyle/>
          <a:p>
            <a:pPr>
              <a:buNone/>
            </a:pPr>
            <a:r>
              <a:rPr lang="cs-CZ" b="1" dirty="0" smtClean="0"/>
              <a:t>Celoroční pravidelně se opakující volnočasové aktivity</a:t>
            </a:r>
          </a:p>
          <a:p>
            <a:pPr>
              <a:buNone/>
            </a:pPr>
            <a:endParaRPr lang="cs-CZ" b="1" dirty="0" smtClean="0"/>
          </a:p>
          <a:p>
            <a:r>
              <a:rPr lang="cs-CZ" dirty="0" smtClean="0">
                <a:solidFill>
                  <a:schemeClr val="tx1"/>
                </a:solidFill>
              </a:rPr>
              <a:t>Počet  žáků v kroužku by měl být min. 5 opakujících se…..</a:t>
            </a:r>
          </a:p>
          <a:p>
            <a:pPr>
              <a:buNone/>
            </a:pPr>
            <a:endParaRPr lang="cs-CZ" b="1" dirty="0" smtClean="0"/>
          </a:p>
          <a:p>
            <a:pPr>
              <a:buNone/>
            </a:pPr>
            <a:r>
              <a:rPr lang="cs-CZ" dirty="0" smtClean="0"/>
              <a:t> </a:t>
            </a:r>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lstStyle/>
          <a:p>
            <a:pPr>
              <a:buNone/>
            </a:pPr>
            <a:r>
              <a:rPr lang="cs-CZ" b="1" dirty="0" smtClean="0">
                <a:solidFill>
                  <a:schemeClr val="tx1"/>
                </a:solidFill>
              </a:rPr>
              <a:t>Vytváření sítí spolupracujících škol na principu burzy středoškolských služeb s cílem vzájemné výměny zkušeností</a:t>
            </a:r>
          </a:p>
          <a:p>
            <a:r>
              <a:rPr lang="cs-CZ" dirty="0" smtClean="0">
                <a:solidFill>
                  <a:schemeClr val="tx1"/>
                </a:solidFill>
              </a:rPr>
              <a:t>Nejedná se pouze o setkávání, ale i o konkrétní spolupráci…vazba na sdílení</a:t>
            </a:r>
          </a:p>
          <a:p>
            <a:r>
              <a:rPr lang="cs-CZ" dirty="0" smtClean="0">
                <a:solidFill>
                  <a:schemeClr val="tx1"/>
                </a:solidFill>
              </a:rPr>
              <a:t>Dokladuje se Dohodami o spolupráci s vymezením konkrétní spolupráce v období trvání projektu a </a:t>
            </a:r>
            <a:r>
              <a:rPr lang="cs-CZ" b="1" dirty="0" smtClean="0">
                <a:solidFill>
                  <a:schemeClr val="tx1"/>
                </a:solidFill>
              </a:rPr>
              <a:t>v období udržitelnosti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lstStyle/>
          <a:p>
            <a:pPr>
              <a:buNone/>
            </a:pPr>
            <a:r>
              <a:rPr lang="cs-CZ" b="1" dirty="0" smtClean="0"/>
              <a:t>Sdílení učeben/dílen/laboratoří SŠ pro povinnou výuku žáků ZŠ zaměřenou na přírodovědné a technické vzdělávání</a:t>
            </a:r>
            <a:endParaRPr lang="cs-CZ" dirty="0" smtClean="0"/>
          </a:p>
          <a:p>
            <a:pPr>
              <a:buNone/>
            </a:pPr>
            <a:endParaRPr lang="cs-CZ" b="1" dirty="0" smtClean="0"/>
          </a:p>
          <a:p>
            <a:r>
              <a:rPr lang="cs-CZ" i="1" dirty="0" smtClean="0"/>
              <a:t>Podmínkou realizace podporované aktivity je navázání a udržení spolupráce mezi střední školou a základními školami, které na sebe konkrétní SŠ naváže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lnSpcReduction="10000"/>
          </a:bodyPr>
          <a:lstStyle/>
          <a:p>
            <a:pPr>
              <a:buNone/>
            </a:pPr>
            <a:r>
              <a:rPr lang="cs-CZ" b="1" dirty="0" smtClean="0"/>
              <a:t>Sdílení učeben/dílen/laboratoří SŠ pro povinnou výuku žáků ZŠ zaměřenou na přírodovědné a technické vzdělávání</a:t>
            </a:r>
          </a:p>
          <a:p>
            <a:endParaRPr lang="cs-CZ" b="1" dirty="0" smtClean="0"/>
          </a:p>
          <a:p>
            <a:r>
              <a:rPr lang="cs-CZ" i="1" dirty="0" smtClean="0"/>
              <a:t>Neznamená, že žáci ZŠ </a:t>
            </a:r>
            <a:r>
              <a:rPr lang="cs-CZ" i="1" dirty="0" smtClean="0">
                <a:solidFill>
                  <a:srgbClr val="FF0000"/>
                </a:solidFill>
              </a:rPr>
              <a:t>pouze </a:t>
            </a:r>
            <a:r>
              <a:rPr lang="cs-CZ" i="1" dirty="0" smtClean="0"/>
              <a:t>navštíví SŠ v </a:t>
            </a:r>
            <a:r>
              <a:rPr lang="cs-CZ" i="1" dirty="0" smtClean="0"/>
              <a:t>průběhu </a:t>
            </a:r>
            <a:r>
              <a:rPr lang="cs-CZ" i="1" dirty="0" smtClean="0"/>
              <a:t>samotného vyučování, ale navštíví ji za </a:t>
            </a:r>
            <a:r>
              <a:rPr lang="cs-CZ" i="1" dirty="0" smtClean="0">
                <a:solidFill>
                  <a:srgbClr val="FF0000"/>
                </a:solidFill>
              </a:rPr>
              <a:t>konkrétním účelem </a:t>
            </a:r>
            <a:r>
              <a:rPr lang="cs-CZ" i="1" dirty="0" smtClean="0"/>
              <a:t>ve vztahu ke </a:t>
            </a:r>
            <a:r>
              <a:rPr lang="cs-CZ" i="1" dirty="0" smtClean="0">
                <a:solidFill>
                  <a:srgbClr val="FF0000"/>
                </a:solidFill>
              </a:rPr>
              <a:t>konkrétnímu </a:t>
            </a:r>
            <a:r>
              <a:rPr lang="cs-CZ" i="1" dirty="0" smtClean="0">
                <a:solidFill>
                  <a:srgbClr val="FF0000"/>
                </a:solidFill>
              </a:rPr>
              <a:t>předmětu</a:t>
            </a:r>
            <a:r>
              <a:rPr lang="cs-CZ" i="1" dirty="0" smtClean="0"/>
              <a:t>, aby v rámci něj využili právě učeben SŠ. Musí být vazba na ŠVP ZŠ.</a:t>
            </a:r>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a:bodyPr>
          <a:lstStyle/>
          <a:p>
            <a:pPr>
              <a:buNone/>
            </a:pPr>
            <a:r>
              <a:rPr lang="cs-CZ" b="1" dirty="0" smtClean="0"/>
              <a:t>Sdílení učeben/dílen/laboratoří SŠ pro povinnou výuku žáků ZŠ zaměřenou na přírodovědné a technické vzdělávání</a:t>
            </a:r>
          </a:p>
          <a:p>
            <a:pPr>
              <a:buNone/>
            </a:pPr>
            <a:endParaRPr lang="cs-CZ" b="1" dirty="0" smtClean="0"/>
          </a:p>
          <a:p>
            <a:r>
              <a:rPr lang="cs-CZ" i="1" dirty="0" smtClean="0">
                <a:solidFill>
                  <a:srgbClr val="FF0000"/>
                </a:solidFill>
              </a:rPr>
              <a:t>Opakování návštěv </a:t>
            </a:r>
            <a:r>
              <a:rPr lang="cs-CZ" i="1" dirty="0" smtClean="0"/>
              <a:t>SŠ je z hlediska metodického výkladu výzvy </a:t>
            </a:r>
            <a:r>
              <a:rPr lang="cs-CZ" i="1" dirty="0" smtClean="0">
                <a:solidFill>
                  <a:srgbClr val="FF0000"/>
                </a:solidFill>
              </a:rPr>
              <a:t>nezbytné</a:t>
            </a:r>
            <a:r>
              <a:rPr lang="cs-CZ" i="1" dirty="0" smtClean="0"/>
              <a:t>, jednorázové aktivity nejsou podporovány. Je třeba, aby návštěva měla pro CS přínos.</a:t>
            </a:r>
          </a:p>
          <a:p>
            <a:pPr>
              <a:buNone/>
            </a:pPr>
            <a:endParaRPr lang="cs-CZ" dirty="0" smtClean="0"/>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fontScale="92500"/>
          </a:bodyPr>
          <a:lstStyle/>
          <a:p>
            <a:pPr>
              <a:buNone/>
            </a:pPr>
            <a:r>
              <a:rPr lang="cs-CZ" b="1" dirty="0" smtClean="0"/>
              <a:t>Sdílení učeben/dílen/laboratoří SŠ pro povinnou výuku žáků ZŠ zaměřenou na přírodovědné a technické vzdělávání</a:t>
            </a:r>
            <a:endParaRPr lang="cs-CZ" dirty="0" smtClean="0"/>
          </a:p>
          <a:p>
            <a:r>
              <a:rPr lang="cs-CZ" i="1" dirty="0" smtClean="0"/>
              <a:t>Projektové dny max. </a:t>
            </a:r>
            <a:r>
              <a:rPr lang="cs-CZ" i="1" dirty="0" smtClean="0">
                <a:solidFill>
                  <a:srgbClr val="FF0000"/>
                </a:solidFill>
              </a:rPr>
              <a:t>2x za školní rok </a:t>
            </a:r>
            <a:r>
              <a:rPr lang="cs-CZ" i="1" dirty="0" smtClean="0"/>
              <a:t>odpovídají svým charakterem </a:t>
            </a:r>
            <a:r>
              <a:rPr lang="cs-CZ" i="1" dirty="0" smtClean="0">
                <a:solidFill>
                  <a:srgbClr val="FF0000"/>
                </a:solidFill>
              </a:rPr>
              <a:t>jednorázovým akcím</a:t>
            </a:r>
            <a:r>
              <a:rPr lang="cs-CZ" i="1" dirty="0" smtClean="0"/>
              <a:t>! Není třeba dovážet žáky týdně, ale např. jedenkrát za dva měsíce, mezitím může pedagog ze SŠ v nějaké frekvenci jezdit na ZŠ a opačně, projektové dny tedy propojit ještě jinými aktivitami</a:t>
            </a:r>
            <a:r>
              <a:rPr lang="cs-CZ" dirty="0" smtClean="0"/>
              <a:t>.</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Program</a:t>
            </a:r>
            <a:endParaRPr lang="cs-CZ" dirty="0"/>
          </a:p>
        </p:txBody>
      </p:sp>
      <p:sp>
        <p:nvSpPr>
          <p:cNvPr id="3" name="Zástupný symbol pro obsah 2"/>
          <p:cNvSpPr>
            <a:spLocks noGrp="1"/>
          </p:cNvSpPr>
          <p:nvPr>
            <p:ph idx="1"/>
          </p:nvPr>
        </p:nvSpPr>
        <p:spPr/>
        <p:txBody>
          <a:bodyPr/>
          <a:lstStyle/>
          <a:p>
            <a:r>
              <a:rPr lang="cs-CZ" dirty="0" smtClean="0"/>
              <a:t>1) informace o čerpání rozpočtu</a:t>
            </a:r>
          </a:p>
          <a:p>
            <a:r>
              <a:rPr lang="cs-CZ" dirty="0" smtClean="0"/>
              <a:t>2) obsahová část plnění klíčových aktivit</a:t>
            </a:r>
          </a:p>
          <a:p>
            <a:r>
              <a:rPr lang="cs-CZ" dirty="0" smtClean="0"/>
              <a:t>3) pravidlo 3E</a:t>
            </a:r>
          </a:p>
          <a:p>
            <a:r>
              <a:rPr lang="cs-CZ" dirty="0" smtClean="0"/>
              <a:t>4) udržitelnost</a:t>
            </a:r>
          </a:p>
          <a:p>
            <a:r>
              <a:rPr lang="cs-CZ" dirty="0" smtClean="0"/>
              <a:t>5) </a:t>
            </a:r>
            <a:r>
              <a:rPr lang="cs-CZ" dirty="0" err="1" smtClean="0"/>
              <a:t>veřejnosprávní</a:t>
            </a:r>
            <a:r>
              <a:rPr lang="cs-CZ" dirty="0" smtClean="0"/>
              <a:t> kontrola</a:t>
            </a:r>
          </a:p>
          <a:p>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a:bodyPr>
          <a:lstStyle/>
          <a:p>
            <a:pPr>
              <a:buNone/>
            </a:pPr>
            <a:r>
              <a:rPr lang="cs-CZ" b="1" dirty="0" smtClean="0"/>
              <a:t>Sdílení učeben/dílen/laboratoří SŠ pro povinnou výuku žáků ZŠ zaměřenou na přírodovědné a technické vzdělávání</a:t>
            </a:r>
          </a:p>
          <a:p>
            <a:pPr>
              <a:buNone/>
            </a:pPr>
            <a:endParaRPr lang="cs-CZ" b="1" dirty="0" smtClean="0"/>
          </a:p>
          <a:p>
            <a:r>
              <a:rPr lang="cs-CZ" i="1" dirty="0" smtClean="0"/>
              <a:t>Není sledována kvantita, ale kvalita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a:bodyPr>
          <a:lstStyle/>
          <a:p>
            <a:pPr>
              <a:buNone/>
            </a:pPr>
            <a:endParaRPr lang="cs-CZ" b="1" dirty="0" smtClean="0"/>
          </a:p>
          <a:p>
            <a:pPr>
              <a:buNone/>
            </a:pPr>
            <a:endParaRPr lang="cs-CZ" dirty="0" smtClean="0"/>
          </a:p>
          <a:p>
            <a:endParaRPr lang="cs-CZ" dirty="0"/>
          </a:p>
        </p:txBody>
      </p:sp>
      <p:pic>
        <p:nvPicPr>
          <p:cNvPr id="8194" name="Picture 2" descr="C:\Users\donat.p\Documents\Donát\Práce - ÚK\Publicita\Banery\Fotky\P10\P3140009.JPG"/>
          <p:cNvPicPr>
            <a:picLocks noChangeAspect="1" noChangeArrowheads="1"/>
          </p:cNvPicPr>
          <p:nvPr/>
        </p:nvPicPr>
        <p:blipFill>
          <a:blip r:embed="rId2" cstate="print"/>
          <a:srcRect/>
          <a:stretch>
            <a:fillRect/>
          </a:stretch>
        </p:blipFill>
        <p:spPr bwMode="auto">
          <a:xfrm>
            <a:off x="5004048" y="3933056"/>
            <a:ext cx="3615491" cy="2765128"/>
          </a:xfrm>
          <a:prstGeom prst="rect">
            <a:avLst/>
          </a:prstGeom>
          <a:noFill/>
        </p:spPr>
      </p:pic>
      <p:pic>
        <p:nvPicPr>
          <p:cNvPr id="5" name="Picture 2" descr="C:\Users\donat.p\Documents\Donát\Práce - ÚK\Publicita\Banery\Fotky\P06\P3130015.JPG"/>
          <p:cNvPicPr>
            <a:picLocks noChangeAspect="1" noChangeArrowheads="1"/>
          </p:cNvPicPr>
          <p:nvPr/>
        </p:nvPicPr>
        <p:blipFill>
          <a:blip r:embed="rId3" cstate="print"/>
          <a:srcRect/>
          <a:stretch>
            <a:fillRect/>
          </a:stretch>
        </p:blipFill>
        <p:spPr bwMode="auto">
          <a:xfrm>
            <a:off x="611560" y="1484784"/>
            <a:ext cx="5040559" cy="371409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a:bodyPr>
          <a:lstStyle/>
          <a:p>
            <a:pPr>
              <a:buNone/>
            </a:pPr>
            <a:endParaRPr lang="cs-CZ" sz="2800" dirty="0" smtClean="0"/>
          </a:p>
        </p:txBody>
      </p:sp>
      <p:pic>
        <p:nvPicPr>
          <p:cNvPr id="9218" name="Picture 2" descr="C:\Users\donat.p\Documents\Donát\Práce - ÚK\Publicita\Banery\Fotky\P09\P3130079.JPG"/>
          <p:cNvPicPr>
            <a:picLocks noChangeAspect="1" noChangeArrowheads="1"/>
          </p:cNvPicPr>
          <p:nvPr/>
        </p:nvPicPr>
        <p:blipFill>
          <a:blip r:embed="rId2" cstate="print"/>
          <a:srcRect/>
          <a:stretch>
            <a:fillRect/>
          </a:stretch>
        </p:blipFill>
        <p:spPr bwMode="auto">
          <a:xfrm>
            <a:off x="3419873" y="2564904"/>
            <a:ext cx="5472608" cy="4103927"/>
          </a:xfrm>
          <a:prstGeom prst="rect">
            <a:avLst/>
          </a:prstGeom>
          <a:noFill/>
        </p:spPr>
      </p:pic>
      <p:pic>
        <p:nvPicPr>
          <p:cNvPr id="5" name="Picture 2" descr="C:\Users\donat.p\Documents\Donát\Práce - ÚK\Publicita\Banery\Fotky\P08\SPS USTI - 13032014\_MG_6617.jpg"/>
          <p:cNvPicPr>
            <a:picLocks noChangeAspect="1" noChangeArrowheads="1"/>
          </p:cNvPicPr>
          <p:nvPr/>
        </p:nvPicPr>
        <p:blipFill>
          <a:blip r:embed="rId3" cstate="print"/>
          <a:srcRect/>
          <a:stretch>
            <a:fillRect/>
          </a:stretch>
        </p:blipFill>
        <p:spPr bwMode="auto">
          <a:xfrm>
            <a:off x="395536" y="1484784"/>
            <a:ext cx="4392488" cy="29287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a:bodyPr>
          <a:lstStyle/>
          <a:p>
            <a:pPr>
              <a:buNone/>
            </a:pPr>
            <a:r>
              <a:rPr lang="cs-CZ" b="1" dirty="0" smtClean="0"/>
              <a:t>Programy vzájemného učení, kde žáci SŠ připravují a realizují pro žáky ZŠ vzdělávací aktivity/projekty zaměřené PTV</a:t>
            </a:r>
          </a:p>
          <a:p>
            <a:pPr>
              <a:buNone/>
            </a:pPr>
            <a:r>
              <a:rPr lang="cs-CZ" i="1" dirty="0" smtClean="0"/>
              <a:t>Lze realizovat formou :</a:t>
            </a:r>
          </a:p>
          <a:p>
            <a:pPr marL="514350" indent="-514350"/>
            <a:r>
              <a:rPr lang="cs-CZ" i="1" dirty="0" smtClean="0"/>
              <a:t>povinné výuky </a:t>
            </a:r>
            <a:r>
              <a:rPr lang="cs-CZ" i="1" dirty="0" smtClean="0"/>
              <a:t>(vazba </a:t>
            </a:r>
            <a:r>
              <a:rPr lang="cs-CZ" i="1" dirty="0" smtClean="0"/>
              <a:t>na ŠVP)</a:t>
            </a:r>
          </a:p>
          <a:p>
            <a:pPr marL="514350" indent="-514350"/>
            <a:r>
              <a:rPr lang="cs-CZ" i="1" dirty="0" smtClean="0"/>
              <a:t>volnočasových aktivit</a:t>
            </a:r>
            <a:r>
              <a:rPr lang="cs-CZ" sz="2000" i="1" dirty="0" smtClean="0"/>
              <a:t> </a:t>
            </a:r>
            <a:r>
              <a:rPr lang="cs-CZ" i="1" dirty="0" smtClean="0"/>
              <a:t>(vazba</a:t>
            </a:r>
            <a:r>
              <a:rPr lang="cs-CZ" sz="2000" i="1" dirty="0" smtClean="0"/>
              <a:t> </a:t>
            </a:r>
            <a:r>
              <a:rPr lang="cs-CZ" i="1" dirty="0" smtClean="0"/>
              <a:t>na harmonogram</a:t>
            </a:r>
            <a:r>
              <a:rPr lang="cs-CZ" i="1" dirty="0" smtClean="0"/>
              <a:t>)</a:t>
            </a:r>
          </a:p>
          <a:p>
            <a:pPr marL="514350" indent="-514350"/>
            <a:r>
              <a:rPr lang="cs-CZ" i="1" dirty="0" smtClean="0"/>
              <a:t>formou exkurzí žáků ZŠ do SŠ </a:t>
            </a:r>
            <a:r>
              <a:rPr lang="cs-CZ" i="1" dirty="0" smtClean="0"/>
              <a:t>(ukázkové </a:t>
            </a:r>
            <a:r>
              <a:rPr lang="cs-CZ" i="1" dirty="0" smtClean="0"/>
              <a:t>dny)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a:bodyPr>
          <a:lstStyle/>
          <a:p>
            <a:pPr>
              <a:buNone/>
            </a:pPr>
            <a:r>
              <a:rPr lang="cs-CZ" sz="2800" b="1" dirty="0" smtClean="0"/>
              <a:t>Programy vzájemného učení, kde žáci SŠ připravují a realizují pro žáky ZŠ vzdělávací aktivity/projekty zaměřené PTV</a:t>
            </a:r>
          </a:p>
        </p:txBody>
      </p:sp>
      <p:pic>
        <p:nvPicPr>
          <p:cNvPr id="11266" name="Picture 2" descr="M:\IPO_vzdelavani_UK\MZ\2\PUBLICITA\Publicita Partner 10\ZŠ9 B1c,B1b 14.1 a 16.1. 2014 - 2část\B1c-14.1.2014-ZŠ9-2.JPG"/>
          <p:cNvPicPr>
            <a:picLocks noChangeAspect="1" noChangeArrowheads="1"/>
          </p:cNvPicPr>
          <p:nvPr/>
        </p:nvPicPr>
        <p:blipFill>
          <a:blip r:embed="rId2" cstate="print"/>
          <a:srcRect/>
          <a:stretch>
            <a:fillRect/>
          </a:stretch>
        </p:blipFill>
        <p:spPr bwMode="auto">
          <a:xfrm>
            <a:off x="3131840" y="2564904"/>
            <a:ext cx="5149156" cy="386186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lstStyle/>
          <a:p>
            <a:pPr>
              <a:buNone/>
            </a:pPr>
            <a:r>
              <a:rPr lang="cs-CZ" b="1" dirty="0" smtClean="0"/>
              <a:t>Spolupráci ZŠ a SŠ se zaměstnavateli v rámci komunitního rozvoje</a:t>
            </a:r>
          </a:p>
          <a:p>
            <a:pPr>
              <a:buNone/>
            </a:pPr>
            <a:endParaRPr lang="cs-CZ" b="1" i="1" dirty="0" smtClean="0">
              <a:solidFill>
                <a:srgbClr val="FF0000"/>
              </a:solidFill>
            </a:endParaRPr>
          </a:p>
          <a:p>
            <a:r>
              <a:rPr lang="cs-CZ" b="1" i="1" dirty="0" smtClean="0">
                <a:solidFill>
                  <a:srgbClr val="FF0000"/>
                </a:solidFill>
              </a:rPr>
              <a:t>Nejedná se o jednorázové exkurze</a:t>
            </a:r>
            <a:endParaRPr lang="cs-CZ" b="1" i="1" dirty="0" smtClean="0"/>
          </a:p>
          <a:p>
            <a:pPr>
              <a:buNone/>
            </a:pPr>
            <a:r>
              <a:rPr lang="cs-CZ" i="1" dirty="0" smtClean="0"/>
              <a:t>Dokladuje se Dohodou o spolupráci, příp. u velkých podniků Prohlášením. </a:t>
            </a:r>
          </a:p>
          <a:p>
            <a:pPr>
              <a:buNone/>
            </a:pPr>
            <a:endParaRPr lang="cs-CZ"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cs-CZ" b="1" dirty="0" smtClean="0"/>
              <a:t>Spolupráci ZŠ a SŠ se zaměstnavateli v rámci komunitního rozvoje</a:t>
            </a:r>
          </a:p>
          <a:p>
            <a:pPr>
              <a:buNone/>
            </a:pPr>
            <a:endParaRPr lang="cs-CZ" b="1" dirty="0" smtClean="0"/>
          </a:p>
          <a:p>
            <a:pPr>
              <a:buNone/>
            </a:pPr>
            <a:r>
              <a:rPr lang="cs-CZ" i="1" dirty="0" smtClean="0"/>
              <a:t>Možnosti spolupráce:</a:t>
            </a:r>
          </a:p>
          <a:p>
            <a:r>
              <a:rPr lang="cs-CZ" i="1" dirty="0" smtClean="0"/>
              <a:t>bezúplatné poskytování zbytkových materiálů z výroby pro využití ve výuce</a:t>
            </a:r>
          </a:p>
          <a:p>
            <a:r>
              <a:rPr lang="cs-CZ" i="1" dirty="0" smtClean="0"/>
              <a:t>účast odborníka z praxe ve výuce nebo </a:t>
            </a:r>
            <a:r>
              <a:rPr lang="cs-CZ" i="1" dirty="0" err="1" smtClean="0"/>
              <a:t>volnočas</a:t>
            </a:r>
            <a:r>
              <a:rPr lang="cs-CZ" i="1" dirty="0" smtClean="0"/>
              <a:t>. aktivitách (přednášky, besedy)</a:t>
            </a:r>
          </a:p>
          <a:p>
            <a:r>
              <a:rPr lang="cs-CZ" i="1" dirty="0" smtClean="0"/>
              <a:t>začlenění exkurze do výuky </a:t>
            </a:r>
            <a:r>
              <a:rPr lang="cs-CZ" i="1" dirty="0" smtClean="0"/>
              <a:t>(konkrétní </a:t>
            </a:r>
            <a:r>
              <a:rPr lang="cs-CZ" i="1" dirty="0" smtClean="0"/>
              <a:t>předmět a učivo)</a:t>
            </a:r>
          </a:p>
          <a:p>
            <a:pPr>
              <a:buNone/>
            </a:pP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a:bodyPr>
          <a:lstStyle/>
          <a:p>
            <a:pPr>
              <a:buNone/>
            </a:pPr>
            <a:r>
              <a:rPr lang="cs-CZ" sz="2800" b="1" dirty="0" smtClean="0"/>
              <a:t>Spolupráci ZŠ a SŠ se zaměstnavateli v rámci komunitního rozvoje</a:t>
            </a:r>
          </a:p>
          <a:p>
            <a:pPr>
              <a:buNone/>
            </a:pPr>
            <a:endParaRPr lang="cs-CZ" b="1" dirty="0" smtClean="0"/>
          </a:p>
          <a:p>
            <a:pPr>
              <a:buNone/>
            </a:pPr>
            <a:endParaRPr lang="cs-CZ" dirty="0"/>
          </a:p>
        </p:txBody>
      </p:sp>
      <p:pic>
        <p:nvPicPr>
          <p:cNvPr id="13314" name="Picture 2" descr="M:\IPO_vzdelavani_UK\MZ\3\PUBLICITA\Partner 3\PU_08_1.JPG"/>
          <p:cNvPicPr>
            <a:picLocks noChangeAspect="1" noChangeArrowheads="1"/>
          </p:cNvPicPr>
          <p:nvPr/>
        </p:nvPicPr>
        <p:blipFill>
          <a:blip r:embed="rId2" cstate="print"/>
          <a:srcRect/>
          <a:stretch>
            <a:fillRect/>
          </a:stretch>
        </p:blipFill>
        <p:spPr bwMode="auto">
          <a:xfrm>
            <a:off x="1979712" y="2564904"/>
            <a:ext cx="5414441" cy="406030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fontScale="85000" lnSpcReduction="20000"/>
          </a:bodyPr>
          <a:lstStyle/>
          <a:p>
            <a:pPr>
              <a:buNone/>
            </a:pPr>
            <a:r>
              <a:rPr lang="cs-CZ" b="1" dirty="0" smtClean="0"/>
              <a:t>Využívání technických památek a interaktivních expozic technického a přírodovědného charakteru k přípravě žákovských/školních projektů zaměřených na popularizaci tohoto typu vzdělávání</a:t>
            </a:r>
            <a:endParaRPr lang="cs-CZ" dirty="0" smtClean="0"/>
          </a:p>
          <a:p>
            <a:pPr>
              <a:buNone/>
            </a:pPr>
            <a:endParaRPr lang="cs-CZ" b="1" dirty="0" smtClean="0"/>
          </a:p>
          <a:p>
            <a:r>
              <a:rPr lang="cs-CZ" i="1" dirty="0" smtClean="0"/>
              <a:t>Cílem aktivity </a:t>
            </a:r>
            <a:r>
              <a:rPr lang="cs-CZ" i="1" dirty="0" smtClean="0">
                <a:solidFill>
                  <a:srgbClr val="FF0000"/>
                </a:solidFill>
              </a:rPr>
              <a:t>není pouhá návštěva některého objektu </a:t>
            </a:r>
            <a:r>
              <a:rPr lang="cs-CZ" i="1" dirty="0" smtClean="0"/>
              <a:t>(muzea, dolu, sklárny, čističky, hutě, elektrárny apod.), ale také navazující aktivity pro žáky, které spočívají v přípravě na návštěvu, vyhledání souvisejících informací, úkoly splnitelné při prohlídce objektu a následné zpracování zjištěných informací a jejich zveřejnění v prostorách školy nebo na webu školy.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fontScale="92500"/>
          </a:bodyPr>
          <a:lstStyle/>
          <a:p>
            <a:pPr>
              <a:buNone/>
            </a:pPr>
            <a:r>
              <a:rPr lang="cs-CZ" b="1" dirty="0" smtClean="0"/>
              <a:t>Využívání technických památek a interaktivních expozic technického a přírodovědného charakteru k přípravě žákovských/školních projektů zaměřených na popularizaci tohoto typu vzdělávání</a:t>
            </a:r>
            <a:endParaRPr lang="cs-CZ" dirty="0" smtClean="0"/>
          </a:p>
          <a:p>
            <a:pPr>
              <a:buNone/>
            </a:pPr>
            <a:endParaRPr lang="cs-CZ" b="1" dirty="0" smtClean="0"/>
          </a:p>
          <a:p>
            <a:r>
              <a:rPr lang="cs-CZ" i="1" dirty="0" smtClean="0"/>
              <a:t>Z pedagogického hlediska nemá pouhá návštěva bez dalších aktivit významný přínos pro zvyšování motivace a zájmu o studium technických oborů. </a:t>
            </a:r>
            <a:endParaRPr lang="cs-CZ"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informace o čerpání rozpočtu</a:t>
            </a:r>
            <a:endParaRPr lang="cs-CZ" dirty="0"/>
          </a:p>
        </p:txBody>
      </p:sp>
      <p:sp>
        <p:nvSpPr>
          <p:cNvPr id="3" name="Zástupný symbol pro obsah 2"/>
          <p:cNvSpPr>
            <a:spLocks noGrp="1"/>
          </p:cNvSpPr>
          <p:nvPr>
            <p:ph idx="1"/>
          </p:nvPr>
        </p:nvSpPr>
        <p:spPr/>
        <p:txBody>
          <a:bodyPr/>
          <a:lstStyle/>
          <a:p>
            <a:pPr algn="ctr">
              <a:buNone/>
            </a:pPr>
            <a:endParaRPr lang="cs-CZ" b="1" dirty="0" smtClean="0">
              <a:solidFill>
                <a:schemeClr val="tx1"/>
              </a:solidFill>
            </a:endParaRPr>
          </a:p>
          <a:p>
            <a:pPr algn="ctr">
              <a:buNone/>
            </a:pPr>
            <a:r>
              <a:rPr lang="cs-CZ" b="1" dirty="0" smtClean="0">
                <a:solidFill>
                  <a:schemeClr val="tx1"/>
                </a:solidFill>
              </a:rPr>
              <a:t>Za 1-4 MO </a:t>
            </a:r>
          </a:p>
          <a:p>
            <a:pPr algn="ctr">
              <a:buNone/>
            </a:pPr>
            <a:r>
              <a:rPr lang="cs-CZ" b="1" dirty="0" smtClean="0">
                <a:solidFill>
                  <a:schemeClr val="tx1"/>
                </a:solidFill>
              </a:rPr>
              <a:t>(09/2013 – 11/2014) </a:t>
            </a:r>
          </a:p>
          <a:p>
            <a:pPr algn="ctr">
              <a:buNone/>
            </a:pPr>
            <a:r>
              <a:rPr lang="cs-CZ" b="1" dirty="0" smtClean="0">
                <a:solidFill>
                  <a:schemeClr val="tx1"/>
                </a:solidFill>
              </a:rPr>
              <a:t>vyčerpáno více než 60% z rozpočtu </a:t>
            </a:r>
          </a:p>
          <a:p>
            <a:pPr algn="ctr">
              <a:buNone/>
            </a:pPr>
            <a:r>
              <a:rPr lang="cs-CZ" b="1" dirty="0" smtClean="0">
                <a:solidFill>
                  <a:schemeClr val="tx1"/>
                </a:solidFill>
              </a:rPr>
              <a:t>tedy 85 - 87 mil. Kč</a:t>
            </a:r>
            <a:endParaRPr lang="cs-CZ" b="1"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lnSpcReduction="10000"/>
          </a:bodyPr>
          <a:lstStyle/>
          <a:p>
            <a:pPr>
              <a:buNone/>
            </a:pPr>
            <a:r>
              <a:rPr lang="cs-CZ" b="1" dirty="0" smtClean="0"/>
              <a:t>Využívání technických památek a interaktivních expozic technického a přírodovědného charakteru k přípravě žákovských/školních projektů zaměřených na popularizaci tohoto typu vzdělávání</a:t>
            </a:r>
            <a:endParaRPr lang="cs-CZ" dirty="0" smtClean="0"/>
          </a:p>
          <a:p>
            <a:pPr>
              <a:buNone/>
            </a:pPr>
            <a:endParaRPr lang="cs-CZ" b="1" dirty="0" smtClean="0"/>
          </a:p>
          <a:p>
            <a:r>
              <a:rPr lang="cs-CZ" b="1" i="1" dirty="0" smtClean="0">
                <a:solidFill>
                  <a:srgbClr val="FF0000"/>
                </a:solidFill>
              </a:rPr>
              <a:t>vždy ke každé jednotlivé skupině či žákovi uveďte vytvořený výstup/projekt navazující na návštěvu expozice, musí být doloženo do MZ</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pravidlo 3E</a:t>
            </a:r>
            <a:endParaRPr lang="cs-CZ" dirty="0"/>
          </a:p>
        </p:txBody>
      </p:sp>
      <p:sp>
        <p:nvSpPr>
          <p:cNvPr id="3" name="Zástupný symbol pro obsah 2"/>
          <p:cNvSpPr>
            <a:spLocks noGrp="1"/>
          </p:cNvSpPr>
          <p:nvPr>
            <p:ph idx="1"/>
          </p:nvPr>
        </p:nvSpPr>
        <p:spPr/>
        <p:txBody>
          <a:bodyPr>
            <a:normAutofit/>
          </a:bodyPr>
          <a:lstStyle/>
          <a:p>
            <a:pPr>
              <a:buNone/>
            </a:pPr>
            <a:r>
              <a:rPr lang="cs-CZ" dirty="0" smtClean="0"/>
              <a:t>Specifickou oblastí je dodržování pravidel, která jsou označována zkratkou 3E a rozumí se jimi:</a:t>
            </a:r>
          </a:p>
          <a:p>
            <a:pPr>
              <a:buNone/>
            </a:pPr>
            <a:r>
              <a:rPr lang="cs-CZ" dirty="0" smtClean="0"/>
              <a:t> </a:t>
            </a:r>
          </a:p>
          <a:p>
            <a:r>
              <a:rPr lang="cs-CZ" dirty="0" smtClean="0"/>
              <a:t>Hospodárnost </a:t>
            </a:r>
          </a:p>
          <a:p>
            <a:r>
              <a:rPr lang="cs-CZ" dirty="0" smtClean="0"/>
              <a:t>Účelnost </a:t>
            </a:r>
          </a:p>
          <a:p>
            <a:r>
              <a:rPr lang="cs-CZ" dirty="0" smtClean="0"/>
              <a:t>Efektivnost </a:t>
            </a:r>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pravidlo 3E</a:t>
            </a:r>
            <a:endParaRPr lang="cs-CZ" dirty="0"/>
          </a:p>
        </p:txBody>
      </p:sp>
      <p:sp>
        <p:nvSpPr>
          <p:cNvPr id="3" name="Zástupný symbol pro obsah 2"/>
          <p:cNvSpPr>
            <a:spLocks noGrp="1"/>
          </p:cNvSpPr>
          <p:nvPr>
            <p:ph idx="1"/>
          </p:nvPr>
        </p:nvSpPr>
        <p:spPr/>
        <p:txBody>
          <a:bodyPr>
            <a:normAutofit/>
          </a:bodyPr>
          <a:lstStyle/>
          <a:p>
            <a:pPr>
              <a:buNone/>
            </a:pPr>
            <a:r>
              <a:rPr lang="cs-CZ" dirty="0" smtClean="0"/>
              <a:t>Hospodárnost</a:t>
            </a:r>
          </a:p>
          <a:p>
            <a:pPr>
              <a:buNone/>
            </a:pPr>
            <a:endParaRPr lang="cs-CZ" dirty="0" smtClean="0"/>
          </a:p>
          <a:p>
            <a:r>
              <a:rPr lang="cs-CZ" i="1" dirty="0" smtClean="0"/>
              <a:t>Dochází k minimalizaci nákladů na zdroje </a:t>
            </a:r>
          </a:p>
          <a:p>
            <a:pPr>
              <a:buNone/>
            </a:pPr>
            <a:r>
              <a:rPr lang="cs-CZ" i="1" dirty="0" smtClean="0"/>
              <a:t>   (lidské, finanční, časové) při současném dodržení kvality zdrojů z hlediska potřeb dané činnosti/aktivity/cílů </a:t>
            </a:r>
          </a:p>
          <a:p>
            <a:endParaRPr lang="cs-CZ" dirty="0" smtClean="0"/>
          </a:p>
          <a:p>
            <a:pPr>
              <a:buNone/>
            </a:pPr>
            <a:r>
              <a:rPr lang="cs-CZ" i="1" dirty="0" smtClean="0"/>
              <a:t>Týká se primárně </a:t>
            </a:r>
            <a:r>
              <a:rPr lang="cs-CZ" b="1" i="1" dirty="0" smtClean="0"/>
              <a:t>vstupů</a:t>
            </a:r>
            <a:r>
              <a:rPr lang="cs-CZ" dirty="0" smtClean="0"/>
              <a:t>, </a:t>
            </a:r>
          </a:p>
          <a:p>
            <a:endParaRPr lang="cs-CZ" i="1" dirty="0" smtClean="0"/>
          </a:p>
          <a:p>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pravidlo 3E</a:t>
            </a:r>
            <a:endParaRPr lang="cs-CZ" dirty="0"/>
          </a:p>
        </p:txBody>
      </p:sp>
      <p:sp>
        <p:nvSpPr>
          <p:cNvPr id="3" name="Zástupný symbol pro obsah 2"/>
          <p:cNvSpPr>
            <a:spLocks noGrp="1"/>
          </p:cNvSpPr>
          <p:nvPr>
            <p:ph idx="1"/>
          </p:nvPr>
        </p:nvSpPr>
        <p:spPr/>
        <p:txBody>
          <a:bodyPr>
            <a:normAutofit/>
          </a:bodyPr>
          <a:lstStyle/>
          <a:p>
            <a:pPr>
              <a:buNone/>
            </a:pPr>
            <a:r>
              <a:rPr lang="cs-CZ" dirty="0" smtClean="0"/>
              <a:t>Účelnost </a:t>
            </a:r>
          </a:p>
          <a:p>
            <a:endParaRPr lang="cs-CZ" dirty="0" smtClean="0"/>
          </a:p>
          <a:p>
            <a:r>
              <a:rPr lang="cs-CZ" dirty="0" smtClean="0"/>
              <a:t>Vztah mezi aktivitami projektu a jeho výstupy, výsledky a dopady 	</a:t>
            </a:r>
          </a:p>
          <a:p>
            <a:endParaRPr lang="cs-CZ" dirty="0" smtClean="0"/>
          </a:p>
          <a:p>
            <a:pPr>
              <a:buNone/>
            </a:pPr>
            <a:r>
              <a:rPr lang="cs-CZ" i="1" dirty="0" smtClean="0"/>
              <a:t>Týká se primárně </a:t>
            </a:r>
            <a:r>
              <a:rPr lang="cs-CZ" b="1" i="1" dirty="0" smtClean="0"/>
              <a:t>výstupů</a:t>
            </a:r>
            <a:r>
              <a:rPr lang="cs-CZ" dirty="0" smtClean="0"/>
              <a:t>, </a:t>
            </a:r>
          </a:p>
          <a:p>
            <a:pPr>
              <a:buNone/>
            </a:pP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pravidlo 3E</a:t>
            </a:r>
            <a:endParaRPr lang="cs-CZ" dirty="0"/>
          </a:p>
        </p:txBody>
      </p:sp>
      <p:sp>
        <p:nvSpPr>
          <p:cNvPr id="3" name="Zástupný symbol pro obsah 2"/>
          <p:cNvSpPr>
            <a:spLocks noGrp="1"/>
          </p:cNvSpPr>
          <p:nvPr>
            <p:ph idx="1"/>
          </p:nvPr>
        </p:nvSpPr>
        <p:spPr/>
        <p:txBody>
          <a:bodyPr>
            <a:normAutofit fontScale="85000" lnSpcReduction="20000"/>
          </a:bodyPr>
          <a:lstStyle/>
          <a:p>
            <a:endParaRPr lang="cs-CZ" dirty="0" smtClean="0"/>
          </a:p>
          <a:p>
            <a:pPr>
              <a:buNone/>
            </a:pPr>
            <a:r>
              <a:rPr lang="cs-CZ" dirty="0" smtClean="0"/>
              <a:t>Efektivnost </a:t>
            </a:r>
          </a:p>
          <a:p>
            <a:endParaRPr lang="cs-CZ" dirty="0" smtClean="0"/>
          </a:p>
          <a:p>
            <a:r>
              <a:rPr lang="cs-CZ" i="1" dirty="0" smtClean="0"/>
              <a:t>Efektivní je taková činnost, kdy dochází k optimalizaci zdrojů  při tvorbě výstupů – tj. jsou zajištěny maximální výstupy z daných zdrojů, či dojde k dosažení daného výstupu s minimem zdrojů při zachování kvality výstupu</a:t>
            </a:r>
          </a:p>
          <a:p>
            <a:r>
              <a:rPr lang="cs-CZ" i="1" dirty="0" smtClean="0"/>
              <a:t>Sledují se např. náklady na jednotku výstupu </a:t>
            </a:r>
            <a:r>
              <a:rPr lang="cs-CZ" dirty="0" smtClean="0"/>
              <a:t>	</a:t>
            </a:r>
          </a:p>
          <a:p>
            <a:endParaRPr lang="cs-CZ" i="1" dirty="0" smtClean="0"/>
          </a:p>
          <a:p>
            <a:r>
              <a:rPr lang="pt-BR" sz="3800" i="1" dirty="0" smtClean="0"/>
              <a:t>Týká se </a:t>
            </a:r>
            <a:r>
              <a:rPr lang="pt-BR" sz="3800" b="1" i="1" dirty="0" smtClean="0"/>
              <a:t>vstupů i výstupů </a:t>
            </a:r>
          </a:p>
          <a:p>
            <a:pPr>
              <a:buNone/>
            </a:pPr>
            <a:r>
              <a:rPr lang="cs-CZ" i="1" dirty="0" smtClean="0"/>
              <a:t> </a:t>
            </a:r>
          </a:p>
          <a:p>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pravidlo 3E</a:t>
            </a:r>
            <a:endParaRPr lang="cs-CZ" dirty="0"/>
          </a:p>
        </p:txBody>
      </p:sp>
      <p:sp>
        <p:nvSpPr>
          <p:cNvPr id="3" name="Zástupný symbol pro obsah 2"/>
          <p:cNvSpPr>
            <a:spLocks noGrp="1"/>
          </p:cNvSpPr>
          <p:nvPr>
            <p:ph idx="1"/>
          </p:nvPr>
        </p:nvSpPr>
        <p:spPr/>
        <p:txBody>
          <a:bodyPr>
            <a:normAutofit fontScale="92500" lnSpcReduction="10000"/>
          </a:bodyPr>
          <a:lstStyle/>
          <a:p>
            <a:pPr>
              <a:buNone/>
            </a:pPr>
            <a:r>
              <a:rPr lang="cs-CZ" sz="2400" dirty="0" smtClean="0"/>
              <a:t>Dokladování v rámci projektu</a:t>
            </a:r>
            <a:endParaRPr lang="pt-BR" sz="2400" i="1" dirty="0" smtClean="0"/>
          </a:p>
          <a:p>
            <a:pPr>
              <a:buNone/>
            </a:pPr>
            <a:r>
              <a:rPr lang="cs-CZ" b="1" dirty="0" smtClean="0"/>
              <a:t>Povinná výuka – aktivity mimo projektu</a:t>
            </a:r>
          </a:p>
          <a:p>
            <a:r>
              <a:rPr lang="cs-CZ" dirty="0" smtClean="0"/>
              <a:t> počet odučených hodin v modernizovaných/nových učebnách ….</a:t>
            </a:r>
            <a:r>
              <a:rPr lang="cs-CZ" b="1" i="1" dirty="0" smtClean="0"/>
              <a:t>Záznamový arch o využití učeben</a:t>
            </a:r>
            <a:endParaRPr lang="cs-CZ" i="1" dirty="0" smtClean="0"/>
          </a:p>
          <a:p>
            <a:r>
              <a:rPr lang="cs-CZ" dirty="0" smtClean="0"/>
              <a:t>  počet žáků, kteří tuto výuku v modernizovaných učebnách, laboratořích apod. absolvují…. </a:t>
            </a:r>
            <a:r>
              <a:rPr lang="cs-CZ" b="1" i="1" dirty="0" smtClean="0"/>
              <a:t>Kopie z třídních knih nebo ČP statutárního zástupce o počtu žáků za MO.</a:t>
            </a:r>
          </a:p>
          <a:p>
            <a:pPr>
              <a:buNone/>
            </a:pPr>
            <a:r>
              <a:rPr lang="cs-CZ" i="1" dirty="0" smtClean="0">
                <a:solidFill>
                  <a:srgbClr val="00B050"/>
                </a:solidFill>
              </a:rPr>
              <a:t>     </a:t>
            </a:r>
            <a:endParaRPr lang="cs-CZ" b="1" i="1" dirty="0">
              <a:solidFill>
                <a:srgbClr val="00B05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pravidlo 3E</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cs-CZ" sz="2400" dirty="0" smtClean="0"/>
              <a:t>Dokladování v rámci projektu</a:t>
            </a:r>
            <a:endParaRPr lang="pt-BR" sz="2400" i="1" dirty="0" smtClean="0"/>
          </a:p>
          <a:p>
            <a:pPr>
              <a:buNone/>
            </a:pPr>
            <a:r>
              <a:rPr lang="cs-CZ" b="1" dirty="0" smtClean="0"/>
              <a:t>Aktivity v rámci projektu</a:t>
            </a:r>
          </a:p>
          <a:p>
            <a:r>
              <a:rPr lang="cs-CZ" dirty="0" smtClean="0"/>
              <a:t>počet odučených hodin v modernizovaných/nových učebnách ….</a:t>
            </a:r>
            <a:r>
              <a:rPr lang="cs-CZ" b="1" i="1" dirty="0" smtClean="0"/>
              <a:t>Záznamový arch o využití učeben</a:t>
            </a:r>
            <a:endParaRPr lang="cs-CZ" i="1" dirty="0" smtClean="0"/>
          </a:p>
          <a:p>
            <a:r>
              <a:rPr lang="cs-CZ" dirty="0" smtClean="0"/>
              <a:t> počet žáků, kteří tuto aktivitu v modernizovaných učebnách, laboratořích apod. absolvují…. </a:t>
            </a:r>
            <a:r>
              <a:rPr lang="cs-CZ" b="1" i="1" dirty="0" smtClean="0"/>
              <a:t>Prezenční listiny</a:t>
            </a:r>
          </a:p>
          <a:p>
            <a:r>
              <a:rPr lang="cs-CZ" b="1" i="1" dirty="0" smtClean="0"/>
              <a:t>Tabulka – nákupy x využití </a:t>
            </a:r>
            <a:r>
              <a:rPr lang="cs-CZ" b="1" i="1" smtClean="0"/>
              <a:t>(efektivita)</a:t>
            </a:r>
            <a:endParaRPr lang="cs-CZ" b="1" i="1" dirty="0" smtClean="0"/>
          </a:p>
          <a:p>
            <a:pPr>
              <a:buNone/>
            </a:pPr>
            <a:r>
              <a:rPr lang="cs-CZ" i="1" dirty="0" smtClean="0">
                <a:solidFill>
                  <a:srgbClr val="00B050"/>
                </a:solidFill>
              </a:rPr>
              <a:t>     </a:t>
            </a:r>
            <a:endParaRPr lang="cs-CZ" b="1" i="1" dirty="0">
              <a:solidFill>
                <a:srgbClr val="00B05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pravidlo 3E</a:t>
            </a:r>
            <a:endParaRPr lang="cs-CZ" dirty="0"/>
          </a:p>
        </p:txBody>
      </p:sp>
      <p:sp>
        <p:nvSpPr>
          <p:cNvPr id="3" name="Zástupný symbol pro obsah 2"/>
          <p:cNvSpPr>
            <a:spLocks noGrp="1"/>
          </p:cNvSpPr>
          <p:nvPr>
            <p:ph idx="1"/>
          </p:nvPr>
        </p:nvSpPr>
        <p:spPr/>
        <p:txBody>
          <a:bodyPr>
            <a:normAutofit fontScale="85000" lnSpcReduction="20000"/>
          </a:bodyPr>
          <a:lstStyle/>
          <a:p>
            <a:pPr>
              <a:buNone/>
            </a:pPr>
            <a:r>
              <a:rPr lang="cs-CZ" dirty="0" smtClean="0"/>
              <a:t>Příklad:</a:t>
            </a:r>
          </a:p>
          <a:p>
            <a:pPr>
              <a:buNone/>
            </a:pPr>
            <a:r>
              <a:rPr lang="cs-CZ" dirty="0" smtClean="0"/>
              <a:t>Otázka: Do kroužku bude chodit cca 10 žáků, je možné, aby na exkurzi, která je součástí náplně kroužku jelo více dětí (využití kapacity autobusu)? </a:t>
            </a:r>
          </a:p>
          <a:p>
            <a:pPr>
              <a:buNone/>
            </a:pPr>
            <a:endParaRPr lang="cs-CZ" dirty="0" smtClean="0"/>
          </a:p>
          <a:p>
            <a:pPr>
              <a:buNone/>
            </a:pPr>
            <a:r>
              <a:rPr lang="cs-CZ" dirty="0" smtClean="0"/>
              <a:t>Odpověď: Nejdůležitější je pravidlo 3E, tedy najít vždy nejhospodárnější způsob, dovedeno do extrému mohou tři vozidla taxislužby vyjít levněji než jeden autobus, nebo naopak minibus může být nejlevnější varianta. Pokud by se na exkurzi brali i žáci, kteří se nezúčastňují aktivit projektu, musel by se náklad autobusu rozpočítat mezi projekt a ostatní žáky poměrově.</a:t>
            </a:r>
          </a:p>
          <a:p>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pravidlo 3E</a:t>
            </a:r>
            <a:endParaRPr lang="cs-CZ" dirty="0"/>
          </a:p>
        </p:txBody>
      </p:sp>
      <p:sp>
        <p:nvSpPr>
          <p:cNvPr id="3" name="Zástupný symbol pro obsah 2"/>
          <p:cNvSpPr>
            <a:spLocks noGrp="1"/>
          </p:cNvSpPr>
          <p:nvPr>
            <p:ph idx="1"/>
          </p:nvPr>
        </p:nvSpPr>
        <p:spPr/>
        <p:txBody>
          <a:bodyPr>
            <a:normAutofit fontScale="85000" lnSpcReduction="10000"/>
          </a:bodyPr>
          <a:lstStyle/>
          <a:p>
            <a:pPr>
              <a:buNone/>
            </a:pPr>
            <a:r>
              <a:rPr lang="cs-CZ" dirty="0" smtClean="0"/>
              <a:t>Otázka: Je možné, aby pedagog, který bude chystat průběh kroužku (např. nachystání materiálu, tj. v chemii např. příprava roztoků, sklo pro daný pokus, vysušení sušidel), měl tuto činnost zaplacenou jako uznatelný výdaj. Nejedná se o metodiku přípravy kroužku, ale o přípravu praktického provedení kroužku.</a:t>
            </a:r>
          </a:p>
          <a:p>
            <a:pPr>
              <a:buNone/>
            </a:pPr>
            <a:endParaRPr lang="cs-CZ" dirty="0" smtClean="0"/>
          </a:p>
          <a:p>
            <a:pPr>
              <a:buNone/>
            </a:pPr>
            <a:r>
              <a:rPr lang="cs-CZ" dirty="0" smtClean="0"/>
              <a:t>Odpověď: Ano, je to možné, nicméně ŘO bude VP u těchto činností důsledně kontrolovat dle pravidla 3E, aby hodiny vykazované na takovou činnost byly adekvátní</a:t>
            </a:r>
          </a:p>
          <a:p>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Udržitelnost</a:t>
            </a:r>
            <a:endParaRPr lang="cs-CZ" dirty="0"/>
          </a:p>
        </p:txBody>
      </p:sp>
      <p:sp>
        <p:nvSpPr>
          <p:cNvPr id="3" name="Zástupný symbol pro obsah 2"/>
          <p:cNvSpPr>
            <a:spLocks noGrp="1"/>
          </p:cNvSpPr>
          <p:nvPr>
            <p:ph idx="1"/>
          </p:nvPr>
        </p:nvSpPr>
        <p:spPr/>
        <p:txBody>
          <a:bodyPr/>
          <a:lstStyle/>
          <a:p>
            <a:r>
              <a:rPr lang="cs-CZ" dirty="0" smtClean="0"/>
              <a:t>Příjemce je povinen zajistit, aby výstupy, které budou v rámci projektu dosaženy, byly udržovány ještě </a:t>
            </a:r>
            <a:r>
              <a:rPr lang="cs-CZ" b="1" dirty="0" smtClean="0"/>
              <a:t>3 roky </a:t>
            </a:r>
            <a:r>
              <a:rPr lang="cs-CZ" dirty="0" smtClean="0"/>
              <a:t>po ukončení financování projektu a zejména, že majetek pořízený z projektu bude nadále využíván k účelu, ke kterému byl zakoupen.</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informace o čerpání rozpočtu</a:t>
            </a:r>
            <a:endParaRPr lang="cs-CZ" dirty="0"/>
          </a:p>
        </p:txBody>
      </p:sp>
      <p:sp>
        <p:nvSpPr>
          <p:cNvPr id="3" name="Zástupný symbol pro obsah 2"/>
          <p:cNvSpPr>
            <a:spLocks noGrp="1"/>
          </p:cNvSpPr>
          <p:nvPr>
            <p:ph idx="1"/>
          </p:nvPr>
        </p:nvSpPr>
        <p:spPr/>
        <p:txBody>
          <a:bodyPr/>
          <a:lstStyle/>
          <a:p>
            <a:pPr algn="ctr">
              <a:buNone/>
            </a:pPr>
            <a:r>
              <a:rPr lang="cs-CZ" b="1" dirty="0" smtClean="0">
                <a:solidFill>
                  <a:srgbClr val="00B050"/>
                </a:solidFill>
              </a:rPr>
              <a:t>Tabulka – čerpání rozpočtu </a:t>
            </a:r>
            <a:endParaRPr lang="cs-CZ" b="1" dirty="0">
              <a:solidFill>
                <a:srgbClr val="00B050"/>
              </a:solidFill>
            </a:endParaRPr>
          </a:p>
        </p:txBody>
      </p:sp>
      <p:graphicFrame>
        <p:nvGraphicFramePr>
          <p:cNvPr id="5" name="Graf 4"/>
          <p:cNvGraphicFramePr/>
          <p:nvPr/>
        </p:nvGraphicFramePr>
        <p:xfrm>
          <a:off x="1043608" y="1412776"/>
          <a:ext cx="7162800" cy="4762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Udržitelnost</a:t>
            </a:r>
            <a:endParaRPr lang="cs-CZ" dirty="0"/>
          </a:p>
        </p:txBody>
      </p:sp>
      <p:sp>
        <p:nvSpPr>
          <p:cNvPr id="3" name="Zástupný symbol pro obsah 2"/>
          <p:cNvSpPr>
            <a:spLocks noGrp="1"/>
          </p:cNvSpPr>
          <p:nvPr>
            <p:ph idx="1"/>
          </p:nvPr>
        </p:nvSpPr>
        <p:spPr/>
        <p:txBody>
          <a:bodyPr/>
          <a:lstStyle/>
          <a:p>
            <a:r>
              <a:rPr lang="cs-CZ" dirty="0" smtClean="0"/>
              <a:t>Sledování a vykazování bude probíhat v rámci povinné výuky i volnočasových aktivit stejně jako v průběhu projektu.</a:t>
            </a:r>
          </a:p>
          <a:p>
            <a:r>
              <a:rPr lang="cs-CZ" dirty="0" smtClean="0"/>
              <a:t>Závazná jsou data uvedená v záměrech</a:t>
            </a:r>
          </a:p>
          <a:p>
            <a:r>
              <a:rPr lang="cs-CZ" dirty="0" smtClean="0"/>
              <a:t>Budeme aktualizovat a upřesňovat (schůzky 01/2015)</a:t>
            </a: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Udržitelnost</a:t>
            </a:r>
            <a:endParaRPr lang="cs-CZ" dirty="0"/>
          </a:p>
        </p:txBody>
      </p:sp>
      <p:sp>
        <p:nvSpPr>
          <p:cNvPr id="3" name="Zástupný symbol pro obsah 2"/>
          <p:cNvSpPr>
            <a:spLocks noGrp="1"/>
          </p:cNvSpPr>
          <p:nvPr>
            <p:ph idx="1"/>
          </p:nvPr>
        </p:nvSpPr>
        <p:spPr/>
        <p:txBody>
          <a:bodyPr>
            <a:normAutofit/>
          </a:bodyPr>
          <a:lstStyle/>
          <a:p>
            <a:pPr>
              <a:buNone/>
            </a:pPr>
            <a:r>
              <a:rPr lang="cs-CZ" dirty="0" smtClean="0"/>
              <a:t>Bude probíhat na několika úrovních.</a:t>
            </a:r>
          </a:p>
          <a:p>
            <a:r>
              <a:rPr lang="cs-CZ" dirty="0" smtClean="0"/>
              <a:t>V rámci povinné výuky žáků SŠ</a:t>
            </a:r>
          </a:p>
          <a:p>
            <a:r>
              <a:rPr lang="cs-CZ" dirty="0" smtClean="0"/>
              <a:t>V </a:t>
            </a:r>
            <a:r>
              <a:rPr lang="cs-CZ" dirty="0" smtClean="0"/>
              <a:t>rámci povinné výuky žáků ZŠ</a:t>
            </a:r>
          </a:p>
          <a:p>
            <a:r>
              <a:rPr lang="cs-CZ" dirty="0" smtClean="0"/>
              <a:t>Volnočasové aktivity SŠ</a:t>
            </a:r>
          </a:p>
          <a:p>
            <a:r>
              <a:rPr lang="cs-CZ" dirty="0" smtClean="0"/>
              <a:t>Volnočasové aktivity ZŠ</a:t>
            </a:r>
          </a:p>
          <a:p>
            <a:r>
              <a:rPr lang="cs-CZ" dirty="0" smtClean="0"/>
              <a:t>Dlouhodobá spolupráce se zaměstnavateli</a:t>
            </a:r>
          </a:p>
          <a:p>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Informace o Kontrole</a:t>
            </a:r>
            <a:endParaRPr lang="cs-CZ" dirty="0"/>
          </a:p>
        </p:txBody>
      </p:sp>
      <p:sp>
        <p:nvSpPr>
          <p:cNvPr id="3" name="Zástupný symbol pro obsah 2"/>
          <p:cNvSpPr>
            <a:spLocks noGrp="1"/>
          </p:cNvSpPr>
          <p:nvPr>
            <p:ph idx="1"/>
          </p:nvPr>
        </p:nvSpPr>
        <p:spPr/>
        <p:txBody>
          <a:bodyPr>
            <a:normAutofit fontScale="92500" lnSpcReduction="10000"/>
          </a:bodyPr>
          <a:lstStyle/>
          <a:p>
            <a:pPr>
              <a:buNone/>
            </a:pPr>
            <a:r>
              <a:rPr lang="cs-CZ" dirty="0" smtClean="0"/>
              <a:t>Ve dnech 29.10 – </a:t>
            </a:r>
            <a:r>
              <a:rPr lang="cs-CZ" dirty="0" smtClean="0"/>
              <a:t>3.11/2014 proběhla </a:t>
            </a:r>
            <a:r>
              <a:rPr lang="cs-CZ" dirty="0" smtClean="0"/>
              <a:t>veřejnosprávní kontrola u: </a:t>
            </a:r>
          </a:p>
          <a:p>
            <a:r>
              <a:rPr lang="cs-CZ" dirty="0" smtClean="0"/>
              <a:t>Ústeckého kraje jako příjemce – bez zjištění</a:t>
            </a:r>
          </a:p>
          <a:p>
            <a:r>
              <a:rPr lang="cs-CZ" dirty="0" smtClean="0"/>
              <a:t>P05– bez zjištění</a:t>
            </a:r>
          </a:p>
          <a:p>
            <a:r>
              <a:rPr lang="cs-CZ" dirty="0" smtClean="0"/>
              <a:t>P06 – </a:t>
            </a:r>
            <a:r>
              <a:rPr lang="cs-CZ" dirty="0" smtClean="0"/>
              <a:t>bez </a:t>
            </a:r>
            <a:r>
              <a:rPr lang="cs-CZ" dirty="0" smtClean="0"/>
              <a:t>zjištění</a:t>
            </a:r>
          </a:p>
          <a:p>
            <a:r>
              <a:rPr lang="cs-CZ" dirty="0" smtClean="0"/>
              <a:t>P08 – bez zjištění</a:t>
            </a:r>
          </a:p>
          <a:p>
            <a:r>
              <a:rPr lang="cs-CZ" dirty="0" smtClean="0"/>
              <a:t>P09 – bez zjištění</a:t>
            </a:r>
          </a:p>
          <a:p>
            <a:r>
              <a:rPr lang="cs-CZ" dirty="0" smtClean="0"/>
              <a:t>P11 – nezpůsobilé výdaje - doprava</a:t>
            </a:r>
          </a:p>
          <a:p>
            <a:r>
              <a:rPr lang="cs-CZ" dirty="0" smtClean="0"/>
              <a:t>P12 – bez zjištění</a:t>
            </a:r>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smtClean="0"/>
          </a:p>
        </p:txBody>
      </p:sp>
      <p:sp>
        <p:nvSpPr>
          <p:cNvPr id="3" name="Zástupný symbol pro obsah 2"/>
          <p:cNvSpPr>
            <a:spLocks noGrp="1"/>
          </p:cNvSpPr>
          <p:nvPr>
            <p:ph idx="1"/>
          </p:nvPr>
        </p:nvSpPr>
        <p:spPr>
          <a:effectLst>
            <a:glow rad="228600">
              <a:schemeClr val="accent1">
                <a:satMod val="175000"/>
                <a:alpha val="40000"/>
              </a:schemeClr>
            </a:glow>
          </a:effectLst>
        </p:spPr>
        <p:txBody>
          <a:bodyPr>
            <a:normAutofit fontScale="92500" lnSpcReduction="10000"/>
          </a:bodyPr>
          <a:lstStyle/>
          <a:p>
            <a:pPr algn="ctr">
              <a:buNone/>
            </a:pPr>
            <a:r>
              <a:rPr lang="cs-CZ" b="1" i="1" dirty="0" smtClean="0"/>
              <a:t>Děkuji za spolupráci</a:t>
            </a:r>
          </a:p>
          <a:p>
            <a:pPr algn="ctr">
              <a:buNone/>
            </a:pPr>
            <a:endParaRPr lang="cs-CZ" b="1" i="1" dirty="0" smtClean="0"/>
          </a:p>
          <a:p>
            <a:pPr algn="ctr">
              <a:buNone/>
            </a:pPr>
            <a:endParaRPr lang="cs-CZ" b="1" i="1" dirty="0" smtClean="0"/>
          </a:p>
          <a:p>
            <a:pPr algn="ctr">
              <a:buNone/>
            </a:pPr>
            <a:endParaRPr lang="cs-CZ" b="1" i="1" dirty="0" smtClean="0"/>
          </a:p>
          <a:p>
            <a:pPr algn="ctr">
              <a:buNone/>
            </a:pPr>
            <a:endParaRPr lang="cs-CZ" b="1" i="1" dirty="0" smtClean="0"/>
          </a:p>
          <a:p>
            <a:pPr algn="ctr">
              <a:buNone/>
            </a:pPr>
            <a:endParaRPr lang="cs-CZ" b="1" i="1" dirty="0" smtClean="0"/>
          </a:p>
          <a:p>
            <a:pPr algn="ctr">
              <a:buNone/>
            </a:pPr>
            <a:endParaRPr lang="cs-CZ" b="1" i="1" dirty="0" smtClean="0"/>
          </a:p>
          <a:p>
            <a:pPr algn="ctr">
              <a:buNone/>
            </a:pPr>
            <a:r>
              <a:rPr lang="cs-CZ" sz="2600" b="1" i="1" dirty="0" smtClean="0"/>
              <a:t>Krásné svátky a v roce 2015 méně starostí a více radosti</a:t>
            </a:r>
          </a:p>
          <a:p>
            <a:pPr algn="ctr">
              <a:buNone/>
            </a:pPr>
            <a:r>
              <a:rPr lang="cs-CZ" b="1" i="1" dirty="0" smtClean="0"/>
              <a:t>Tým PTV</a:t>
            </a:r>
            <a:endParaRPr lang="cs-CZ" b="1" i="1" dirty="0"/>
          </a:p>
        </p:txBody>
      </p:sp>
      <p:pic>
        <p:nvPicPr>
          <p:cNvPr id="1026" name="Picture 2" descr="C:\Users\zdenkova.a\Pictures\vánoce.jpg"/>
          <p:cNvPicPr>
            <a:picLocks noChangeAspect="1" noChangeArrowheads="1"/>
          </p:cNvPicPr>
          <p:nvPr/>
        </p:nvPicPr>
        <p:blipFill>
          <a:blip r:embed="rId2" cstate="print"/>
          <a:srcRect/>
          <a:stretch>
            <a:fillRect/>
          </a:stretch>
        </p:blipFill>
        <p:spPr bwMode="auto">
          <a:xfrm>
            <a:off x="1475656" y="2060848"/>
            <a:ext cx="5976664" cy="25922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informace o čerpání rozpočtu</a:t>
            </a:r>
            <a:endParaRPr lang="cs-CZ" dirty="0"/>
          </a:p>
        </p:txBody>
      </p:sp>
      <p:sp>
        <p:nvSpPr>
          <p:cNvPr id="3" name="Zástupný symbol pro obsah 2"/>
          <p:cNvSpPr>
            <a:spLocks noGrp="1"/>
          </p:cNvSpPr>
          <p:nvPr>
            <p:ph idx="1"/>
          </p:nvPr>
        </p:nvSpPr>
        <p:spPr/>
        <p:txBody>
          <a:bodyPr/>
          <a:lstStyle/>
          <a:p>
            <a:pPr algn="ctr">
              <a:buNone/>
            </a:pPr>
            <a:r>
              <a:rPr lang="cs-CZ" b="1" dirty="0" smtClean="0">
                <a:solidFill>
                  <a:srgbClr val="00B050"/>
                </a:solidFill>
              </a:rPr>
              <a:t>Kapitoly - % čerpání za celý projekt</a:t>
            </a:r>
          </a:p>
        </p:txBody>
      </p:sp>
      <p:graphicFrame>
        <p:nvGraphicFramePr>
          <p:cNvPr id="4" name="Graf 3"/>
          <p:cNvGraphicFramePr/>
          <p:nvPr/>
        </p:nvGraphicFramePr>
        <p:xfrm>
          <a:off x="971600" y="1700808"/>
          <a:ext cx="7162800" cy="46005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rmAutofit fontScale="92500" lnSpcReduction="10000"/>
          </a:bodyPr>
          <a:lstStyle/>
          <a:p>
            <a:pPr>
              <a:buNone/>
            </a:pPr>
            <a:endParaRPr lang="cs-CZ" dirty="0" smtClean="0"/>
          </a:p>
          <a:p>
            <a:pPr>
              <a:buNone/>
            </a:pPr>
            <a:r>
              <a:rPr lang="cs-CZ" dirty="0" smtClean="0"/>
              <a:t>Jednorázové akce nejsou podporovány z projektu.</a:t>
            </a:r>
          </a:p>
          <a:p>
            <a:pPr>
              <a:buNone/>
            </a:pPr>
            <a:r>
              <a:rPr lang="cs-CZ" dirty="0" smtClean="0"/>
              <a:t>Hrozí </a:t>
            </a:r>
            <a:r>
              <a:rPr lang="cs-CZ" dirty="0" err="1" smtClean="0"/>
              <a:t>neuznatelnost</a:t>
            </a:r>
            <a:r>
              <a:rPr lang="cs-CZ" dirty="0" smtClean="0"/>
              <a:t> výdajů!</a:t>
            </a:r>
          </a:p>
          <a:p>
            <a:pPr>
              <a:buNone/>
            </a:pPr>
            <a:endParaRPr lang="cs-CZ" dirty="0" smtClean="0"/>
          </a:p>
          <a:p>
            <a:pPr>
              <a:buNone/>
            </a:pPr>
            <a:r>
              <a:rPr lang="cs-CZ" dirty="0" smtClean="0"/>
              <a:t>Jedná se např. o:</a:t>
            </a:r>
          </a:p>
          <a:p>
            <a:r>
              <a:rPr lang="cs-CZ" dirty="0" smtClean="0"/>
              <a:t>dny otevřených dveří</a:t>
            </a:r>
          </a:p>
          <a:p>
            <a:r>
              <a:rPr lang="cs-CZ" dirty="0" smtClean="0"/>
              <a:t>účast na veletrhu středních škol</a:t>
            </a:r>
          </a:p>
          <a:p>
            <a:r>
              <a:rPr lang="cs-CZ" dirty="0" smtClean="0"/>
              <a:t>exkurze žáků bez jejich logického začlenění do dlouhodobých aktivit projektu</a:t>
            </a:r>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lstStyle/>
          <a:p>
            <a:pPr>
              <a:buNone/>
            </a:pPr>
            <a:r>
              <a:rPr lang="cs-CZ" sz="2800" b="1" dirty="0" smtClean="0"/>
              <a:t>Vzdělávání PP k obsluze strojů a zařízení, které byly zakoupené v rámci projektu</a:t>
            </a:r>
          </a:p>
          <a:p>
            <a:endParaRPr lang="cs-CZ" b="1" dirty="0" smtClean="0"/>
          </a:p>
          <a:p>
            <a:r>
              <a:rPr lang="cs-CZ" sz="2800" i="1" dirty="0" smtClean="0"/>
              <a:t>Pod pojmem </a:t>
            </a:r>
            <a:r>
              <a:rPr lang="cs-CZ" sz="2800" b="1" i="1" dirty="0" smtClean="0"/>
              <a:t>vzdělávání pedagogů k obsluze strojů je nutno si představit  praktickou činnost </a:t>
            </a:r>
            <a:r>
              <a:rPr lang="cs-CZ" sz="2800" i="1" dirty="0" smtClean="0"/>
              <a:t>buď na pracovišti firmy, nebo na nově instalovaném stroji/zařízení ve škole. </a:t>
            </a:r>
          </a:p>
          <a:p>
            <a:r>
              <a:rPr lang="cs-CZ" sz="2800" i="1" dirty="0" smtClean="0"/>
              <a:t>Lze hradit z kap. 1 nebo 5</a:t>
            </a:r>
          </a:p>
          <a:p>
            <a:endParaRPr lang="cs-CZ"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Autofit/>
          </a:bodyPr>
          <a:lstStyle/>
          <a:p>
            <a:pPr>
              <a:buNone/>
            </a:pPr>
            <a:r>
              <a:rPr lang="cs-CZ" sz="2800" b="1" dirty="0" smtClean="0"/>
              <a:t>Vzdělávání PP v metodách a formách práce vedoucích k využití výstupů projektu</a:t>
            </a:r>
          </a:p>
          <a:p>
            <a:r>
              <a:rPr lang="cs-CZ" sz="2800" i="1" dirty="0" smtClean="0"/>
              <a:t>Jedná se pouze o výstupy směřující k podpoře technického a přírodovědného vzdělávání </a:t>
            </a:r>
          </a:p>
          <a:p>
            <a:r>
              <a:rPr lang="cs-CZ" sz="2800" i="1" dirty="0" smtClean="0"/>
              <a:t> Nutné řešit v souladu se záměrem</a:t>
            </a:r>
          </a:p>
          <a:p>
            <a:r>
              <a:rPr lang="cs-CZ" sz="2800" i="1" dirty="0" smtClean="0"/>
              <a:t>Možné využít i naše pracovníky – metodiky, kteří přijedou a proškolí</a:t>
            </a:r>
          </a:p>
          <a:p>
            <a:r>
              <a:rPr lang="cs-CZ" sz="2800" i="1" dirty="0" smtClean="0"/>
              <a:t> Pracovník školy se může zúčastnit našeho setkání metodiků a následně sám vzdělávat ostatní PP</a:t>
            </a:r>
            <a:endParaRPr lang="cs-CZ" sz="28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obsahová část plnění klíčových aktivit</a:t>
            </a:r>
            <a:endParaRPr lang="cs-CZ" dirty="0"/>
          </a:p>
        </p:txBody>
      </p:sp>
      <p:sp>
        <p:nvSpPr>
          <p:cNvPr id="3" name="Zástupný symbol pro obsah 2"/>
          <p:cNvSpPr>
            <a:spLocks noGrp="1"/>
          </p:cNvSpPr>
          <p:nvPr>
            <p:ph idx="1"/>
          </p:nvPr>
        </p:nvSpPr>
        <p:spPr/>
        <p:txBody>
          <a:bodyPr>
            <a:noAutofit/>
          </a:bodyPr>
          <a:lstStyle/>
          <a:p>
            <a:pPr>
              <a:buNone/>
            </a:pPr>
            <a:r>
              <a:rPr lang="cs-CZ" sz="2800" b="1" dirty="0" smtClean="0"/>
              <a:t>Vzdělávání PP v metodách a formách práce vedoucích k využití výstupů projektu</a:t>
            </a:r>
          </a:p>
          <a:p>
            <a:pPr>
              <a:buNone/>
            </a:pPr>
            <a:endParaRPr lang="cs-CZ" sz="2800" b="1" dirty="0" smtClean="0"/>
          </a:p>
        </p:txBody>
      </p:sp>
      <p:pic>
        <p:nvPicPr>
          <p:cNvPr id="1026" name="Picture 2" descr="C:\Users\donat.p\Pictures\Setkání metodiků-FOTO\Hamr\P4020032.JPG"/>
          <p:cNvPicPr>
            <a:picLocks noChangeAspect="1" noChangeArrowheads="1"/>
          </p:cNvPicPr>
          <p:nvPr/>
        </p:nvPicPr>
        <p:blipFill>
          <a:blip r:embed="rId2" cstate="print"/>
          <a:srcRect/>
          <a:stretch>
            <a:fillRect/>
          </a:stretch>
        </p:blipFill>
        <p:spPr bwMode="auto">
          <a:xfrm>
            <a:off x="1979712" y="2564904"/>
            <a:ext cx="5438616" cy="407843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525</TotalTime>
  <Words>1165</Words>
  <Application>Microsoft Office PowerPoint</Application>
  <PresentationFormat>Předvádění na obrazovce (4:3)</PresentationFormat>
  <Paragraphs>213</Paragraphs>
  <Slides>43</Slides>
  <Notes>1</Notes>
  <HiddenSlides>0</HiddenSlides>
  <MMClips>0</MMClips>
  <ScaleCrop>false</ScaleCrop>
  <HeadingPairs>
    <vt:vector size="4" baseType="variant">
      <vt:variant>
        <vt:lpstr>Motiv</vt:lpstr>
      </vt:variant>
      <vt:variant>
        <vt:i4>1</vt:i4>
      </vt:variant>
      <vt:variant>
        <vt:lpstr>Nadpisy snímků</vt:lpstr>
      </vt:variant>
      <vt:variant>
        <vt:i4>43</vt:i4>
      </vt:variant>
    </vt:vector>
  </HeadingPairs>
  <TitlesOfParts>
    <vt:vector size="44" baseType="lpstr">
      <vt:lpstr>Cesta</vt:lpstr>
      <vt:lpstr>Seminář   věcná realizace projektu</vt:lpstr>
      <vt:lpstr>Program</vt:lpstr>
      <vt:lpstr>informace o čerpání rozpočtu</vt:lpstr>
      <vt:lpstr>informace o čerpání rozpočtu</vt:lpstr>
      <vt:lpstr>informace o čerpání rozpočtu</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obsahová část plnění klíčových aktivit</vt:lpstr>
      <vt:lpstr>pravidlo 3E</vt:lpstr>
      <vt:lpstr>pravidlo 3E</vt:lpstr>
      <vt:lpstr>pravidlo 3E</vt:lpstr>
      <vt:lpstr>pravidlo 3E</vt:lpstr>
      <vt:lpstr>pravidlo 3E</vt:lpstr>
      <vt:lpstr>pravidlo 3E</vt:lpstr>
      <vt:lpstr>pravidlo 3E</vt:lpstr>
      <vt:lpstr>pravidlo 3E</vt:lpstr>
      <vt:lpstr>Udržitelnost</vt:lpstr>
      <vt:lpstr>Udržitelnost</vt:lpstr>
      <vt:lpstr>Udržitelnost</vt:lpstr>
      <vt:lpstr>Informace o Kontrole</vt:lpstr>
      <vt:lpstr>Snímek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věcná realizace projektu</dc:title>
  <dc:creator>zdenkova.a</dc:creator>
  <cp:lastModifiedBy>novak.k</cp:lastModifiedBy>
  <cp:revision>42</cp:revision>
  <dcterms:created xsi:type="dcterms:W3CDTF">2014-11-24T13:35:31Z</dcterms:created>
  <dcterms:modified xsi:type="dcterms:W3CDTF">2014-12-01T06:30:06Z</dcterms:modified>
</cp:coreProperties>
</file>