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58" r:id="rId8"/>
    <p:sldId id="259" r:id="rId9"/>
    <p:sldId id="263" r:id="rId10"/>
    <p:sldId id="260" r:id="rId11"/>
    <p:sldId id="261" r:id="rId12"/>
    <p:sldId id="262" r:id="rId13"/>
    <p:sldId id="267" r:id="rId14"/>
    <p:sldId id="264" r:id="rId15"/>
    <p:sldId id="268" r:id="rId16"/>
    <p:sldId id="266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1F7D2-EED2-4ED7-9010-CB3BD8A33BA5}" type="datetimeFigureOut">
              <a:rPr lang="cs-CZ"/>
              <a:pPr>
                <a:defRPr/>
              </a:pPr>
              <a:t>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DD16D2-3C84-4BEA-A934-E6D94B76B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75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F1461-D563-433B-98D8-E25AFFF293B2}" type="datetimeFigureOut">
              <a:rPr lang="cs-CZ"/>
              <a:pPr>
                <a:defRPr/>
              </a:pPr>
              <a:t>6.9.2016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D048CA-DD70-4E53-AFDE-23C86CCC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204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BE96-5AF7-46CF-9597-C00C43CFFD34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AC71-1241-404C-9642-073A4CF9D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D644-7F60-453A-BBA5-EA8E3B8FEDF5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F290-25A2-4920-B440-CF4B95608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4D3-B4C4-43A8-939F-12F27C2ED049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22BE-07AB-49FB-9CC9-799C8589F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D763-E2AD-4692-8CDB-155D92AF9521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989A-736B-4112-A9DC-B105390CA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ABD6-7D53-45A3-BC7E-30D0BA715D16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758D-FEEC-4963-815D-470D1F493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FF38-DC2D-47AD-BE8B-18058ED93BE3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5CD9-4B16-4503-AC9F-345DE8C8D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BB54-A70F-49E0-B643-48C20A104218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7FCB-DA46-4A68-9D03-EFADCA630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2ED8-1C0F-4C06-9502-33930D05968C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4F10-08C1-45D6-9B82-8C05CA066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1DE7-92F2-427D-A7B5-F87D52195708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08B-778A-467E-8138-F306B69AB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2D6B-BFED-4997-A1FC-ADCD7774850E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F8B9-2EAB-47AD-852B-8E00229E4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8108-B75D-4263-87E7-27394EE1060C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5A4E-CDDF-4442-9A9B-8C572ACE5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7478C1-12A2-403A-A159-C66F0B995303}" type="datetime1">
              <a:rPr lang="cs-CZ"/>
              <a:pPr>
                <a:defRPr/>
              </a:pPr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/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AEE9D0-5CC5-434E-976D-F005C59FA4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887791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/>
              <a:t>Síť sociálních služeb Ústeckého kraje</a:t>
            </a:r>
            <a:endParaRPr lang="cs-CZ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887791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Setkání s poskytovateli sociálních služeb v Ústeckém kraji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sz="2800" dirty="0" smtClean="0"/>
              <a:t>Změna obsahu a rozsahu sociální služby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708920"/>
            <a:ext cx="7643192" cy="3054350"/>
          </a:xfrm>
        </p:spPr>
        <p:txBody>
          <a:bodyPr/>
          <a:lstStyle/>
          <a:p>
            <a:pPr algn="just"/>
            <a:r>
              <a:rPr lang="cs-CZ" sz="2400" dirty="0" smtClean="0"/>
              <a:t>Dle bodu 5.6 pověření lze zažádat Odbor sociálních věcí KÚÚK o úpravu rozsahu služby v případě, pokud nebude zajištěno financování služby alespoň ve výši 90 % vypočtené vyrovnávací platby.</a:t>
            </a:r>
          </a:p>
          <a:p>
            <a:pPr algn="just"/>
            <a:r>
              <a:rPr lang="cs-CZ" sz="2400" dirty="0" smtClean="0"/>
              <a:t>Žádost se podává </a:t>
            </a:r>
            <a:r>
              <a:rPr lang="cs-CZ" sz="2400" b="1" dirty="0" smtClean="0"/>
              <a:t>volnou formou</a:t>
            </a:r>
            <a:r>
              <a:rPr lang="cs-CZ" sz="2400" dirty="0" smtClean="0"/>
              <a:t>, přičemž žádost musí obsahovat přehled všech získaných finančních zdrojů a návrh nového rozsahu sociální služby.</a:t>
            </a:r>
          </a:p>
          <a:p>
            <a:pPr algn="just"/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85938"/>
            <a:ext cx="7787209" cy="1143000"/>
          </a:xfrm>
        </p:spPr>
        <p:txBody>
          <a:bodyPr/>
          <a:lstStyle/>
          <a:p>
            <a:r>
              <a:rPr lang="cs-CZ" sz="2800" dirty="0"/>
              <a:t>Změna obsahu a rozsahu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1" y="3071813"/>
            <a:ext cx="7715200" cy="3054350"/>
          </a:xfrm>
        </p:spPr>
        <p:txBody>
          <a:bodyPr/>
          <a:lstStyle/>
          <a:p>
            <a:pPr algn="just"/>
            <a:r>
              <a:rPr lang="cs-CZ" sz="2000" dirty="0"/>
              <a:t>Poskytovatel může snížit rozsah sociální služby až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 </a:t>
            </a:r>
            <a:r>
              <a:rPr lang="cs-CZ" sz="2000" dirty="0"/>
              <a:t>schválení změny Odborem sociálních věcí KÚÚK.</a:t>
            </a:r>
          </a:p>
          <a:p>
            <a:pPr algn="just"/>
            <a:r>
              <a:rPr lang="cs-CZ" sz="2000" dirty="0"/>
              <a:t>Snížení rozsahu sociální služby je platné do 31. 12. daného </a:t>
            </a:r>
            <a:r>
              <a:rPr lang="cs-CZ" sz="2000" dirty="0" smtClean="0"/>
              <a:t>roku. Pokud </a:t>
            </a:r>
            <a:r>
              <a:rPr lang="cs-CZ" sz="2000" dirty="0"/>
              <a:t>poskytovatel </a:t>
            </a:r>
            <a:r>
              <a:rPr lang="cs-CZ" sz="2000" dirty="0" smtClean="0"/>
              <a:t>obdrží další finanční prostředky, musí nahlásit KÚÚK navýšení </a:t>
            </a:r>
            <a:r>
              <a:rPr lang="cs-CZ" sz="2000" dirty="0" err="1" smtClean="0"/>
              <a:t>obsahua</a:t>
            </a:r>
            <a:r>
              <a:rPr lang="cs-CZ" sz="2000" dirty="0" smtClean="0"/>
              <a:t> </a:t>
            </a:r>
            <a:r>
              <a:rPr lang="cs-CZ" sz="2000" dirty="0" smtClean="0"/>
              <a:t>rozsahu sociální služby.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 smtClean="0"/>
              <a:t>případě, kdy dosáhne 90 % vyrovnávací platby, musí poskytovatel realizovat v plném obsahu a rozsahu sociální služby. </a:t>
            </a:r>
            <a:endParaRPr lang="cs-CZ" sz="2000" dirty="0"/>
          </a:p>
          <a:p>
            <a:pPr algn="just"/>
            <a:r>
              <a:rPr lang="cs-CZ" sz="2000" dirty="0" smtClean="0"/>
              <a:t>Pro rok 2017 budou </a:t>
            </a:r>
            <a:r>
              <a:rPr lang="cs-CZ" sz="2000" dirty="0"/>
              <a:t>určeny a zveřejněny termíny pro podávání žádostí o změnu rozsahu sociální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4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Bc. Veronika Marková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Tel: 475 657 923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E-mail: </a:t>
            </a:r>
            <a:r>
              <a:rPr lang="cs-CZ" sz="1600" dirty="0" err="1" smtClean="0">
                <a:solidFill>
                  <a:schemeClr val="tx1"/>
                </a:solidFill>
              </a:rPr>
              <a:t>markova.v</a:t>
            </a:r>
            <a:r>
              <a:rPr lang="cs-CZ" sz="1600" dirty="0" smtClean="0">
                <a:solidFill>
                  <a:schemeClr val="tx1"/>
                </a:solidFill>
              </a:rPr>
              <a:t>@</a:t>
            </a:r>
            <a:r>
              <a:rPr lang="cs-CZ" sz="1600" dirty="0" err="1" smtClean="0">
                <a:solidFill>
                  <a:schemeClr val="tx1"/>
                </a:solidFill>
              </a:rPr>
              <a:t>kr</a:t>
            </a:r>
            <a:r>
              <a:rPr lang="cs-CZ" sz="1600" dirty="0" smtClean="0">
                <a:solidFill>
                  <a:schemeClr val="tx1"/>
                </a:solidFill>
              </a:rPr>
              <a:t>-</a:t>
            </a:r>
            <a:r>
              <a:rPr lang="cs-CZ" sz="1600" dirty="0" err="1" smtClean="0">
                <a:solidFill>
                  <a:schemeClr val="tx1"/>
                </a:solidFill>
              </a:rPr>
              <a:t>ustecky.cz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 smtClean="0"/>
              <a:t>Metodika zajištění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9" y="3071813"/>
            <a:ext cx="7643192" cy="3054350"/>
          </a:xfrm>
        </p:spPr>
        <p:txBody>
          <a:bodyPr/>
          <a:lstStyle/>
          <a:p>
            <a:pPr algn="just"/>
            <a:r>
              <a:rPr lang="cs-CZ" sz="1800" dirty="0" smtClean="0"/>
              <a:t>Na základě skutečností z 1. kola aktualizace základní sítě kraje bylo přistoupeno k </a:t>
            </a:r>
            <a:r>
              <a:rPr lang="cs-CZ" sz="1800" dirty="0"/>
              <a:t>revizi Metodiky zajištění sítě sociálních služeb Ústeckého </a:t>
            </a:r>
            <a:r>
              <a:rPr lang="cs-CZ" sz="1800" dirty="0" smtClean="0"/>
              <a:t>kraje, která byla schválena orgány kraje usnesením </a:t>
            </a:r>
            <a:br>
              <a:rPr lang="cs-CZ" sz="1800" dirty="0" smtClean="0"/>
            </a:br>
            <a:r>
              <a:rPr lang="cs-CZ" sz="1800" dirty="0" smtClean="0"/>
              <a:t>č. 122/30Z/2016 ze dne 27.6.2016 </a:t>
            </a:r>
          </a:p>
          <a:p>
            <a:pPr algn="just"/>
            <a:r>
              <a:rPr lang="cs-CZ" sz="1800" b="1" dirty="0" smtClean="0"/>
              <a:t>Důležité změny v metodice zajištění sítě:</a:t>
            </a:r>
          </a:p>
          <a:p>
            <a:pPr marL="355600" indent="-88900" algn="just">
              <a:buNone/>
            </a:pPr>
            <a:r>
              <a:rPr lang="cs-CZ" sz="1800" dirty="0" smtClean="0"/>
              <a:t>1. Žadatel je povinen přiložit k žádosti o zařazení sociální služby </a:t>
            </a:r>
            <a:br>
              <a:rPr lang="cs-CZ" sz="1800" dirty="0" smtClean="0"/>
            </a:br>
            <a:r>
              <a:rPr lang="cs-CZ" sz="1800" dirty="0" smtClean="0"/>
              <a:t>do základní sítě kraje kromě </a:t>
            </a:r>
            <a:r>
              <a:rPr lang="cs-CZ" sz="1800" b="1" dirty="0" smtClean="0"/>
              <a:t>vyjádření obce s rozšířenou působností </a:t>
            </a:r>
            <a:r>
              <a:rPr lang="cs-CZ" sz="1800" dirty="0" smtClean="0"/>
              <a:t>k potřebnosti sociální služby v regionu také </a:t>
            </a:r>
            <a:r>
              <a:rPr lang="cs-CZ" sz="1800" b="1" dirty="0" smtClean="0"/>
              <a:t>vyjádření obce s pověřeným obecním úřadem</a:t>
            </a:r>
            <a:r>
              <a:rPr lang="cs-CZ" sz="1800" dirty="0" smtClean="0"/>
              <a:t>, pokud na území obce poskytuje sociální službu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643192" cy="3054350"/>
          </a:xfrm>
        </p:spPr>
        <p:txBody>
          <a:bodyPr/>
          <a:lstStyle/>
          <a:p>
            <a:pPr marL="266700" indent="-266700" algn="just">
              <a:buNone/>
            </a:pPr>
            <a:r>
              <a:rPr lang="cs-CZ" sz="2200" dirty="0" smtClean="0"/>
              <a:t>2</a:t>
            </a:r>
            <a:r>
              <a:rPr lang="cs-CZ" sz="2000" dirty="0" smtClean="0"/>
              <a:t>. V souladu s doporučeným postupem MPSV „Materiálně-technický standard pro služby sociální péče poskytované pobytovou formou“ budou podporovány pobytové služby sociální péče následovně:</a:t>
            </a:r>
          </a:p>
          <a:p>
            <a:pPr marL="355600" indent="-355600" algn="just">
              <a:buNone/>
            </a:pPr>
            <a:r>
              <a:rPr lang="cs-CZ" sz="2000" dirty="0" smtClean="0"/>
              <a:t>-   chráněné bydlení s max. kapacitou 12 klientů v jedné budově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DOZP a týdenní stacionáře s max. kapacitou 12 klientů </a:t>
            </a:r>
            <a:br>
              <a:rPr lang="cs-CZ" sz="2000" dirty="0" smtClean="0"/>
            </a:br>
            <a:r>
              <a:rPr lang="cs-CZ" sz="2000" dirty="0" smtClean="0"/>
              <a:t>v jedné budově s nižší mírou podpory, v případě vysoké míry podpory je max. 18 klientů </a:t>
            </a:r>
          </a:p>
          <a:p>
            <a:pPr marL="266700" indent="0" algn="just">
              <a:buNone/>
            </a:pPr>
            <a:r>
              <a:rPr lang="cs-CZ" sz="2000" dirty="0" smtClean="0"/>
              <a:t>Stále je v platnosti kapacita 25 lůžek u domovů pro seniory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 smtClean="0"/>
              <a:t>domovů se zvláštním režimem v jednom objektu.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852936"/>
            <a:ext cx="7643192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smtClean="0"/>
              <a:t>3. Personální zajištění sociální služby</a:t>
            </a:r>
          </a:p>
          <a:p>
            <a:pPr marL="0" indent="0" algn="just">
              <a:buNone/>
            </a:pPr>
            <a:r>
              <a:rPr lang="cs-CZ" sz="2000" dirty="0" smtClean="0"/>
              <a:t>Byl zaveden </a:t>
            </a:r>
            <a:r>
              <a:rPr lang="cs-CZ" sz="2000" b="1" dirty="0" smtClean="0"/>
              <a:t>průměrný přepočtený úvazek </a:t>
            </a:r>
            <a:r>
              <a:rPr lang="cs-CZ" sz="2000" dirty="0" smtClean="0"/>
              <a:t>– úvazky v přímé péči zahrnují pracovní místa potřebná k zajištění přímé péče </a:t>
            </a:r>
            <a:br>
              <a:rPr lang="cs-CZ" sz="2000" dirty="0" smtClean="0"/>
            </a:br>
            <a:r>
              <a:rPr lang="cs-CZ" sz="2000" dirty="0" smtClean="0"/>
              <a:t>o klienty, resp. okamžité kapacity a časové dostupnosti sociální služby. Do přepočteného úvazku se počítají pouze aktivně pracující zaměstnanci, kteří přímo zajišťují péči o klienty.</a:t>
            </a:r>
          </a:p>
          <a:p>
            <a:pPr marL="0" indent="0" algn="just">
              <a:buNone/>
            </a:pPr>
            <a:r>
              <a:rPr lang="cs-CZ" sz="2000" dirty="0" smtClean="0"/>
              <a:t>Výpočet: součet přepočtených úvazků za každý měsíc / 12 měsíců</a:t>
            </a:r>
          </a:p>
          <a:p>
            <a:pPr marL="0" indent="0" algn="just">
              <a:buNone/>
            </a:pPr>
            <a:r>
              <a:rPr lang="cs-CZ" sz="2000" dirty="0" smtClean="0"/>
              <a:t>Je tolerována roční odchylka +/- 0,1 přepočteného úvazku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 smtClean="0"/>
              <a:t>Metodika zajištění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924944"/>
            <a:ext cx="7643192" cy="305435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4. </a:t>
            </a:r>
            <a:r>
              <a:rPr lang="cs-CZ" sz="2000" b="1" dirty="0" smtClean="0"/>
              <a:t>Žádost o změnu průměrných přepočtených úvazků</a:t>
            </a:r>
          </a:p>
          <a:p>
            <a:pPr marL="0" indent="0" algn="just">
              <a:buNone/>
            </a:pPr>
            <a:r>
              <a:rPr lang="cs-CZ" sz="2000" dirty="0" smtClean="0"/>
              <a:t>Poskytovatel je povinen podat tuto žádost v případě, kdy mění průměrný přepočtený úvazek na další období aktualizace, a to </a:t>
            </a:r>
            <a:br>
              <a:rPr lang="cs-CZ" sz="2000" dirty="0" smtClean="0"/>
            </a:br>
            <a:r>
              <a:rPr lang="cs-CZ" sz="2000" dirty="0" smtClean="0"/>
              <a:t>v termínu vyhlášení výzvy pro podávání žádosti.</a:t>
            </a:r>
          </a:p>
          <a:p>
            <a:pPr marL="0" indent="0" algn="just">
              <a:buNone/>
            </a:pPr>
            <a:r>
              <a:rPr lang="cs-CZ" sz="2000" dirty="0" smtClean="0"/>
              <a:t>Změnu personálního zajištění posuzuje odborná pracovní skupina odboru a předkládá návrh o schválení či neschválení orgánům kraje.</a:t>
            </a:r>
          </a:p>
          <a:p>
            <a:pPr marL="0" indent="0" algn="just">
              <a:buNone/>
            </a:pPr>
            <a:r>
              <a:rPr lang="cs-CZ" sz="2000" dirty="0" smtClean="0"/>
              <a:t>Posuzuje se, zda je personální zajištění v souladu se SPRSS </a:t>
            </a:r>
            <a:br>
              <a:rPr lang="cs-CZ" sz="2000" dirty="0" smtClean="0"/>
            </a:br>
            <a:r>
              <a:rPr lang="cs-CZ" sz="2000" dirty="0" smtClean="0"/>
              <a:t>a zda je přiměřené v návaznosti na okamžitou kapacitu služby </a:t>
            </a:r>
            <a:br>
              <a:rPr lang="cs-CZ" sz="2000" dirty="0" smtClean="0"/>
            </a:br>
            <a:r>
              <a:rPr lang="cs-CZ" sz="2000" dirty="0" smtClean="0"/>
              <a:t>a její časovou dostupnost.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85938"/>
            <a:ext cx="7787209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3068960"/>
            <a:ext cx="7715201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/>
              <a:t>5</a:t>
            </a:r>
            <a:r>
              <a:rPr lang="cs-CZ" sz="1800" dirty="0" smtClean="0"/>
              <a:t>. </a:t>
            </a:r>
            <a:r>
              <a:rPr lang="cs-CZ" sz="1800" b="1" dirty="0" smtClean="0"/>
              <a:t>Hlášení změn </a:t>
            </a:r>
            <a:r>
              <a:rPr lang="cs-CZ" sz="1800" dirty="0" smtClean="0"/>
              <a:t>sociálních služeb zařazených v základní síti kraje</a:t>
            </a:r>
          </a:p>
          <a:p>
            <a:pPr marL="0" indent="0" algn="just">
              <a:buNone/>
            </a:pPr>
            <a:r>
              <a:rPr lang="cs-CZ" sz="1800" dirty="0" smtClean="0"/>
              <a:t>Údaje o sociální službě uvedené v rozhodnutí o registraci jsou přebírány </a:t>
            </a:r>
            <a:br>
              <a:rPr lang="cs-CZ" sz="1800" dirty="0" smtClean="0"/>
            </a:br>
            <a:r>
              <a:rPr lang="cs-CZ" sz="1800" dirty="0" smtClean="0"/>
              <a:t>a poskytovatel je nemusí hlásit. Výjimkou je navýšení kapacity sociální služby nebo zřízení nového místa poskytování.</a:t>
            </a:r>
          </a:p>
          <a:p>
            <a:pPr marL="0" indent="0" algn="just">
              <a:buNone/>
            </a:pPr>
            <a:r>
              <a:rPr lang="cs-CZ" sz="1800" dirty="0" smtClean="0"/>
              <a:t>Prostřednictvím Formuláře hlášení změn se budou hlásit pouze ekonomické změny. 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Sociální služby registrované v jiném kraji mají povinnost nadále hlásit všechny změny týkající se změny rozhodnutí o registraci volnou formou Odboru sociálních věcí Krajského úřadu Ústeckého kraje.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 smtClean="0"/>
              <a:t>Aktualizace základní sítě kraje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852936"/>
            <a:ext cx="7787209" cy="3054350"/>
          </a:xfrm>
        </p:spPr>
        <p:txBody>
          <a:bodyPr/>
          <a:lstStyle/>
          <a:p>
            <a:pPr algn="just"/>
            <a:r>
              <a:rPr lang="cs-CZ" sz="2000" dirty="0" smtClean="0"/>
              <a:t>Nejčastější dotazy k průběhu aktualizace</a:t>
            </a:r>
          </a:p>
          <a:p>
            <a:pPr marL="266700" indent="-266700" algn="just">
              <a:buNone/>
            </a:pPr>
            <a:r>
              <a:rPr lang="cs-CZ" sz="2000" dirty="0" smtClean="0"/>
              <a:t>1. </a:t>
            </a:r>
            <a:r>
              <a:rPr lang="cs-CZ" sz="2000" dirty="0"/>
              <a:t>Pokud sociální služba </a:t>
            </a:r>
            <a:r>
              <a:rPr lang="cs-CZ" sz="2000" b="1" dirty="0"/>
              <a:t>nemění údaje</a:t>
            </a:r>
            <a:r>
              <a:rPr lang="cs-CZ" sz="2000" dirty="0"/>
              <a:t> uvedené v aktuálně platné základní síti kraje, poskytovatel </a:t>
            </a:r>
            <a:r>
              <a:rPr lang="cs-CZ" sz="2000" b="1" dirty="0"/>
              <a:t>nepodává žádnou </a:t>
            </a:r>
            <a:r>
              <a:rPr lang="cs-CZ" sz="2000" b="1" dirty="0" smtClean="0"/>
              <a:t>žádost.</a:t>
            </a:r>
          </a:p>
          <a:p>
            <a:pPr marL="266700" indent="-266700" algn="just">
              <a:buNone/>
            </a:pPr>
            <a:r>
              <a:rPr lang="cs-CZ" sz="2000" b="1" dirty="0" smtClean="0"/>
              <a:t>2. Vyjádření </a:t>
            </a:r>
            <a:r>
              <a:rPr lang="cs-CZ" sz="2000" b="1" dirty="0"/>
              <a:t>obce</a:t>
            </a:r>
            <a:r>
              <a:rPr lang="cs-CZ" sz="2000" dirty="0"/>
              <a:t> k potřebnosti sociální služby v regionu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se </a:t>
            </a:r>
            <a:r>
              <a:rPr lang="cs-CZ" sz="2000" b="1" dirty="0"/>
              <a:t>dokládá</a:t>
            </a:r>
            <a:r>
              <a:rPr lang="cs-CZ" sz="2000" dirty="0"/>
              <a:t> pouze k </a:t>
            </a:r>
            <a:r>
              <a:rPr lang="cs-CZ" sz="2000" b="1" dirty="0"/>
              <a:t>žádosti o zařazení sociální služby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do </a:t>
            </a:r>
            <a:r>
              <a:rPr lang="cs-CZ" sz="2000" b="1" dirty="0"/>
              <a:t>základní sítě kraje</a:t>
            </a:r>
            <a:r>
              <a:rPr lang="cs-CZ" sz="2000" dirty="0"/>
              <a:t>. </a:t>
            </a:r>
            <a:endParaRPr lang="cs-CZ" sz="2000" dirty="0" smtClean="0"/>
          </a:p>
          <a:p>
            <a:pPr marL="266700" indent="-266700" algn="just">
              <a:buNone/>
            </a:pPr>
            <a:r>
              <a:rPr lang="cs-CZ" sz="2000" dirty="0" smtClean="0"/>
              <a:t>3. Žádosti se musí podávat elektronicky (přes e-podatelnu, datovou schránkou), osobně na podatelnu nebo poštou, přičemž rozhodující je datum přijetí podatelnou KÚÚK. Žádosti musí být podepsány statutárním zástupcem.</a:t>
            </a:r>
          </a:p>
          <a:p>
            <a:pPr marL="266700" indent="-266700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/>
              <a:t>Aktualizace základní sítě kraje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924944"/>
            <a:ext cx="7643193" cy="3054350"/>
          </a:xfrm>
        </p:spPr>
        <p:txBody>
          <a:bodyPr/>
          <a:lstStyle/>
          <a:p>
            <a:pPr marL="266700" indent="-266700" algn="just">
              <a:buNone/>
            </a:pPr>
            <a:r>
              <a:rPr lang="cs-CZ" sz="2000" dirty="0" smtClean="0"/>
              <a:t>4. Podávání žádosti o zařazení sociální služby do základní sítě kraje </a:t>
            </a:r>
          </a:p>
          <a:p>
            <a:pPr marL="266700" indent="0" algn="just">
              <a:buNone/>
            </a:pPr>
            <a:r>
              <a:rPr lang="cs-CZ" sz="2000" dirty="0" smtClean="0"/>
              <a:t>Druhy žádostí: nová sociální služba, stávající sociální služba, sociální služba, která je již zařazena v základní síti kraje, ale </a:t>
            </a:r>
            <a:r>
              <a:rPr lang="cs-CZ" sz="2000" b="1" dirty="0" smtClean="0"/>
              <a:t>navyšuje kapacitu</a:t>
            </a:r>
            <a:r>
              <a:rPr lang="cs-CZ" sz="2000" dirty="0" smtClean="0"/>
              <a:t> nebo zřizuje nové místo poskytování.</a:t>
            </a:r>
          </a:p>
          <a:p>
            <a:pPr marL="266700" indent="-266700" algn="just">
              <a:buNone/>
            </a:pPr>
            <a:r>
              <a:rPr lang="cs-CZ" sz="2000" dirty="0" smtClean="0"/>
              <a:t>5. Vyjádření obce k potřebnosti sociální služby v regionu je možné doložit později, pokud např. vyjádření obce podléhá schválení orgány obce. Žádost o zařazení sociální služby však musí být doručena v požadovaném termínu.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187183" cy="1143000"/>
          </a:xfrm>
        </p:spPr>
        <p:txBody>
          <a:bodyPr/>
          <a:lstStyle/>
          <a:p>
            <a:r>
              <a:rPr lang="cs-CZ" dirty="0"/>
              <a:t>Aktualizace základní sítě kraje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780928"/>
            <a:ext cx="7488832" cy="3054350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400" dirty="0" smtClean="0"/>
              <a:t>6.</a:t>
            </a:r>
            <a:r>
              <a:rPr lang="cs-CZ" dirty="0" smtClean="0"/>
              <a:t> </a:t>
            </a:r>
            <a:r>
              <a:rPr lang="cs-CZ" sz="2000" dirty="0" smtClean="0"/>
              <a:t>Při 1. kole aktualizace základní sítě kraje (termín </a:t>
            </a:r>
            <a:r>
              <a:rPr lang="cs-CZ" sz="2000" dirty="0"/>
              <a:t>podání </a:t>
            </a:r>
            <a:r>
              <a:rPr lang="cs-CZ" sz="2000" dirty="0" smtClean="0"/>
              <a:t>žádostí v </a:t>
            </a:r>
            <a:r>
              <a:rPr lang="cs-CZ" sz="2000" dirty="0"/>
              <a:t>březnu) se akceptuje rozhodnutí o registraci s účinností poskytování sociální služby </a:t>
            </a:r>
            <a:r>
              <a:rPr lang="cs-CZ" sz="2000" dirty="0" smtClean="0"/>
              <a:t>maximálně od </a:t>
            </a:r>
            <a:r>
              <a:rPr lang="cs-CZ" sz="2000" dirty="0"/>
              <a:t>1. července daného roku, tj. sociální služba zahájí poskytování sociální služby nejpozději do 1. července včetně. </a:t>
            </a:r>
            <a:endParaRPr lang="cs-CZ" sz="2000" dirty="0" smtClean="0"/>
          </a:p>
          <a:p>
            <a:pPr marL="0" lvl="0" indent="0" algn="just">
              <a:buNone/>
            </a:pPr>
            <a:r>
              <a:rPr lang="cs-CZ" sz="2000" dirty="0" smtClean="0"/>
              <a:t>Při 2. kole aktualizace </a:t>
            </a:r>
            <a:r>
              <a:rPr lang="cs-CZ" sz="2000" dirty="0" smtClean="0"/>
              <a:t>základní sítě kraje (termín </a:t>
            </a:r>
            <a:r>
              <a:rPr lang="cs-CZ" sz="2000" dirty="0"/>
              <a:t>podání </a:t>
            </a:r>
            <a:r>
              <a:rPr lang="cs-CZ" sz="2000" dirty="0" smtClean="0"/>
              <a:t>žádostí v </a:t>
            </a:r>
            <a:r>
              <a:rPr lang="cs-CZ" sz="2000" dirty="0" smtClean="0"/>
              <a:t>srpnu) se </a:t>
            </a:r>
            <a:r>
              <a:rPr lang="cs-CZ" sz="2000" dirty="0"/>
              <a:t>akceptuje rozhodnutí o registraci s účinností poskytování sociální služby maximálně od 1. ledna následujícího </a:t>
            </a:r>
            <a:r>
              <a:rPr lang="cs-CZ" sz="2000" dirty="0" smtClean="0"/>
              <a:t>roku, tj</a:t>
            </a:r>
            <a:r>
              <a:rPr lang="cs-CZ" sz="2000" dirty="0"/>
              <a:t>. sociální služba zahájí poskytování sociální služby nejpozději do 1. ledna včetně.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98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51181D95-1211-4BD1-94C8-2262746F98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6E258F-1BC5-4F72-9391-125559CC38E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04E0E41-06AE-401A-A8D1-3ABC1FEA9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D7D004E-9372-4004-BD32-AA501144712B}">
  <ds:schemaRefs>
    <ds:schemaRef ds:uri="http://purl.org/dc/dcmitype/"/>
    <ds:schemaRef ds:uri="http://schemas.microsoft.com/office/2006/documentManagement/types"/>
    <ds:schemaRef ds:uri="http://www.w3.org/XML/1998/namespace"/>
    <ds:schemaRef ds:uri="2d632ede-d24e-494b-b407-b19ccbe77e6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407</Words>
  <Application>Microsoft Office PowerPoint</Application>
  <PresentationFormat>Předvádění na obrazovce (4:3)</PresentationFormat>
  <Paragraphs>61</Paragraphs>
  <Slides>12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Síť sociálních služeb Ústeckého kraje</vt:lpstr>
      <vt:lpstr>Metodika zajištění sítě</vt:lpstr>
      <vt:lpstr>Metodika zajištění sítě</vt:lpstr>
      <vt:lpstr>Metodika zajištění sítě</vt:lpstr>
      <vt:lpstr>Metodika zajištění sítě</vt:lpstr>
      <vt:lpstr>Metodika zajištění sítě</vt:lpstr>
      <vt:lpstr>Aktualizace základní sítě kraje </vt:lpstr>
      <vt:lpstr>Aktualizace základní sítě kraje </vt:lpstr>
      <vt:lpstr>Aktualizace základní sítě kraje </vt:lpstr>
      <vt:lpstr>Změna obsahu a rozsahu sociální služby</vt:lpstr>
      <vt:lpstr>Změna obsahu a rozsahu sociální služby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Marková Veronika</cp:lastModifiedBy>
  <cp:revision>47</cp:revision>
  <dcterms:created xsi:type="dcterms:W3CDTF">2009-03-16T23:21:44Z</dcterms:created>
  <dcterms:modified xsi:type="dcterms:W3CDTF">2016-09-06T05:45:23Z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</Properties>
</file>