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7"/>
  </p:handoutMasterIdLst>
  <p:sldIdLst>
    <p:sldId id="256" r:id="rId2"/>
    <p:sldId id="259" r:id="rId3"/>
    <p:sldId id="262" r:id="rId4"/>
    <p:sldId id="266" r:id="rId5"/>
    <p:sldId id="274" r:id="rId6"/>
    <p:sldId id="265" r:id="rId7"/>
    <p:sldId id="275" r:id="rId8"/>
    <p:sldId id="276" r:id="rId9"/>
    <p:sldId id="277" r:id="rId10"/>
    <p:sldId id="278" r:id="rId11"/>
    <p:sldId id="279" r:id="rId12"/>
    <p:sldId id="281" r:id="rId13"/>
    <p:sldId id="282" r:id="rId14"/>
    <p:sldId id="283" r:id="rId15"/>
    <p:sldId id="284" r:id="rId1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30A17-68C0-4830-96C1-60A2AA025550}" type="datetimeFigureOut">
              <a:rPr lang="cs-CZ" smtClean="0"/>
              <a:pPr/>
              <a:t>18.5.2016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9332C-CFAB-4C4C-9A99-172DA9AA565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058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B4CF49F-9502-4D8E-83F0-E68AC498B97B}" type="datetimeFigureOut">
              <a:rPr lang="cs-CZ" smtClean="0"/>
              <a:pPr/>
              <a:t>18.5.2016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6F18BC6-AD9C-49C5-9110-CF908DE902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F49F-9502-4D8E-83F0-E68AC498B97B}" type="datetimeFigureOut">
              <a:rPr lang="cs-CZ" smtClean="0"/>
              <a:pPr/>
              <a:t>18.5.2016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8BC6-AD9C-49C5-9110-CF908DE902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F49F-9502-4D8E-83F0-E68AC498B97B}" type="datetimeFigureOut">
              <a:rPr lang="cs-CZ" smtClean="0"/>
              <a:pPr/>
              <a:t>18.5.2016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8BC6-AD9C-49C5-9110-CF908DE902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4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F49F-9502-4D8E-83F0-E68AC498B97B}" type="datetimeFigureOut">
              <a:rPr lang="cs-CZ" smtClean="0"/>
              <a:pPr/>
              <a:t>18.5.2016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8BC6-AD9C-49C5-9110-CF908DE902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F49F-9502-4D8E-83F0-E68AC498B97B}" type="datetimeFigureOut">
              <a:rPr lang="cs-CZ" smtClean="0"/>
              <a:pPr/>
              <a:t>18.5.2016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8BC6-AD9C-49C5-9110-CF908DE902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F49F-9502-4D8E-83F0-E68AC498B97B}" type="datetimeFigureOut">
              <a:rPr lang="cs-CZ" smtClean="0"/>
              <a:pPr/>
              <a:t>18.5.2016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8BC6-AD9C-49C5-9110-CF908DE902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4CF49F-9502-4D8E-83F0-E68AC498B97B}" type="datetimeFigureOut">
              <a:rPr lang="cs-CZ" smtClean="0"/>
              <a:pPr/>
              <a:t>18.5.2016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F18BC6-AD9C-49C5-9110-CF908DE9029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B4CF49F-9502-4D8E-83F0-E68AC498B97B}" type="datetimeFigureOut">
              <a:rPr lang="cs-CZ" smtClean="0"/>
              <a:pPr/>
              <a:t>18.5.2016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6F18BC6-AD9C-49C5-9110-CF908DE902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F49F-9502-4D8E-83F0-E68AC498B97B}" type="datetimeFigureOut">
              <a:rPr lang="cs-CZ" smtClean="0"/>
              <a:pPr/>
              <a:t>18.5.2016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8BC6-AD9C-49C5-9110-CF908DE902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F49F-9502-4D8E-83F0-E68AC498B97B}" type="datetimeFigureOut">
              <a:rPr lang="cs-CZ" smtClean="0"/>
              <a:pPr/>
              <a:t>18.5.2016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8BC6-AD9C-49C5-9110-CF908DE902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F49F-9502-4D8E-83F0-E68AC498B97B}" type="datetimeFigureOut">
              <a:rPr lang="cs-CZ" smtClean="0"/>
              <a:pPr/>
              <a:t>18.5.2016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8BC6-AD9C-49C5-9110-CF908DE902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B4CF49F-9502-4D8E-83F0-E68AC498B97B}" type="datetimeFigureOut">
              <a:rPr lang="cs-CZ" smtClean="0"/>
              <a:pPr/>
              <a:t>18.5.2016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6F18BC6-AD9C-49C5-9110-CF908DE9029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cs-CZ" sz="5000" b="1" dirty="0" smtClean="0">
                <a:latin typeface="+mn-lt"/>
              </a:rPr>
              <a:t>Aktuální informace - MMR</a:t>
            </a:r>
            <a:endParaRPr lang="cs-CZ" sz="5000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5753811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Porada ÚP – KÚ ÚK, Ústí nad Labem – 19.5.2016</a:t>
            </a:r>
            <a:endParaRPr lang="cs-CZ" dirty="0"/>
          </a:p>
          <a:p>
            <a:pPr algn="r"/>
            <a:r>
              <a:rPr lang="cs-CZ" dirty="0" smtClean="0"/>
              <a:t>Ing. J. Novotná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748464" cy="504056"/>
          </a:xfrm>
        </p:spPr>
        <p:txBody>
          <a:bodyPr/>
          <a:lstStyle/>
          <a:p>
            <a:r>
              <a:rPr lang="cs-CZ" dirty="0" smtClean="0"/>
              <a:t>Typy územních studií veřejných prostranství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496944" cy="4392488"/>
          </a:xfrm>
        </p:spPr>
        <p:txBody>
          <a:bodyPr/>
          <a:lstStyle/>
          <a:p>
            <a:r>
              <a:rPr lang="cs-CZ" sz="2400" dirty="0" smtClean="0"/>
              <a:t>Náměstí, ulice</a:t>
            </a:r>
          </a:p>
          <a:p>
            <a:r>
              <a:rPr lang="cs-CZ" sz="2400" dirty="0" smtClean="0"/>
              <a:t>Parky a jiné plochy zeleně</a:t>
            </a:r>
          </a:p>
          <a:p>
            <a:endParaRPr lang="cs-CZ" sz="2400" dirty="0" smtClean="0"/>
          </a:p>
          <a:p>
            <a:r>
              <a:rPr lang="cs-CZ" sz="2400" dirty="0" smtClean="0"/>
              <a:t>Stávající veřejná prostranství</a:t>
            </a:r>
          </a:p>
          <a:p>
            <a:r>
              <a:rPr lang="cs-CZ" sz="2400" dirty="0" smtClean="0"/>
              <a:t>Nově zakládaná veřejná                                     prostranství</a:t>
            </a:r>
            <a:endParaRPr lang="cs-CZ" sz="2400" dirty="0"/>
          </a:p>
        </p:txBody>
      </p:sp>
      <p:pic>
        <p:nvPicPr>
          <p:cNvPr id="8" name="Obrázek 2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3024000" cy="2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3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8" y="4364992"/>
            <a:ext cx="3015704" cy="201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6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přípravy, zadání a pořízení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2400" dirty="0" smtClean="0"/>
              <a:t>Iniciace</a:t>
            </a:r>
          </a:p>
          <a:p>
            <a:r>
              <a:rPr lang="cs-CZ" sz="2400" dirty="0" smtClean="0"/>
              <a:t>Výběr zpracovatele (projektanta)</a:t>
            </a:r>
          </a:p>
          <a:p>
            <a:pPr lvl="1">
              <a:buFont typeface="Courier New" pitchFamily="49" charset="0"/>
              <a:buChar char="o"/>
            </a:pPr>
            <a:r>
              <a:rPr lang="cs-CZ" sz="2000" dirty="0" smtClean="0"/>
              <a:t>Architektonická soutěž o návrh</a:t>
            </a:r>
          </a:p>
          <a:p>
            <a:pPr lvl="1">
              <a:buFont typeface="Courier New" pitchFamily="49" charset="0"/>
              <a:buChar char="o"/>
            </a:pPr>
            <a:r>
              <a:rPr lang="cs-CZ" sz="2000" dirty="0" smtClean="0"/>
              <a:t>Ekonomická výhodnost</a:t>
            </a:r>
          </a:p>
          <a:p>
            <a:pPr lvl="1">
              <a:buFont typeface="Courier New" pitchFamily="49" charset="0"/>
              <a:buChar char="o"/>
            </a:pPr>
            <a:r>
              <a:rPr lang="cs-CZ" sz="2000" dirty="0" smtClean="0"/>
              <a:t>Přímé zadání</a:t>
            </a:r>
          </a:p>
          <a:p>
            <a:r>
              <a:rPr lang="cs-CZ" sz="2400" dirty="0" smtClean="0"/>
              <a:t>Doplňující průzkumy a rozbory</a:t>
            </a:r>
          </a:p>
          <a:p>
            <a:r>
              <a:rPr lang="cs-CZ" sz="2400" dirty="0" smtClean="0"/>
              <a:t>Zadání</a:t>
            </a:r>
          </a:p>
          <a:p>
            <a:r>
              <a:rPr lang="cs-CZ" sz="2400" dirty="0" smtClean="0"/>
              <a:t>Pracovní návrh</a:t>
            </a:r>
          </a:p>
          <a:p>
            <a:r>
              <a:rPr lang="cs-CZ" sz="2400" dirty="0" smtClean="0"/>
              <a:t>Návrh</a:t>
            </a:r>
          </a:p>
          <a:p>
            <a:r>
              <a:rPr lang="cs-CZ" sz="2400" dirty="0" smtClean="0"/>
              <a:t>Schválení</a:t>
            </a:r>
          </a:p>
          <a:p>
            <a:r>
              <a:rPr lang="cs-CZ" sz="2400" dirty="0" smtClean="0"/>
              <a:t>Implementace</a:t>
            </a:r>
            <a:endParaRPr lang="cs-CZ" sz="2400" dirty="0"/>
          </a:p>
        </p:txBody>
      </p:sp>
      <p:pic>
        <p:nvPicPr>
          <p:cNvPr id="9" name="Obrázek 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2980831" cy="19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Obrázek 2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2993462" cy="19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82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cs-CZ" sz="2800" b="1" dirty="0"/>
              <a:t>Územní studie </a:t>
            </a:r>
            <a:r>
              <a:rPr lang="cs-CZ" sz="2800" b="1" dirty="0" smtClean="0"/>
              <a:t>krajiny</a:t>
            </a:r>
          </a:p>
          <a:p>
            <a:pPr marL="109728" indent="0">
              <a:buNone/>
            </a:pP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4283967" cy="619268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51520" y="1412776"/>
            <a:ext cx="438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99"/>
              </a:buClr>
            </a:pPr>
            <a:r>
              <a:rPr lang="cs-CZ" dirty="0"/>
              <a:t>V </a:t>
            </a:r>
            <a:r>
              <a:rPr lang="cs-CZ" dirty="0" smtClean="0"/>
              <a:t>02/2016 zveřejněn </a:t>
            </a:r>
            <a:r>
              <a:rPr lang="cs-CZ" dirty="0"/>
              <a:t>„Zadání ÚSK“ - společný metodický pokyn MMR a MŽP.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827584" y="2411843"/>
            <a:ext cx="3515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Proč pořizovat </a:t>
            </a:r>
            <a:r>
              <a:rPr lang="cs-CZ" sz="2400" b="1" dirty="0" smtClean="0"/>
              <a:t>ÚSK ?</a:t>
            </a:r>
            <a:endParaRPr lang="cs-CZ" sz="2400" b="1" dirty="0"/>
          </a:p>
        </p:txBody>
      </p:sp>
      <p:sp>
        <p:nvSpPr>
          <p:cNvPr id="11" name="Obdélník 10"/>
          <p:cNvSpPr/>
          <p:nvPr/>
        </p:nvSpPr>
        <p:spPr>
          <a:xfrm>
            <a:off x="75818" y="3112870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99"/>
              </a:buClr>
            </a:pPr>
            <a:r>
              <a:rPr lang="cs-CZ" dirty="0"/>
              <a:t>Podklad pro řešení krajiny </a:t>
            </a:r>
            <a:r>
              <a:rPr lang="cs-CZ" dirty="0" smtClean="0"/>
              <a:t>v ÚP… ORP, ale i všech obcí I. a II. kat.ve </a:t>
            </a:r>
            <a:r>
              <a:rPr lang="cs-CZ" dirty="0" err="1" smtClean="0"/>
              <a:t>spr</a:t>
            </a:r>
            <a:r>
              <a:rPr lang="cs-CZ" dirty="0" smtClean="0"/>
              <a:t>. obvodu ORP</a:t>
            </a:r>
          </a:p>
          <a:p>
            <a:pPr>
              <a:buClr>
                <a:srgbClr val="000099"/>
              </a:buClr>
            </a:pPr>
            <a:r>
              <a:rPr lang="cs-CZ" dirty="0" smtClean="0"/>
              <a:t>Podklad pro doplnění ÚAP</a:t>
            </a:r>
          </a:p>
          <a:p>
            <a:pPr>
              <a:buClr>
                <a:srgbClr val="000099"/>
              </a:buClr>
            </a:pPr>
            <a:r>
              <a:rPr lang="cs-CZ" dirty="0" smtClean="0"/>
              <a:t>Podklad pro doplnění ZÚR</a:t>
            </a:r>
          </a:p>
          <a:p>
            <a:pPr>
              <a:buClr>
                <a:srgbClr val="000099"/>
              </a:buClr>
            </a:pPr>
            <a:r>
              <a:rPr lang="cs-CZ" dirty="0" smtClean="0"/>
              <a:t>Podklad pro činnost dalších orgánů </a:t>
            </a:r>
            <a:r>
              <a:rPr lang="cs-CZ" dirty="0" err="1" smtClean="0"/>
              <a:t>st.spr</a:t>
            </a:r>
            <a:r>
              <a:rPr lang="cs-CZ" dirty="0" smtClean="0"/>
              <a:t>.</a:t>
            </a:r>
          </a:p>
          <a:p>
            <a:pPr algn="ctr">
              <a:buClr>
                <a:srgbClr val="000099"/>
              </a:buClr>
            </a:pPr>
            <a:r>
              <a:rPr lang="cs-CZ" dirty="0" smtClean="0"/>
              <a:t>+</a:t>
            </a:r>
          </a:p>
          <a:p>
            <a:pPr>
              <a:buClr>
                <a:srgbClr val="000099"/>
              </a:buClr>
            </a:pPr>
            <a:r>
              <a:rPr lang="cs-CZ" dirty="0" smtClean="0"/>
              <a:t>ÚÚP bude mít „názor“ na komplexní řešení </a:t>
            </a:r>
          </a:p>
          <a:p>
            <a:pPr>
              <a:buClr>
                <a:srgbClr val="000099"/>
              </a:buClr>
            </a:pPr>
            <a:r>
              <a:rPr lang="cs-CZ" dirty="0" smtClean="0"/>
              <a:t>krajiny se svém správním území (i jako DO)……..+ zápis do </a:t>
            </a:r>
            <a:r>
              <a:rPr lang="cs-CZ" dirty="0" err="1" smtClean="0"/>
              <a:t>iLASu</a:t>
            </a:r>
            <a:endParaRPr lang="cs-CZ" dirty="0"/>
          </a:p>
          <a:p>
            <a:pPr algn="ctr">
              <a:buClr>
                <a:srgbClr val="000099"/>
              </a:buClr>
            </a:pPr>
            <a:r>
              <a:rPr lang="cs-CZ" sz="2400" b="1" dirty="0" smtClean="0"/>
              <a:t>Devastovaná krajina ÚK </a:t>
            </a:r>
          </a:p>
          <a:p>
            <a:pPr algn="ctr">
              <a:buClr>
                <a:srgbClr val="000099"/>
              </a:buClr>
            </a:pPr>
            <a:r>
              <a:rPr lang="cs-CZ" sz="2400" b="1" dirty="0" smtClean="0"/>
              <a:t>si ochranu zaslouží ! </a:t>
            </a:r>
            <a:endParaRPr lang="cs-CZ" sz="24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1475" y="711635"/>
            <a:ext cx="721079" cy="48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486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1662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cs-CZ" sz="1800" u="sng" dirty="0" smtClean="0"/>
              <a:t>Zpracovatelský tým</a:t>
            </a:r>
            <a:r>
              <a:rPr lang="cs-CZ" sz="1800" dirty="0" smtClean="0"/>
              <a:t>	=    aut. </a:t>
            </a:r>
            <a:r>
              <a:rPr lang="cs-CZ" sz="1800" dirty="0"/>
              <a:t>a</a:t>
            </a:r>
            <a:r>
              <a:rPr lang="cs-CZ" sz="1800" dirty="0" smtClean="0"/>
              <a:t>rchitekt (</a:t>
            </a:r>
            <a:r>
              <a:rPr lang="cs-CZ" sz="1800" dirty="0" err="1" smtClean="0"/>
              <a:t>úz</a:t>
            </a:r>
            <a:r>
              <a:rPr lang="cs-CZ" sz="1800" dirty="0" smtClean="0"/>
              <a:t>. </a:t>
            </a:r>
            <a:r>
              <a:rPr lang="cs-CZ" sz="1800" dirty="0" err="1" smtClean="0"/>
              <a:t>pl</a:t>
            </a:r>
            <a:r>
              <a:rPr lang="cs-CZ" sz="1800" dirty="0" smtClean="0"/>
              <a:t>.) </a:t>
            </a:r>
          </a:p>
          <a:p>
            <a:pPr marL="109728" indent="0">
              <a:buNone/>
            </a:pPr>
            <a:r>
              <a:rPr lang="cs-CZ" sz="1800" dirty="0" smtClean="0"/>
              <a:t>			   + aut. architekt (kraj. arch.) </a:t>
            </a:r>
          </a:p>
          <a:p>
            <a:pPr marL="109728" indent="0">
              <a:buNone/>
            </a:pPr>
            <a:r>
              <a:rPr lang="cs-CZ" sz="1800" dirty="0" smtClean="0"/>
              <a:t>ÚS </a:t>
            </a:r>
            <a:r>
              <a:rPr lang="cs-CZ" sz="1800" dirty="0"/>
              <a:t>je vhodné průběžně </a:t>
            </a:r>
            <a:r>
              <a:rPr lang="cs-CZ" sz="1800" b="1" dirty="0"/>
              <a:t>konzultovat</a:t>
            </a:r>
            <a:r>
              <a:rPr lang="cs-CZ" sz="1800" dirty="0"/>
              <a:t> s dalšími orgány státní správy (</a:t>
            </a:r>
            <a:r>
              <a:rPr lang="cs-CZ" sz="1800" dirty="0" smtClean="0"/>
              <a:t>zejm. </a:t>
            </a:r>
            <a:r>
              <a:rPr lang="cs-CZ" sz="1800" dirty="0"/>
              <a:t>s orgánem ochrany přírody), s dotčenými </a:t>
            </a:r>
            <a:r>
              <a:rPr lang="cs-CZ" sz="1800" dirty="0" smtClean="0"/>
              <a:t>obcemi (dtto ÚAP)</a:t>
            </a:r>
          </a:p>
          <a:p>
            <a:pPr marL="109728" indent="0">
              <a:buNone/>
            </a:pPr>
            <a:r>
              <a:rPr lang="cs-CZ" sz="1800" dirty="0" smtClean="0"/>
              <a:t> </a:t>
            </a:r>
            <a:endParaRPr lang="cs-CZ" sz="1800" dirty="0"/>
          </a:p>
          <a:p>
            <a:pPr marL="109728" indent="0">
              <a:buNone/>
            </a:pPr>
            <a:r>
              <a:rPr lang="cs-CZ" sz="1800" u="sng" dirty="0" smtClean="0"/>
              <a:t>Základní fáze zpracování ÚSK:</a:t>
            </a:r>
          </a:p>
          <a:p>
            <a:pPr marL="0" indent="0">
              <a:buClr>
                <a:srgbClr val="000099"/>
              </a:buClr>
              <a:buNone/>
            </a:pPr>
            <a:r>
              <a:rPr lang="cs-CZ" sz="1800" dirty="0" smtClean="0"/>
              <a:t>1) </a:t>
            </a:r>
            <a:r>
              <a:rPr lang="cs-CZ" sz="1800" b="1" dirty="0" smtClean="0"/>
              <a:t>Doplňující P+R </a:t>
            </a:r>
            <a:r>
              <a:rPr lang="cs-CZ" sz="1800" dirty="0" smtClean="0"/>
              <a:t>(nezbytné terénní průzkumy- prozkoumat kraj. </a:t>
            </a:r>
            <a:r>
              <a:rPr lang="cs-CZ" sz="1800" dirty="0"/>
              <a:t>o</a:t>
            </a:r>
            <a:r>
              <a:rPr lang="cs-CZ" sz="1800" dirty="0" smtClean="0"/>
              <a:t>sy, průhledy, dominanty krajiny)…</a:t>
            </a:r>
            <a:r>
              <a:rPr lang="cs-CZ" sz="1800" dirty="0"/>
              <a:t>met. </a:t>
            </a:r>
            <a:r>
              <a:rPr lang="cs-CZ" sz="1800" dirty="0" smtClean="0"/>
              <a:t>pokyn stanoví obsah text. a graf. části </a:t>
            </a:r>
          </a:p>
          <a:p>
            <a:pPr marL="0" indent="0">
              <a:buClr>
                <a:srgbClr val="000099"/>
              </a:buClr>
              <a:buNone/>
            </a:pPr>
            <a:r>
              <a:rPr lang="cs-CZ" sz="1800" dirty="0" smtClean="0"/>
              <a:t>2) </a:t>
            </a:r>
            <a:r>
              <a:rPr lang="cs-CZ" sz="1800" b="1" dirty="0" smtClean="0"/>
              <a:t>Návrh</a:t>
            </a:r>
            <a:r>
              <a:rPr lang="cs-CZ" sz="1800" dirty="0" smtClean="0"/>
              <a:t> </a:t>
            </a:r>
          </a:p>
          <a:p>
            <a:pPr marL="0" indent="0">
              <a:buClr>
                <a:srgbClr val="000099"/>
              </a:buClr>
              <a:buNone/>
            </a:pPr>
            <a:r>
              <a:rPr lang="cs-CZ" sz="1800" u="sng" dirty="0" smtClean="0"/>
              <a:t>Textová část </a:t>
            </a:r>
            <a:r>
              <a:rPr lang="cs-CZ" sz="1800" dirty="0" smtClean="0"/>
              <a:t>– stanovení cílové vize krajiny, návrh řešení potřeb člověka v krajině, návrh </a:t>
            </a:r>
            <a:r>
              <a:rPr lang="cs-CZ" sz="1800" dirty="0"/>
              <a:t>řešení potřeb člověka v </a:t>
            </a:r>
            <a:r>
              <a:rPr lang="cs-CZ" sz="1800" dirty="0" smtClean="0"/>
              <a:t>krajině,</a:t>
            </a:r>
            <a:r>
              <a:rPr lang="cs-CZ" sz="1800" dirty="0"/>
              <a:t> snižování ohrožení a předcházení rizikům </a:t>
            </a:r>
            <a:r>
              <a:rPr lang="cs-CZ" sz="1800" dirty="0" smtClean="0"/>
              <a:t> v krajině, členění území na okrsky se stanovením rámcových podmínek využití a doporučení pro opatření</a:t>
            </a:r>
            <a:r>
              <a:rPr lang="cs-CZ" sz="1800" dirty="0"/>
              <a:t>….+ Závěr: </a:t>
            </a:r>
          </a:p>
          <a:p>
            <a:pPr marL="285750" lvl="0" indent="-285750">
              <a:buClr>
                <a:srgbClr val="000099"/>
              </a:buClr>
              <a:buFontTx/>
              <a:buChar char="-"/>
            </a:pPr>
            <a:r>
              <a:rPr lang="cs-CZ" sz="1800" dirty="0" smtClean="0"/>
              <a:t>Co a jak zohlednit v ÚP obcí, s návrhy na změnu stávajících ÚP</a:t>
            </a:r>
          </a:p>
          <a:p>
            <a:pPr marL="285750" lvl="0" indent="-285750">
              <a:buClr>
                <a:srgbClr val="000099"/>
              </a:buClr>
              <a:buFontTx/>
              <a:buChar char="-"/>
            </a:pPr>
            <a:r>
              <a:rPr lang="cs-CZ" sz="1800" dirty="0" smtClean="0"/>
              <a:t>Doporučení pro činnost orgánů veř. Správy</a:t>
            </a:r>
          </a:p>
          <a:p>
            <a:pPr marL="285750" lvl="0" indent="-285750">
              <a:buClr>
                <a:srgbClr val="000099"/>
              </a:buClr>
              <a:buFontTx/>
              <a:buChar char="-"/>
            </a:pPr>
            <a:r>
              <a:rPr lang="cs-CZ" sz="1800" dirty="0" smtClean="0"/>
              <a:t>Přehled nově zjištěných jevů do ÚAP</a:t>
            </a:r>
          </a:p>
          <a:p>
            <a:pPr marL="285750" lvl="0" indent="-285750">
              <a:buClr>
                <a:srgbClr val="000099"/>
              </a:buClr>
              <a:buFontTx/>
              <a:buChar char="-"/>
            </a:pPr>
            <a:r>
              <a:rPr lang="cs-CZ" sz="1800" dirty="0" smtClean="0"/>
              <a:t>Zásobník  problémů, které nelze řešit v rozsahu a podrobnosti ÚS </a:t>
            </a:r>
          </a:p>
          <a:p>
            <a:pPr marL="0" lvl="0" indent="0">
              <a:buClr>
                <a:srgbClr val="000099"/>
              </a:buClr>
              <a:buNone/>
            </a:pPr>
            <a:r>
              <a:rPr lang="cs-CZ" sz="1800" dirty="0" smtClean="0"/>
              <a:t>….vše s „odůvodněním“</a:t>
            </a:r>
          </a:p>
          <a:p>
            <a:pPr marL="0" lvl="0" indent="0">
              <a:buClr>
                <a:srgbClr val="000099"/>
              </a:buClr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</a:t>
            </a:r>
          </a:p>
          <a:p>
            <a:pPr marL="0" lvl="0" indent="0">
              <a:buClr>
                <a:srgbClr val="000099"/>
              </a:buClr>
              <a:buNone/>
            </a:pPr>
            <a:endParaRPr lang="cs-CZ" sz="1800" dirty="0" smtClean="0"/>
          </a:p>
          <a:p>
            <a:pPr marL="109728" indent="0">
              <a:buNone/>
            </a:pPr>
            <a:endParaRPr lang="cs-CZ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92696"/>
            <a:ext cx="721079" cy="48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652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836713"/>
            <a:ext cx="3960440" cy="5400599"/>
          </a:xfrm>
        </p:spPr>
        <p:txBody>
          <a:bodyPr>
            <a:normAutofit fontScale="70000" lnSpcReduction="20000"/>
          </a:bodyPr>
          <a:lstStyle/>
          <a:p>
            <a:pPr marL="109728" lvl="0" indent="0">
              <a:buNone/>
            </a:pPr>
            <a:r>
              <a:rPr lang="cs-CZ" sz="2600" u="sng" dirty="0" smtClean="0"/>
              <a:t>Grafika</a:t>
            </a:r>
            <a:r>
              <a:rPr lang="cs-CZ" sz="2600" dirty="0"/>
              <a:t>: </a:t>
            </a:r>
            <a:endParaRPr lang="cs-CZ" sz="2600" dirty="0" smtClean="0"/>
          </a:p>
          <a:p>
            <a:pPr marL="109728" lvl="0" indent="0">
              <a:buNone/>
            </a:pPr>
            <a:r>
              <a:rPr lang="cs-CZ" sz="2600" i="1" dirty="0" smtClean="0"/>
              <a:t>hlavní výkres </a:t>
            </a:r>
            <a:r>
              <a:rPr lang="cs-CZ" sz="2600" dirty="0" smtClean="0"/>
              <a:t>(zpřesnění typů krajin, členění na krajinné okrsky, návrh ochrany hodnot a využití krajinných potenciálů, rámcové podmínky využití….) </a:t>
            </a:r>
          </a:p>
          <a:p>
            <a:pPr marL="109728" lvl="0" indent="0">
              <a:buNone/>
            </a:pPr>
            <a:r>
              <a:rPr lang="cs-CZ" sz="2600" dirty="0" smtClean="0"/>
              <a:t>	</a:t>
            </a:r>
          </a:p>
          <a:p>
            <a:pPr marL="109728" lvl="0" indent="0">
              <a:buNone/>
            </a:pPr>
            <a:r>
              <a:rPr lang="cs-CZ" sz="2600" i="1" dirty="0" smtClean="0"/>
              <a:t>výkres </a:t>
            </a:r>
            <a:r>
              <a:rPr lang="cs-CZ" sz="2600" i="1" dirty="0"/>
              <a:t>navržených změn ve využívání </a:t>
            </a:r>
            <a:r>
              <a:rPr lang="cs-CZ" sz="2600" i="1" dirty="0" smtClean="0"/>
              <a:t>ploch</a:t>
            </a:r>
          </a:p>
          <a:p>
            <a:pPr marL="109728" indent="0">
              <a:buNone/>
            </a:pPr>
            <a:r>
              <a:rPr lang="cs-CZ" sz="2600" dirty="0" smtClean="0"/>
              <a:t>	</a:t>
            </a:r>
          </a:p>
          <a:p>
            <a:pPr marL="109728" indent="0">
              <a:buNone/>
            </a:pPr>
            <a:r>
              <a:rPr lang="cs-CZ" sz="2600" i="1" dirty="0" smtClean="0"/>
              <a:t>výkres jevů navržených na doplnění ÚAP</a:t>
            </a:r>
            <a:r>
              <a:rPr lang="cs-CZ" sz="2600" dirty="0" smtClean="0"/>
              <a:t>                 M 1:10 000</a:t>
            </a:r>
            <a:endParaRPr lang="cs-CZ" sz="2600" dirty="0"/>
          </a:p>
          <a:p>
            <a:pPr marL="109728" lvl="0" indent="0">
              <a:buNone/>
            </a:pPr>
            <a:endParaRPr lang="cs-CZ" sz="2600" dirty="0" smtClean="0"/>
          </a:p>
          <a:p>
            <a:pPr marL="109728" lvl="0" indent="0">
              <a:buNone/>
            </a:pPr>
            <a:r>
              <a:rPr lang="cs-CZ" sz="2600" dirty="0" smtClean="0"/>
              <a:t>Dle potřeby:  </a:t>
            </a:r>
          </a:p>
          <a:p>
            <a:pPr marL="109728" lvl="0" indent="0">
              <a:buNone/>
            </a:pPr>
            <a:r>
              <a:rPr lang="cs-CZ" sz="2600" dirty="0" smtClean="0"/>
              <a:t>přehledný výkres </a:t>
            </a:r>
            <a:r>
              <a:rPr lang="cs-CZ" sz="2600" dirty="0" err="1" smtClean="0"/>
              <a:t>celk</a:t>
            </a:r>
            <a:r>
              <a:rPr lang="cs-CZ" sz="2600" dirty="0" smtClean="0"/>
              <a:t>. řešení </a:t>
            </a:r>
          </a:p>
          <a:p>
            <a:pPr marL="109728" lvl="0" indent="0">
              <a:buNone/>
            </a:pPr>
            <a:r>
              <a:rPr lang="cs-CZ" sz="2600" dirty="0"/>
              <a:t>	 </a:t>
            </a:r>
            <a:r>
              <a:rPr lang="cs-CZ" sz="2600" dirty="0" smtClean="0"/>
              <a:t>        M 1:25 000 (1:50 000)</a:t>
            </a:r>
          </a:p>
          <a:p>
            <a:pPr marL="109728" lvl="0" indent="0">
              <a:buNone/>
            </a:pPr>
            <a:endParaRPr lang="cs-CZ" sz="2600" dirty="0" smtClean="0"/>
          </a:p>
          <a:p>
            <a:pPr marL="109728" lvl="0" indent="0">
              <a:buNone/>
            </a:pPr>
            <a:r>
              <a:rPr lang="cs-CZ" sz="2600" dirty="0" smtClean="0"/>
              <a:t>+ další výkresy, </a:t>
            </a:r>
            <a:r>
              <a:rPr lang="cs-CZ" sz="2600" dirty="0"/>
              <a:t>schémata</a:t>
            </a:r>
            <a:r>
              <a:rPr lang="cs-CZ" sz="2600" dirty="0" smtClean="0"/>
              <a:t>,…..</a:t>
            </a:r>
          </a:p>
          <a:p>
            <a:pPr marL="109728" lvl="0" indent="0">
              <a:buNone/>
            </a:pPr>
            <a:endParaRPr lang="cs-CZ" sz="2600" dirty="0"/>
          </a:p>
          <a:p>
            <a:pPr marL="109728" lvl="0" indent="0">
              <a:buNone/>
            </a:pPr>
            <a:endParaRPr lang="cs-CZ" sz="2300" b="1" dirty="0" smtClean="0"/>
          </a:p>
          <a:p>
            <a:pPr marL="109728" lvl="0" indent="0">
              <a:buNone/>
            </a:pPr>
            <a:r>
              <a:rPr lang="cs-CZ" sz="2300" b="1" dirty="0" smtClean="0"/>
              <a:t>Důraz na komplexitu dokumentu</a:t>
            </a:r>
            <a:endParaRPr lang="cs-CZ" sz="2300" b="1" dirty="0"/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08143" y="1131971"/>
            <a:ext cx="4038600" cy="5177349"/>
          </a:xfrm>
        </p:spPr>
        <p:txBody>
          <a:bodyPr>
            <a:normAutofit fontScale="70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109728" indent="0">
              <a:buNone/>
            </a:pPr>
            <a:r>
              <a:rPr lang="cs-CZ" sz="2600" u="sng" dirty="0"/>
              <a:t>Rámcové podmínky </a:t>
            </a:r>
            <a:r>
              <a:rPr lang="cs-CZ" sz="2600" u="sng" dirty="0" smtClean="0"/>
              <a:t>využití, </a:t>
            </a:r>
            <a:br>
              <a:rPr lang="cs-CZ" sz="2600" u="sng" dirty="0" smtClean="0"/>
            </a:br>
            <a:r>
              <a:rPr lang="cs-CZ" sz="2600" dirty="0" smtClean="0"/>
              <a:t>-Formulovat zvlášť pro každý </a:t>
            </a:r>
            <a:r>
              <a:rPr lang="cs-CZ" sz="2600" dirty="0" err="1" smtClean="0"/>
              <a:t>kraj.o</a:t>
            </a:r>
            <a:r>
              <a:rPr lang="cs-CZ" sz="2600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None/>
            </a:pPr>
            <a:r>
              <a:rPr lang="cs-CZ" sz="2600" dirty="0" smtClean="0"/>
              <a:t>  - </a:t>
            </a:r>
            <a:r>
              <a:rPr lang="cs-CZ" sz="2600" dirty="0"/>
              <a:t>podkladem pro podrobnější </a:t>
            </a:r>
            <a:r>
              <a:rPr lang="cs-CZ" sz="2600" dirty="0" smtClean="0"/>
              <a:t>    zpracování </a:t>
            </a:r>
            <a:r>
              <a:rPr lang="cs-CZ" sz="2600" dirty="0"/>
              <a:t>řešení krajiny </a:t>
            </a:r>
            <a:r>
              <a:rPr lang="cs-CZ" sz="2600" dirty="0" smtClean="0"/>
              <a:t>v ÚP </a:t>
            </a:r>
            <a:r>
              <a:rPr lang="cs-CZ" sz="2300" dirty="0" smtClean="0"/>
              <a:t>(zahrnou </a:t>
            </a:r>
            <a:r>
              <a:rPr lang="cs-CZ" sz="2300" dirty="0"/>
              <a:t>požadavky na řešení plošného i prostorového uspořádání </a:t>
            </a:r>
            <a:r>
              <a:rPr lang="cs-CZ" sz="2300" dirty="0" smtClean="0"/>
              <a:t>území)</a:t>
            </a:r>
            <a:endParaRPr lang="cs-CZ" sz="23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None/>
            </a:pPr>
            <a:endParaRPr lang="cs-CZ" sz="2600" u="sng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None/>
            </a:pPr>
            <a:r>
              <a:rPr lang="cs-CZ" sz="2600" u="sng" dirty="0" smtClean="0"/>
              <a:t>Rámcová </a:t>
            </a:r>
            <a:r>
              <a:rPr lang="cs-CZ" sz="2600" u="sng" dirty="0"/>
              <a:t>doporučení pro opatření </a:t>
            </a:r>
            <a:endParaRPr lang="cs-CZ" sz="2600" u="sng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None/>
            </a:pPr>
            <a:r>
              <a:rPr lang="cs-CZ" sz="2600" dirty="0" smtClean="0"/>
              <a:t>– Budou </a:t>
            </a:r>
            <a:r>
              <a:rPr lang="cs-CZ" sz="2600" dirty="0"/>
              <a:t>podkladem pro činnost </a:t>
            </a:r>
            <a:r>
              <a:rPr lang="cs-CZ" sz="2600" dirty="0" smtClean="0"/>
              <a:t>orgánů </a:t>
            </a:r>
            <a:r>
              <a:rPr lang="cs-CZ" sz="2600" dirty="0"/>
              <a:t>veřejné správy a </a:t>
            </a:r>
            <a:r>
              <a:rPr lang="cs-CZ" sz="2600" dirty="0" smtClean="0"/>
              <a:t>subjektů </a:t>
            </a:r>
            <a:r>
              <a:rPr lang="cs-CZ" sz="2600" dirty="0"/>
              <a:t>(např. správci, hospodáři), </a:t>
            </a:r>
            <a:r>
              <a:rPr lang="cs-CZ" sz="2600" u="sng" dirty="0"/>
              <a:t>kteří mohou uložit a realizovat opatření ke zlepšení stavu krajiny</a:t>
            </a:r>
          </a:p>
          <a:p>
            <a:pPr marL="109728" indent="0">
              <a:buNone/>
            </a:pPr>
            <a:endParaRPr lang="cs-CZ" sz="1800" dirty="0"/>
          </a:p>
        </p:txBody>
      </p:sp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4"/>
            <a:ext cx="3456384" cy="1728192"/>
          </a:xfrm>
          <a:prstGeom prst="rect">
            <a:avLst/>
          </a:prstGeom>
        </p:spPr>
      </p:pic>
      <p:sp>
        <p:nvSpPr>
          <p:cNvPr id="9" name="Nadpis 2"/>
          <p:cNvSpPr>
            <a:spLocks noGrp="1"/>
          </p:cNvSpPr>
          <p:nvPr>
            <p:ph type="title"/>
          </p:nvPr>
        </p:nvSpPr>
        <p:spPr>
          <a:xfrm>
            <a:off x="4572000" y="692696"/>
            <a:ext cx="4464496" cy="504056"/>
          </a:xfrm>
        </p:spPr>
        <p:txBody>
          <a:bodyPr>
            <a:normAutofit/>
          </a:bodyPr>
          <a:lstStyle/>
          <a:p>
            <a:r>
              <a:rPr lang="cs-CZ" sz="1600" dirty="0" smtClean="0">
                <a:solidFill>
                  <a:schemeClr val="tx1"/>
                </a:solidFill>
                <a:latin typeface="+mn-lt"/>
              </a:rPr>
              <a:t>Potenciály (P+R) x Krajinné okrsky (návrh)</a:t>
            </a:r>
            <a:endParaRPr lang="cs-CZ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1506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19502"/>
            <a:ext cx="8229600" cy="1066800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tx1"/>
                </a:solidFill>
                <a:latin typeface="+mn-lt"/>
              </a:rPr>
              <a:t>Dotace z národního programu na </a:t>
            </a:r>
            <a:r>
              <a:rPr lang="cs-CZ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sz="2800" b="1" dirty="0" smtClean="0">
                <a:solidFill>
                  <a:schemeClr val="tx1"/>
                </a:solidFill>
                <a:latin typeface="+mn-lt"/>
              </a:rPr>
            </a:br>
            <a:r>
              <a:rPr lang="cs-CZ" sz="2800" b="1" dirty="0" smtClean="0">
                <a:solidFill>
                  <a:schemeClr val="tx1"/>
                </a:solidFill>
                <a:latin typeface="+mn-lt"/>
              </a:rPr>
              <a:t>podporu </a:t>
            </a:r>
            <a:r>
              <a:rPr lang="cs-CZ" sz="2800" b="1" dirty="0">
                <a:solidFill>
                  <a:schemeClr val="tx1"/>
                </a:solidFill>
                <a:latin typeface="+mn-lt"/>
              </a:rPr>
              <a:t>územního plánování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36712"/>
            <a:ext cx="972000" cy="6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23528" y="1916832"/>
            <a:ext cx="8388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Národní program </a:t>
            </a:r>
            <a:r>
              <a:rPr lang="cs-CZ" sz="2400" b="1" dirty="0"/>
              <a:t>„Podpora územně   plánovacích činností obcí“ (2016-2020)</a:t>
            </a:r>
          </a:p>
          <a:p>
            <a:r>
              <a:rPr lang="cs-CZ" sz="2400" dirty="0">
                <a:cs typeface="Arial" panose="020B0604020202020204" pitchFamily="34" charset="0"/>
              </a:rPr>
              <a:t>Dotační </a:t>
            </a:r>
            <a:r>
              <a:rPr lang="cs-CZ" sz="2400" dirty="0" smtClean="0">
                <a:cs typeface="Arial" panose="020B0604020202020204" pitchFamily="34" charset="0"/>
              </a:rPr>
              <a:t>titul: </a:t>
            </a:r>
            <a:r>
              <a:rPr lang="cs-CZ" sz="2400" dirty="0">
                <a:cs typeface="Arial" panose="020B0604020202020204" pitchFamily="34" charset="0"/>
              </a:rPr>
              <a:t>„Územní plán“ (nové územní plány)</a:t>
            </a:r>
          </a:p>
          <a:p>
            <a:r>
              <a:rPr lang="cs-CZ" sz="2400" dirty="0" smtClean="0">
                <a:cs typeface="Arial" panose="020B0604020202020204" pitchFamily="34" charset="0"/>
              </a:rPr>
              <a:t>Příjemce: </a:t>
            </a:r>
            <a:r>
              <a:rPr lang="cs-CZ" sz="2400" b="1" dirty="0">
                <a:cs typeface="Arial" panose="020B0604020202020204" pitchFamily="34" charset="0"/>
              </a:rPr>
              <a:t>obec</a:t>
            </a:r>
            <a:r>
              <a:rPr lang="cs-CZ" sz="2400" dirty="0">
                <a:solidFill>
                  <a:srgbClr val="00AF3F"/>
                </a:solidFill>
                <a:cs typeface="Arial" panose="020B0604020202020204" pitchFamily="34" charset="0"/>
              </a:rPr>
              <a:t> </a:t>
            </a:r>
            <a:r>
              <a:rPr lang="cs-CZ" sz="2400" dirty="0" smtClean="0"/>
              <a:t>(I. a II. kategorie)</a:t>
            </a:r>
            <a:endParaRPr lang="cs-CZ" sz="2400" dirty="0"/>
          </a:p>
          <a:p>
            <a:r>
              <a:rPr lang="cs-CZ" sz="2400" dirty="0" smtClean="0"/>
              <a:t>Obce </a:t>
            </a:r>
            <a:r>
              <a:rPr lang="cs-CZ" sz="2400" dirty="0"/>
              <a:t>které nemají </a:t>
            </a:r>
            <a:r>
              <a:rPr lang="cs-CZ" sz="2400" u="sng" dirty="0"/>
              <a:t>žádný</a:t>
            </a:r>
            <a:r>
              <a:rPr lang="cs-CZ" sz="2400" b="1" dirty="0"/>
              <a:t> </a:t>
            </a:r>
            <a:r>
              <a:rPr lang="cs-CZ" sz="2400" dirty="0"/>
              <a:t>územní plán, nebo </a:t>
            </a:r>
            <a:endParaRPr lang="cs-CZ" sz="2400" dirty="0" smtClean="0"/>
          </a:p>
          <a:p>
            <a:r>
              <a:rPr lang="cs-CZ" sz="2400" dirty="0" smtClean="0"/>
              <a:t>mají </a:t>
            </a:r>
            <a:r>
              <a:rPr lang="cs-CZ" sz="2400" dirty="0"/>
              <a:t>územní plán </a:t>
            </a:r>
            <a:r>
              <a:rPr lang="cs-CZ" sz="2400" u="sng" dirty="0"/>
              <a:t>schválený před 1. 1. 2007</a:t>
            </a:r>
            <a:r>
              <a:rPr lang="cs-CZ" sz="2400" dirty="0"/>
              <a:t>.</a:t>
            </a:r>
          </a:p>
          <a:p>
            <a:r>
              <a:rPr lang="cs-CZ" sz="2400" dirty="0" smtClean="0"/>
              <a:t>Stát=80 </a:t>
            </a:r>
            <a:r>
              <a:rPr lang="en-GB" sz="2400" dirty="0"/>
              <a:t>% (max.</a:t>
            </a:r>
            <a:r>
              <a:rPr lang="cs-CZ" sz="2400" dirty="0"/>
              <a:t> 400 tis. Kč </a:t>
            </a:r>
            <a:r>
              <a:rPr lang="cs-CZ" sz="2400" dirty="0" smtClean="0"/>
              <a:t>ÚP), obec = 20 </a:t>
            </a:r>
            <a:r>
              <a:rPr lang="en-GB" sz="2400" dirty="0"/>
              <a:t>%</a:t>
            </a:r>
            <a:r>
              <a:rPr lang="cs-CZ" sz="2400" dirty="0"/>
              <a:t>.</a:t>
            </a:r>
          </a:p>
          <a:p>
            <a:r>
              <a:rPr lang="cs-CZ" sz="2400" dirty="0" smtClean="0"/>
              <a:t>Financuje se </a:t>
            </a:r>
            <a:r>
              <a:rPr lang="cs-CZ" sz="2400" u="sng" dirty="0"/>
              <a:t>návrh pro společné jednání  a </a:t>
            </a:r>
            <a:r>
              <a:rPr lang="cs-CZ" sz="2400" u="sng" dirty="0" smtClean="0"/>
              <a:t>pro </a:t>
            </a:r>
            <a:r>
              <a:rPr lang="cs-CZ" sz="2400" u="sng" dirty="0"/>
              <a:t>veřejné projednání </a:t>
            </a:r>
            <a:r>
              <a:rPr lang="cs-CZ" sz="2400" u="sng" dirty="0" smtClean="0"/>
              <a:t>(vč. VVÚRÚ)</a:t>
            </a:r>
            <a:r>
              <a:rPr lang="cs-CZ" sz="2400" dirty="0" smtClean="0"/>
              <a:t>;  </a:t>
            </a:r>
            <a:r>
              <a:rPr lang="cs-CZ" sz="2400" i="1" dirty="0"/>
              <a:t>„překlopení“ starého </a:t>
            </a:r>
            <a:r>
              <a:rPr lang="cs-CZ" sz="2400" i="1" dirty="0" smtClean="0"/>
              <a:t>ÚP </a:t>
            </a:r>
            <a:r>
              <a:rPr lang="cs-CZ" sz="2400" i="1" dirty="0" smtClean="0"/>
              <a:t>nelze!</a:t>
            </a:r>
            <a:endParaRPr lang="cs-CZ" sz="2400" i="1" dirty="0" smtClean="0"/>
          </a:p>
          <a:p>
            <a:endParaRPr lang="cs-CZ" sz="2400" i="1" dirty="0"/>
          </a:p>
          <a:p>
            <a:r>
              <a:rPr lang="cs-CZ" sz="2400" b="1" dirty="0">
                <a:cs typeface="Arial" panose="020B0604020202020204" pitchFamily="34" charset="0"/>
              </a:rPr>
              <a:t>Rok 2017</a:t>
            </a:r>
            <a:r>
              <a:rPr lang="cs-CZ" sz="2400" dirty="0">
                <a:cs typeface="Arial" panose="020B0604020202020204" pitchFamily="34" charset="0"/>
              </a:rPr>
              <a:t>: </a:t>
            </a:r>
            <a:r>
              <a:rPr lang="cs-CZ" sz="2400" dirty="0" smtClean="0">
                <a:cs typeface="Arial" panose="020B0604020202020204" pitchFamily="34" charset="0"/>
              </a:rPr>
              <a:t>výzva </a:t>
            </a:r>
            <a:r>
              <a:rPr lang="cs-CZ" sz="2400" dirty="0">
                <a:cs typeface="Arial" panose="020B0604020202020204" pitchFamily="34" charset="0"/>
              </a:rPr>
              <a:t>– </a:t>
            </a:r>
            <a:r>
              <a:rPr lang="cs-CZ" sz="2400" b="1" dirty="0">
                <a:cs typeface="Arial" panose="020B0604020202020204" pitchFamily="34" charset="0"/>
              </a:rPr>
              <a:t>říjen 2016 </a:t>
            </a:r>
            <a:r>
              <a:rPr lang="cs-CZ" sz="2400" dirty="0">
                <a:cs typeface="Arial" panose="020B0604020202020204" pitchFamily="34" charset="0"/>
              </a:rPr>
              <a:t>za obdobných </a:t>
            </a:r>
            <a:r>
              <a:rPr lang="cs-CZ" sz="2400" dirty="0" smtClean="0">
                <a:cs typeface="Arial" panose="020B0604020202020204" pitchFamily="34" charset="0"/>
              </a:rPr>
              <a:t>podmínek</a:t>
            </a:r>
          </a:p>
          <a:p>
            <a:r>
              <a:rPr lang="cs-CZ" sz="2400" i="1" dirty="0">
                <a:cs typeface="Arial" panose="020B0604020202020204" pitchFamily="34" charset="0"/>
              </a:rPr>
              <a:t>	</a:t>
            </a:r>
            <a:r>
              <a:rPr lang="cs-CZ" sz="2400" i="1" dirty="0" smtClean="0">
                <a:cs typeface="Arial" panose="020B0604020202020204" pitchFamily="34" charset="0"/>
              </a:rPr>
              <a:t>		</a:t>
            </a:r>
            <a:r>
              <a:rPr lang="cs-CZ" sz="2400" dirty="0" smtClean="0">
                <a:cs typeface="Arial" panose="020B0604020202020204" pitchFamily="34" charset="0"/>
              </a:rPr>
              <a:t>(přislíbeno 20 mil. Kč)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5736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47260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cs-CZ" dirty="0" smtClean="0"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cs-CZ" b="1" dirty="0" smtClean="0">
                <a:cs typeface="Arial" panose="020B0604020202020204" pitchFamily="34" charset="0"/>
              </a:rPr>
              <a:t>Novela SZ	</a:t>
            </a:r>
          </a:p>
          <a:p>
            <a:pPr>
              <a:buFontTx/>
              <a:buChar char="-"/>
            </a:pPr>
            <a:r>
              <a:rPr lang="cs-CZ" sz="2400" dirty="0" smtClean="0">
                <a:cs typeface="Arial" panose="020B0604020202020204" pitchFamily="34" charset="0"/>
              </a:rPr>
              <a:t>Diskutován §4/2 SZ – </a:t>
            </a:r>
            <a:r>
              <a:rPr lang="cs-CZ" sz="2400" smtClean="0">
                <a:cs typeface="Arial" panose="020B0604020202020204" pitchFamily="34" charset="0"/>
              </a:rPr>
              <a:t>náležitosti </a:t>
            </a:r>
            <a:r>
              <a:rPr lang="cs-CZ" sz="2400" smtClean="0">
                <a:cs typeface="Arial" panose="020B0604020202020204" pitchFamily="34" charset="0"/>
              </a:rPr>
              <a:t>závazného </a:t>
            </a:r>
            <a:r>
              <a:rPr lang="cs-CZ" sz="2400" dirty="0" smtClean="0">
                <a:cs typeface="Arial" panose="020B0604020202020204" pitchFamily="34" charset="0"/>
              </a:rPr>
              <a:t>stanoviska</a:t>
            </a:r>
          </a:p>
          <a:p>
            <a:pPr>
              <a:buFontTx/>
              <a:buChar char="-"/>
            </a:pPr>
            <a:r>
              <a:rPr lang="cs-CZ" sz="2400" dirty="0" smtClean="0">
                <a:cs typeface="Arial" panose="020B0604020202020204" pitchFamily="34" charset="0"/>
              </a:rPr>
              <a:t>Leg. rada vlády podporuje, aby DO řádně odůvodňovaly svá stanoviska – 2 var. řešení</a:t>
            </a:r>
          </a:p>
          <a:p>
            <a:pPr>
              <a:buFontTx/>
              <a:buChar char="-"/>
            </a:pPr>
            <a:r>
              <a:rPr lang="cs-CZ" sz="2400" dirty="0" smtClean="0">
                <a:cs typeface="Arial" panose="020B0604020202020204" pitchFamily="34" charset="0"/>
              </a:rPr>
              <a:t>Slabé  místo = množství stan. ÚÚP</a:t>
            </a:r>
          </a:p>
          <a:p>
            <a:pPr marL="109728" indent="0">
              <a:buNone/>
            </a:pPr>
            <a:r>
              <a:rPr lang="cs-CZ" sz="2400" dirty="0" smtClean="0">
                <a:cs typeface="Arial" panose="020B0604020202020204" pitchFamily="34" charset="0"/>
              </a:rPr>
              <a:t>….možnost dvojí odpovědnosti, tj. u vymezených záležitostí by SÚ mohl doplňovat svůj výklad</a:t>
            </a:r>
            <a:endParaRPr lang="cs-CZ" sz="2400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cs typeface="Arial" panose="020B0604020202020204" pitchFamily="34" charset="0"/>
              </a:rPr>
              <a:t>Požadavek na </a:t>
            </a:r>
            <a:r>
              <a:rPr lang="cs-CZ" sz="2400" dirty="0" err="1" smtClean="0">
                <a:cs typeface="Arial" panose="020B0604020202020204" pitchFamily="34" charset="0"/>
              </a:rPr>
              <a:t>odbřemenění</a:t>
            </a:r>
            <a:r>
              <a:rPr lang="cs-CZ" sz="2400" dirty="0" smtClean="0">
                <a:cs typeface="Arial" panose="020B0604020202020204" pitchFamily="34" charset="0"/>
              </a:rPr>
              <a:t> SÚ od majetkových vztahů + koordinace řízení (slučování) ….trvá</a:t>
            </a:r>
          </a:p>
          <a:p>
            <a:pPr>
              <a:buFontTx/>
              <a:buChar char="-"/>
            </a:pPr>
            <a:r>
              <a:rPr lang="cs-CZ" sz="2400" dirty="0" smtClean="0"/>
              <a:t>Tlak na posílení státního dozoru dle §171 SZ</a:t>
            </a:r>
          </a:p>
          <a:p>
            <a:pPr>
              <a:buFontTx/>
              <a:buChar char="-"/>
            </a:pPr>
            <a:r>
              <a:rPr lang="cs-CZ" sz="2400" b="1" dirty="0" smtClean="0">
                <a:cs typeface="Arial" panose="020B0604020202020204" pitchFamily="34" charset="0"/>
              </a:rPr>
              <a:t>10.6.2016</a:t>
            </a:r>
            <a:r>
              <a:rPr lang="cs-CZ" sz="2400" dirty="0" smtClean="0">
                <a:cs typeface="Arial" panose="020B0604020202020204" pitchFamily="34" charset="0"/>
              </a:rPr>
              <a:t> </a:t>
            </a:r>
            <a:r>
              <a:rPr lang="cs-CZ" sz="2400" dirty="0">
                <a:cs typeface="Arial" panose="020B0604020202020204" pitchFamily="34" charset="0"/>
              </a:rPr>
              <a:t>návrh novely reagující na stan. leg. rady vlády, 1. a 2. čtení, výbory…..účinnost nejdříve v </a:t>
            </a:r>
            <a:r>
              <a:rPr lang="cs-CZ" sz="2400" b="1" dirty="0" smtClean="0">
                <a:cs typeface="Arial" panose="020B0604020202020204" pitchFamily="34" charset="0"/>
              </a:rPr>
              <a:t>07/2017</a:t>
            </a:r>
          </a:p>
          <a:p>
            <a:pPr>
              <a:buNone/>
            </a:pPr>
            <a:r>
              <a:rPr lang="cs-CZ" sz="2400" b="1" dirty="0" smtClean="0">
                <a:solidFill>
                  <a:schemeClr val="accent3"/>
                </a:solidFill>
                <a:cs typeface="Arial" panose="020B0604020202020204" pitchFamily="34" charset="0"/>
              </a:rPr>
              <a:t>-</a:t>
            </a:r>
            <a:r>
              <a:rPr lang="cs-CZ" sz="2400" b="1" dirty="0" smtClean="0">
                <a:cs typeface="Arial" panose="020B0604020202020204" pitchFamily="34" charset="0"/>
              </a:rPr>
              <a:t> 10.6.2016</a:t>
            </a:r>
            <a:r>
              <a:rPr lang="cs-CZ" sz="2400" dirty="0" smtClean="0">
                <a:cs typeface="Arial" panose="020B0604020202020204" pitchFamily="34" charset="0"/>
              </a:rPr>
              <a:t> </a:t>
            </a:r>
            <a:r>
              <a:rPr lang="cs-CZ" sz="2400" dirty="0">
                <a:cs typeface="Arial" panose="020B0604020202020204" pitchFamily="34" charset="0"/>
              </a:rPr>
              <a:t>– teze vyhlášek č. 500/2006 Sb. (501?)</a:t>
            </a:r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5938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400" b="1" dirty="0" smtClean="0">
                <a:cs typeface="Arial" panose="020B0604020202020204" pitchFamily="34" charset="0"/>
              </a:rPr>
              <a:t>Dotazníkové šetření, Analýza</a:t>
            </a:r>
          </a:p>
          <a:p>
            <a:pPr>
              <a:buNone/>
            </a:pPr>
            <a:r>
              <a:rPr lang="cs-CZ" sz="2400" u="sng" dirty="0" smtClean="0">
                <a:cs typeface="Arial" panose="020B0604020202020204" pitchFamily="34" charset="0"/>
              </a:rPr>
              <a:t>Vyhodnocení</a:t>
            </a:r>
            <a:r>
              <a:rPr lang="cs-CZ" sz="2400" dirty="0" smtClean="0">
                <a:cs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cs-CZ" sz="2400" dirty="0" smtClean="0">
                <a:cs typeface="Arial" panose="020B0604020202020204" pitchFamily="34" charset="0"/>
              </a:rPr>
              <a:t>Opožděné zpracovávání zpráv o uplatňování ÚP</a:t>
            </a:r>
          </a:p>
          <a:p>
            <a:pPr>
              <a:buFontTx/>
              <a:buChar char="-"/>
            </a:pPr>
            <a:r>
              <a:rPr lang="cs-CZ" sz="2400" dirty="0" smtClean="0">
                <a:cs typeface="Arial" panose="020B0604020202020204" pitchFamily="34" charset="0"/>
              </a:rPr>
              <a:t>Velká omezení rozvoje obcí a měst CHLÚ – odpis - „stát“</a:t>
            </a:r>
          </a:p>
          <a:p>
            <a:pPr>
              <a:buFontTx/>
              <a:buChar char="-"/>
            </a:pPr>
            <a:r>
              <a:rPr lang="cs-CZ" sz="2400" dirty="0" smtClean="0">
                <a:cs typeface="Arial" panose="020B0604020202020204" pitchFamily="34" charset="0"/>
              </a:rPr>
              <a:t>Nemožnost </a:t>
            </a:r>
            <a:r>
              <a:rPr lang="cs-CZ" sz="2400" dirty="0">
                <a:cs typeface="Arial" panose="020B0604020202020204" pitchFamily="34" charset="0"/>
              </a:rPr>
              <a:t>odejmout </a:t>
            </a:r>
            <a:r>
              <a:rPr lang="cs-CZ" sz="2400" dirty="0" smtClean="0">
                <a:cs typeface="Arial" panose="020B0604020202020204" pitchFamily="34" charset="0"/>
              </a:rPr>
              <a:t>pořizujícím </a:t>
            </a:r>
            <a:r>
              <a:rPr lang="cs-CZ" sz="2400" dirty="0" err="1" smtClean="0">
                <a:cs typeface="Arial" panose="020B0604020202020204" pitchFamily="34" charset="0"/>
              </a:rPr>
              <a:t>fyz</a:t>
            </a:r>
            <a:r>
              <a:rPr lang="cs-CZ" sz="2400" dirty="0">
                <a:cs typeface="Arial" panose="020B0604020202020204" pitchFamily="34" charset="0"/>
              </a:rPr>
              <a:t>. </a:t>
            </a:r>
            <a:r>
              <a:rPr lang="cs-CZ" sz="2400" dirty="0" smtClean="0">
                <a:cs typeface="Arial" panose="020B0604020202020204" pitchFamily="34" charset="0"/>
              </a:rPr>
              <a:t>osobám ZOZ</a:t>
            </a:r>
          </a:p>
          <a:p>
            <a:pPr>
              <a:buFontTx/>
              <a:buChar char="-"/>
            </a:pPr>
            <a:r>
              <a:rPr lang="cs-CZ" sz="2400" dirty="0" smtClean="0">
                <a:cs typeface="Arial" panose="020B0604020202020204" pitchFamily="34" charset="0"/>
              </a:rPr>
              <a:t>Chybějící otázky v dotaznících zkreslují výsledky</a:t>
            </a:r>
          </a:p>
          <a:p>
            <a:pPr>
              <a:buFontTx/>
              <a:buChar char="-"/>
            </a:pPr>
            <a:endParaRPr lang="cs-CZ" sz="2400" dirty="0" smtClean="0"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cs-CZ" sz="2400" u="sng" dirty="0"/>
              <a:t>Závěry MMR (na úseku ÚP)</a:t>
            </a:r>
            <a:r>
              <a:rPr lang="cs-CZ" sz="2400" dirty="0"/>
              <a:t>:</a:t>
            </a:r>
          </a:p>
          <a:p>
            <a:pPr algn="just">
              <a:buFontTx/>
              <a:buChar char="-"/>
            </a:pPr>
            <a:r>
              <a:rPr lang="cs-CZ" sz="2400" dirty="0"/>
              <a:t>Potíž s neadresností </a:t>
            </a:r>
            <a:r>
              <a:rPr lang="cs-CZ" sz="2400" dirty="0" err="1"/>
              <a:t>fin</a:t>
            </a:r>
            <a:r>
              <a:rPr lang="cs-CZ" sz="2400" dirty="0"/>
              <a:t>. příspěvku na výkon ÚPČ ORP</a:t>
            </a:r>
          </a:p>
          <a:p>
            <a:pPr algn="just">
              <a:buFontTx/>
              <a:buChar char="-"/>
            </a:pPr>
            <a:r>
              <a:rPr lang="cs-CZ" sz="2400" dirty="0"/>
              <a:t>Nevhodné je spojení ÚPČ s jinou agendou</a:t>
            </a:r>
          </a:p>
          <a:p>
            <a:pPr algn="just">
              <a:buFontTx/>
              <a:buChar char="-"/>
            </a:pPr>
            <a:r>
              <a:rPr lang="cs-CZ" sz="2400" dirty="0"/>
              <a:t>Klesají počty pracovníků – předpoklad byl růst (min.3= 2+1)</a:t>
            </a:r>
          </a:p>
          <a:p>
            <a:pPr algn="just">
              <a:buFontTx/>
              <a:buChar char="-"/>
            </a:pPr>
            <a:r>
              <a:rPr lang="cs-CZ" sz="2400" dirty="0"/>
              <a:t>Nedaří se, aby si ORP zpracovávali ÚAP vlastními silami</a:t>
            </a:r>
          </a:p>
          <a:p>
            <a:pPr algn="just">
              <a:buFontTx/>
              <a:buChar char="-"/>
            </a:pPr>
            <a:r>
              <a:rPr lang="cs-CZ" sz="2400" dirty="0"/>
              <a:t>1734 obcí v ČR nemá nový ÚP</a:t>
            </a:r>
          </a:p>
          <a:p>
            <a:pPr>
              <a:buFontTx/>
              <a:buChar char="-"/>
            </a:pPr>
            <a:endParaRPr lang="cs-CZ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025856"/>
          </a:xfrm>
        </p:spPr>
        <p:txBody>
          <a:bodyPr>
            <a:normAutofit/>
          </a:bodyPr>
          <a:lstStyle/>
          <a:p>
            <a:pPr algn="just"/>
            <a:endParaRPr lang="cs-CZ" sz="2400" dirty="0" smtClean="0"/>
          </a:p>
          <a:p>
            <a:pPr marL="109728" indent="0" algn="ctr">
              <a:buNone/>
            </a:pPr>
            <a:r>
              <a:rPr lang="cs-CZ" sz="2400" b="1" dirty="0"/>
              <a:t>Dotace z </a:t>
            </a:r>
            <a:r>
              <a:rPr lang="cs-CZ" sz="2400" b="1" dirty="0" smtClean="0"/>
              <a:t>IROP                          </a:t>
            </a:r>
          </a:p>
          <a:p>
            <a:pPr marL="109728" indent="0" algn="just">
              <a:buNone/>
            </a:pPr>
            <a:r>
              <a:rPr lang="cs-CZ" sz="2400" b="1" u="sng" dirty="0"/>
              <a:t>Územní plány </a:t>
            </a:r>
            <a:r>
              <a:rPr lang="cs-CZ" sz="2400" u="sng" dirty="0"/>
              <a:t>a jejich </a:t>
            </a:r>
            <a:r>
              <a:rPr lang="cs-CZ" sz="2400" u="sng" dirty="0" smtClean="0"/>
              <a:t>změny</a:t>
            </a:r>
            <a:r>
              <a:rPr lang="cs-CZ" sz="2400" dirty="0" smtClean="0"/>
              <a:t>….jen </a:t>
            </a:r>
            <a:r>
              <a:rPr lang="cs-CZ" sz="2400" u="sng" dirty="0" smtClean="0"/>
              <a:t>pro města ORP</a:t>
            </a:r>
            <a:endParaRPr lang="cs-CZ" sz="2400" u="sng" dirty="0"/>
          </a:p>
          <a:p>
            <a:pPr marL="109728" indent="0" algn="just">
              <a:buNone/>
            </a:pPr>
            <a:endParaRPr lang="cs-CZ" sz="2400" dirty="0"/>
          </a:p>
          <a:p>
            <a:pPr algn="just"/>
            <a:r>
              <a:rPr lang="cs-CZ" sz="2400" b="1" dirty="0" smtClean="0"/>
              <a:t>Ukončení </a:t>
            </a:r>
            <a:r>
              <a:rPr lang="cs-CZ" sz="2400" b="1" dirty="0"/>
              <a:t>příjmu žádostí</a:t>
            </a:r>
            <a:r>
              <a:rPr lang="cs-CZ" sz="2400" dirty="0"/>
              <a:t> </a:t>
            </a:r>
            <a:r>
              <a:rPr lang="cs-CZ" sz="2400" b="1" dirty="0"/>
              <a:t>31. 3. 2017</a:t>
            </a:r>
          </a:p>
          <a:p>
            <a:r>
              <a:rPr lang="cs-CZ" sz="2400" dirty="0"/>
              <a:t>Zahájení projektu od  1. 1. 2014</a:t>
            </a:r>
            <a:r>
              <a:rPr lang="cs-CZ" sz="2400" dirty="0">
                <a:solidFill>
                  <a:schemeClr val="accent4"/>
                </a:solidFill>
              </a:rPr>
              <a:t>*</a:t>
            </a:r>
            <a:r>
              <a:rPr lang="cs-CZ" sz="2400" dirty="0"/>
              <a:t> </a:t>
            </a:r>
            <a:endParaRPr lang="cs-CZ" sz="2400" dirty="0" smtClean="0"/>
          </a:p>
          <a:p>
            <a:pPr marL="109728" indent="0">
              <a:buNone/>
            </a:pPr>
            <a:r>
              <a:rPr lang="cs-CZ" sz="2400" i="1" dirty="0" smtClean="0"/>
              <a:t>Příklad: 	Schválené </a:t>
            </a:r>
            <a:r>
              <a:rPr lang="cs-CZ" sz="2400" i="1" dirty="0"/>
              <a:t>zadání ÚP – červen 2013, </a:t>
            </a:r>
            <a:endParaRPr lang="cs-CZ" sz="2400" i="1" dirty="0" smtClean="0"/>
          </a:p>
          <a:p>
            <a:pPr marL="109728" indent="0">
              <a:buNone/>
            </a:pPr>
            <a:r>
              <a:rPr lang="cs-CZ" sz="2400" i="1" dirty="0" smtClean="0"/>
              <a:t>		</a:t>
            </a:r>
            <a:r>
              <a:rPr lang="cs-CZ" sz="2400" i="1" dirty="0" err="1" smtClean="0"/>
              <a:t>SoD</a:t>
            </a:r>
            <a:r>
              <a:rPr lang="cs-CZ" sz="2400" i="1" dirty="0" smtClean="0"/>
              <a:t> </a:t>
            </a:r>
            <a:r>
              <a:rPr lang="cs-CZ" sz="2400" i="1" dirty="0"/>
              <a:t>s </a:t>
            </a:r>
            <a:r>
              <a:rPr lang="cs-CZ" sz="2400" i="1" dirty="0" smtClean="0"/>
              <a:t>projektantem </a:t>
            </a:r>
            <a:r>
              <a:rPr lang="cs-CZ" sz="2400" i="1" dirty="0"/>
              <a:t>– září 2013 </a:t>
            </a:r>
            <a:endParaRPr lang="cs-CZ" sz="2400" i="1" dirty="0" smtClean="0"/>
          </a:p>
          <a:p>
            <a:pPr marL="109728" indent="0">
              <a:buNone/>
            </a:pPr>
            <a:r>
              <a:rPr lang="cs-CZ" sz="2400" i="1" dirty="0"/>
              <a:t>	</a:t>
            </a:r>
            <a:r>
              <a:rPr lang="cs-CZ" sz="2400" i="1" dirty="0" smtClean="0"/>
              <a:t>	=&gt; </a:t>
            </a:r>
            <a:r>
              <a:rPr lang="cs-CZ" sz="2400" i="1" dirty="0"/>
              <a:t>zahájení realizace projektu je </a:t>
            </a:r>
            <a:r>
              <a:rPr lang="cs-CZ" sz="2400" b="1" i="1" dirty="0"/>
              <a:t>1.1.2014</a:t>
            </a:r>
            <a:r>
              <a:rPr lang="cs-CZ" sz="2400" i="1" dirty="0"/>
              <a:t>!!! </a:t>
            </a:r>
          </a:p>
          <a:p>
            <a:pPr marL="109728" indent="0">
              <a:buNone/>
            </a:pPr>
            <a:endParaRPr lang="cs-CZ" sz="2400" dirty="0"/>
          </a:p>
          <a:p>
            <a:pPr algn="just"/>
            <a:r>
              <a:rPr lang="cs-CZ" sz="2400" b="1" dirty="0"/>
              <a:t>Ukončení realizace projektu do 31. 12. 2019</a:t>
            </a:r>
          </a:p>
          <a:p>
            <a:r>
              <a:rPr lang="cs-CZ" sz="2400" dirty="0" smtClean="0"/>
              <a:t>85</a:t>
            </a:r>
            <a:r>
              <a:rPr lang="cs-CZ" sz="2400" dirty="0"/>
              <a:t>% </a:t>
            </a:r>
            <a:r>
              <a:rPr lang="cs-CZ" sz="2400" dirty="0" smtClean="0"/>
              <a:t>EU</a:t>
            </a:r>
            <a:r>
              <a:rPr lang="cs-CZ" sz="2400" dirty="0"/>
              <a:t>, 5% ze státního </a:t>
            </a:r>
            <a:r>
              <a:rPr lang="cs-CZ" sz="2400" dirty="0" smtClean="0"/>
              <a:t>rozpočtu, </a:t>
            </a:r>
            <a:r>
              <a:rPr lang="cs-CZ" sz="2400" b="1" dirty="0"/>
              <a:t>10% </a:t>
            </a:r>
            <a:r>
              <a:rPr lang="cs-CZ" sz="2400" b="1" dirty="0" smtClean="0"/>
              <a:t>ORP</a:t>
            </a:r>
            <a:endParaRPr lang="cs-CZ" sz="2400" b="1" dirty="0"/>
          </a:p>
          <a:p>
            <a:r>
              <a:rPr lang="cs-CZ" sz="2400" dirty="0"/>
              <a:t>V případě změn územních plánů – musí vyplývat z územních studií řešících veřejnou infrastrukturu nebo krajinu</a:t>
            </a:r>
            <a:endParaRPr lang="cs-CZ" sz="2200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764704"/>
            <a:ext cx="97096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539750" y="764704"/>
            <a:ext cx="8229600" cy="2304255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cs-CZ" sz="2400" b="1" u="sng" dirty="0"/>
              <a:t>Regulační </a:t>
            </a:r>
            <a:r>
              <a:rPr lang="cs-CZ" sz="2400" b="1" u="sng" dirty="0" smtClean="0"/>
              <a:t>plány</a:t>
            </a:r>
            <a:r>
              <a:rPr lang="cs-CZ" sz="2400" dirty="0" smtClean="0"/>
              <a:t>….jen pro </a:t>
            </a:r>
            <a:r>
              <a:rPr lang="cs-CZ" sz="2400" u="sng" dirty="0" smtClean="0"/>
              <a:t>města ORP</a:t>
            </a:r>
          </a:p>
          <a:p>
            <a:r>
              <a:rPr lang="cs-CZ" sz="2400" dirty="0" smtClean="0"/>
              <a:t>Z vlastního podnětu ORP (nenahrazující ÚR)</a:t>
            </a:r>
          </a:p>
          <a:p>
            <a:r>
              <a:rPr lang="cs-CZ" sz="2400" dirty="0" smtClean="0"/>
              <a:t>Příjem žádostí, zahájení a ukončení projektu – dtto</a:t>
            </a:r>
          </a:p>
          <a:p>
            <a:r>
              <a:rPr lang="cs-CZ" sz="2400" dirty="0" smtClean="0"/>
              <a:t>Financování – dtto  </a:t>
            </a:r>
          </a:p>
          <a:p>
            <a:r>
              <a:rPr lang="cs-CZ" sz="2400" dirty="0" smtClean="0"/>
              <a:t>projekt může obsahovat </a:t>
            </a:r>
            <a:r>
              <a:rPr lang="cs-CZ" sz="2400" u="sng" dirty="0" smtClean="0"/>
              <a:t>více RP</a:t>
            </a:r>
          </a:p>
          <a:p>
            <a:pPr marL="109728" indent="0">
              <a:buNone/>
            </a:pPr>
            <a:r>
              <a:rPr lang="cs-CZ" sz="2000" dirty="0" smtClean="0"/>
              <a:t>       </a:t>
            </a:r>
            <a:r>
              <a:rPr lang="cs-CZ" sz="2000" i="1" u="sng" dirty="0" smtClean="0"/>
              <a:t>Základní zásady</a:t>
            </a:r>
            <a:endParaRPr lang="cs-CZ" sz="2000" i="1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836712"/>
            <a:ext cx="904404" cy="60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755576" y="3068960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i="1" dirty="0"/>
              <a:t>Zadání stručné, bez zbytečných formalit.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i="1" dirty="0"/>
              <a:t>členění dle přílohy č. 9 </a:t>
            </a:r>
            <a:r>
              <a:rPr lang="cs-CZ" sz="2000" i="1" dirty="0" smtClean="0"/>
              <a:t>k </a:t>
            </a:r>
            <a:r>
              <a:rPr lang="cs-CZ" sz="2000" i="1" dirty="0"/>
              <a:t>vyhlášce č. 500/2006 Sb. </a:t>
            </a:r>
            <a:endParaRPr lang="cs-CZ" sz="20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i="1" dirty="0"/>
              <a:t>Strukturu osnovy a posloupnost bodů je třeba dodržet a jednotlivé body věcně naplnit požadavky.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i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723" y="1917352"/>
            <a:ext cx="3315765" cy="46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3635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836712"/>
            <a:ext cx="904404" cy="60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23528" y="980728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/>
              <a:t>Územní </a:t>
            </a:r>
            <a:r>
              <a:rPr lang="cs-CZ" sz="2400" b="1" u="sng" dirty="0" smtClean="0"/>
              <a:t>studie</a:t>
            </a:r>
            <a:r>
              <a:rPr lang="cs-CZ" sz="2400" dirty="0" smtClean="0"/>
              <a:t>...... pro </a:t>
            </a:r>
            <a:r>
              <a:rPr lang="cs-CZ" sz="2400" u="sng" dirty="0" smtClean="0"/>
              <a:t>celé správní území ORP</a:t>
            </a:r>
          </a:p>
          <a:p>
            <a:r>
              <a:rPr lang="cs-CZ" sz="2400" dirty="0" smtClean="0">
                <a:cs typeface="Arial" panose="020B0604020202020204" pitchFamily="34" charset="0"/>
              </a:rPr>
              <a:t>zaměřené na:</a:t>
            </a:r>
          </a:p>
          <a:p>
            <a:endParaRPr lang="cs-CZ" sz="2400" dirty="0" smtClean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u="sng" dirty="0" smtClean="0">
                <a:cs typeface="Arial" panose="020B0604020202020204" pitchFamily="34" charset="0"/>
              </a:rPr>
              <a:t>veřejnou </a:t>
            </a:r>
            <a:r>
              <a:rPr lang="cs-CZ" sz="2400" b="1" u="sng" dirty="0" smtClean="0">
                <a:cs typeface="Arial" panose="020B0604020202020204" pitchFamily="34" charset="0"/>
              </a:rPr>
              <a:t>TI</a:t>
            </a:r>
            <a:r>
              <a:rPr lang="cs-CZ" sz="2400" u="sng" dirty="0" smtClean="0">
                <a:cs typeface="Arial" panose="020B0604020202020204" pitchFamily="34" charset="0"/>
              </a:rPr>
              <a:t> </a:t>
            </a:r>
            <a:r>
              <a:rPr lang="cs-CZ" sz="2400" dirty="0" smtClean="0">
                <a:cs typeface="Arial" panose="020B0604020202020204" pitchFamily="34" charset="0"/>
              </a:rPr>
              <a:t>ve vazbě na TEN-E nebo PÚR ČR,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u="sng" dirty="0" smtClean="0">
                <a:cs typeface="Arial" panose="020B0604020202020204" pitchFamily="34" charset="0"/>
              </a:rPr>
              <a:t>veřejnou </a:t>
            </a:r>
            <a:r>
              <a:rPr lang="cs-CZ" sz="2400" b="1" u="sng" dirty="0" smtClean="0">
                <a:cs typeface="Arial" panose="020B0604020202020204" pitchFamily="34" charset="0"/>
              </a:rPr>
              <a:t>DI</a:t>
            </a:r>
            <a:r>
              <a:rPr lang="cs-CZ" sz="2400" u="sng" dirty="0" smtClean="0">
                <a:cs typeface="Arial" panose="020B0604020202020204" pitchFamily="34" charset="0"/>
              </a:rPr>
              <a:t> </a:t>
            </a:r>
            <a:r>
              <a:rPr lang="cs-CZ" sz="2400" dirty="0" smtClean="0">
                <a:cs typeface="Arial" panose="020B0604020202020204" pitchFamily="34" charset="0"/>
              </a:rPr>
              <a:t>ve </a:t>
            </a:r>
            <a:r>
              <a:rPr lang="cs-CZ" sz="2400" dirty="0">
                <a:cs typeface="Arial" panose="020B0604020202020204" pitchFamily="34" charset="0"/>
              </a:rPr>
              <a:t>vazbě na TEN-T nebo </a:t>
            </a:r>
            <a:r>
              <a:rPr lang="cs-CZ" sz="2400" dirty="0" smtClean="0">
                <a:cs typeface="Arial" panose="020B0604020202020204" pitchFamily="34" charset="0"/>
              </a:rPr>
              <a:t>PÚR </a:t>
            </a:r>
            <a:r>
              <a:rPr lang="cs-CZ" sz="2400" dirty="0">
                <a:cs typeface="Arial" panose="020B0604020202020204" pitchFamily="34" charset="0"/>
              </a:rPr>
              <a:t>ČR,</a:t>
            </a:r>
            <a:endParaRPr lang="cs-CZ" sz="2400" dirty="0">
              <a:solidFill>
                <a:srgbClr val="00AF3F"/>
              </a:solidFill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b="1" u="sng" dirty="0">
                <a:cs typeface="Arial" panose="020B0604020202020204" pitchFamily="34" charset="0"/>
              </a:rPr>
              <a:t>veřejná prostranství </a:t>
            </a:r>
            <a:r>
              <a:rPr lang="cs-CZ" sz="2400" dirty="0">
                <a:solidFill>
                  <a:prstClr val="black"/>
                </a:solidFill>
              </a:rPr>
              <a:t>pro vybrané území správního obvodu ORP</a:t>
            </a:r>
            <a:r>
              <a:rPr lang="cs-CZ" sz="2400" dirty="0"/>
              <a:t>, </a:t>
            </a:r>
            <a:r>
              <a:rPr lang="cs-CZ" sz="2400" i="1" dirty="0">
                <a:cs typeface="Arial" panose="020B0604020202020204" pitchFamily="34" charset="0"/>
              </a:rPr>
              <a:t>v souladu s </a:t>
            </a:r>
            <a:r>
              <a:rPr lang="cs-CZ" sz="2400" i="1" dirty="0" smtClean="0">
                <a:cs typeface="Arial" panose="020B0604020202020204" pitchFamily="34" charset="0"/>
              </a:rPr>
              <a:t>ÚP!</a:t>
            </a:r>
            <a:endParaRPr lang="cs-CZ" sz="2400" i="1" dirty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b="1" u="sng" dirty="0">
                <a:cs typeface="Arial" panose="020B0604020202020204" pitchFamily="34" charset="0"/>
              </a:rPr>
              <a:t>řešení krajiny </a:t>
            </a:r>
            <a:r>
              <a:rPr lang="cs-CZ" sz="2400" dirty="0">
                <a:solidFill>
                  <a:prstClr val="black"/>
                </a:solidFill>
              </a:rPr>
              <a:t>podrobně ve všech </a:t>
            </a:r>
            <a:r>
              <a:rPr lang="cs-CZ" sz="2400" dirty="0" smtClean="0">
                <a:solidFill>
                  <a:prstClr val="black"/>
                </a:solidFill>
              </a:rPr>
              <a:t>souvislostech</a:t>
            </a:r>
          </a:p>
          <a:p>
            <a:pPr lvl="1"/>
            <a:endParaRPr lang="cs-CZ" sz="2400" dirty="0" smtClean="0">
              <a:solidFill>
                <a:prstClr val="black"/>
              </a:solidFill>
            </a:endParaRPr>
          </a:p>
          <a:p>
            <a:pPr lvl="1"/>
            <a:r>
              <a:rPr lang="cs-CZ" sz="2400" dirty="0">
                <a:solidFill>
                  <a:prstClr val="black"/>
                </a:solidFill>
              </a:rPr>
              <a:t>P</a:t>
            </a:r>
            <a:r>
              <a:rPr lang="cs-CZ" sz="2400" dirty="0" smtClean="0"/>
              <a:t>říjem </a:t>
            </a:r>
            <a:r>
              <a:rPr lang="cs-CZ" sz="2400" dirty="0"/>
              <a:t>žádostí, zahájení a ukončení projektu – </a:t>
            </a:r>
            <a:r>
              <a:rPr lang="cs-CZ" sz="2400" b="1" dirty="0" smtClean="0"/>
              <a:t>dtto</a:t>
            </a:r>
          </a:p>
          <a:p>
            <a:pPr lvl="1"/>
            <a:r>
              <a:rPr lang="cs-CZ" sz="2400" dirty="0" smtClean="0"/>
              <a:t>Projekt může obsahovat </a:t>
            </a:r>
            <a:r>
              <a:rPr lang="cs-CZ" sz="2400" u="sng" dirty="0" smtClean="0"/>
              <a:t>více studií</a:t>
            </a:r>
            <a:endParaRPr lang="cs-CZ" sz="2400" u="sng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prstClr val="black"/>
              </a:solidFill>
            </a:endParaRPr>
          </a:p>
          <a:p>
            <a:pPr lvl="1"/>
            <a:r>
              <a:rPr lang="cs-CZ" sz="2400" i="1" dirty="0" smtClean="0">
                <a:cs typeface="Arial" panose="020B0604020202020204" pitchFamily="34" charset="0"/>
              </a:rPr>
              <a:t>Př</a:t>
            </a:r>
            <a:r>
              <a:rPr lang="cs-CZ" sz="2400" i="1" dirty="0">
                <a:cs typeface="Arial" panose="020B0604020202020204" pitchFamily="34" charset="0"/>
              </a:rPr>
              <a:t>.: </a:t>
            </a:r>
            <a:r>
              <a:rPr lang="cs-CZ" sz="2400" i="1" dirty="0" err="1" smtClean="0">
                <a:cs typeface="Arial" panose="020B0604020202020204" pitchFamily="34" charset="0"/>
              </a:rPr>
              <a:t>SoD</a:t>
            </a:r>
            <a:r>
              <a:rPr lang="cs-CZ" sz="2400" i="1" dirty="0" smtClean="0">
                <a:cs typeface="Arial" panose="020B0604020202020204" pitchFamily="34" charset="0"/>
              </a:rPr>
              <a:t> </a:t>
            </a:r>
            <a:r>
              <a:rPr lang="cs-CZ" sz="2400" i="1" dirty="0">
                <a:cs typeface="Arial" panose="020B0604020202020204" pitchFamily="34" charset="0"/>
              </a:rPr>
              <a:t>s </a:t>
            </a:r>
            <a:r>
              <a:rPr lang="cs-CZ" sz="2400" i="1" dirty="0" smtClean="0">
                <a:cs typeface="Arial" panose="020B0604020202020204" pitchFamily="34" charset="0"/>
              </a:rPr>
              <a:t>projektantem </a:t>
            </a:r>
            <a:r>
              <a:rPr lang="cs-CZ" sz="2400" i="1" dirty="0">
                <a:cs typeface="Arial" panose="020B0604020202020204" pitchFamily="34" charset="0"/>
              </a:rPr>
              <a:t>- předání zadání ÚS – </a:t>
            </a:r>
            <a:r>
              <a:rPr lang="cs-CZ" sz="2400" i="1" dirty="0" smtClean="0">
                <a:cs typeface="Arial" panose="020B0604020202020204" pitchFamily="34" charset="0"/>
              </a:rPr>
              <a:t>11/2013  </a:t>
            </a:r>
            <a:r>
              <a:rPr lang="cs-CZ" sz="2400" i="1" dirty="0">
                <a:cs typeface="Arial" panose="020B0604020202020204" pitchFamily="34" charset="0"/>
              </a:rPr>
              <a:t>=&gt; zahájení realizace projektu je 1.1.2014!!! </a:t>
            </a:r>
            <a:r>
              <a:rPr lang="cs-CZ" sz="2400" i="1" dirty="0" smtClean="0">
                <a:cs typeface="Arial" panose="020B0604020202020204" pitchFamily="34" charset="0"/>
              </a:rPr>
              <a:t> (</a:t>
            </a:r>
            <a:r>
              <a:rPr lang="cs-CZ" sz="2400" i="1" dirty="0" err="1" smtClean="0">
                <a:cs typeface="Arial" panose="020B0604020202020204" pitchFamily="34" charset="0"/>
              </a:rPr>
              <a:t>iLAS</a:t>
            </a:r>
            <a:r>
              <a:rPr lang="cs-CZ" sz="2400" i="1" dirty="0" smtClean="0">
                <a:cs typeface="Arial" panose="020B0604020202020204" pitchFamily="34" charset="0"/>
              </a:rPr>
              <a:t>!!!)</a:t>
            </a:r>
            <a:endParaRPr lang="cs-CZ" sz="2400" i="1" dirty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400" b="1" u="sng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400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92696"/>
            <a:ext cx="721079" cy="48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896" y="1484784"/>
            <a:ext cx="3309647" cy="46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4000789" y="147278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Úvod</a:t>
            </a:r>
          </a:p>
          <a:p>
            <a:r>
              <a:rPr lang="cs-CZ" dirty="0"/>
              <a:t>Typy ÚS veřejných prostranství</a:t>
            </a:r>
          </a:p>
          <a:p>
            <a:r>
              <a:rPr lang="cs-CZ" dirty="0"/>
              <a:t>Proces pořízení</a:t>
            </a:r>
          </a:p>
          <a:p>
            <a:r>
              <a:rPr lang="cs-CZ" u="sng" dirty="0"/>
              <a:t>Rámcová osnova zadání ÚS</a:t>
            </a:r>
          </a:p>
          <a:p>
            <a:r>
              <a:rPr lang="cs-CZ" u="sng" dirty="0"/>
              <a:t>Rámcová osnova </a:t>
            </a:r>
            <a:r>
              <a:rPr lang="cs-CZ" u="sng" dirty="0" smtClean="0"/>
              <a:t>ÚS</a:t>
            </a:r>
            <a:r>
              <a:rPr lang="cs-CZ" dirty="0"/>
              <a:t> </a:t>
            </a:r>
            <a:r>
              <a:rPr lang="cs-CZ" dirty="0" smtClean="0"/>
              <a:t>– textové i graf. části</a:t>
            </a:r>
            <a:endParaRPr lang="cs-CZ" u="sng" dirty="0"/>
          </a:p>
          <a:p>
            <a:r>
              <a:rPr lang="cs-CZ" dirty="0"/>
              <a:t>Obsah výkresů</a:t>
            </a:r>
          </a:p>
          <a:p>
            <a:r>
              <a:rPr lang="cs-CZ" dirty="0"/>
              <a:t>Výběr </a:t>
            </a:r>
            <a:r>
              <a:rPr lang="cs-CZ" dirty="0" smtClean="0"/>
              <a:t>projektanta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67544" y="830372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ÚS veřejných prostranství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24906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748464" cy="504056"/>
          </a:xfrm>
        </p:spPr>
        <p:txBody>
          <a:bodyPr/>
          <a:lstStyle/>
          <a:p>
            <a:r>
              <a:rPr lang="cs-CZ" dirty="0" smtClean="0"/>
              <a:t>Typy územních studií veřejných prostranství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2400" dirty="0" smtClean="0"/>
              <a:t>V minimální podrobnosti</a:t>
            </a:r>
          </a:p>
          <a:p>
            <a:r>
              <a:rPr lang="cs-CZ" sz="2400" dirty="0" smtClean="0"/>
              <a:t>V optimální podrobnosti</a:t>
            </a:r>
            <a:endParaRPr lang="cs-CZ" sz="2400" dirty="0"/>
          </a:p>
        </p:txBody>
      </p:sp>
      <p:pic>
        <p:nvPicPr>
          <p:cNvPr id="5" name="Obrázek 4" descr="Urbanismus.jpg"/>
          <p:cNvPicPr>
            <a:picLocks noChangeAspect="1"/>
          </p:cNvPicPr>
          <p:nvPr/>
        </p:nvPicPr>
        <p:blipFill>
          <a:blip r:embed="rId2" cstate="print"/>
          <a:srcRect r="19991"/>
          <a:stretch>
            <a:fillRect/>
          </a:stretch>
        </p:blipFill>
        <p:spPr>
          <a:xfrm>
            <a:off x="951903" y="3284984"/>
            <a:ext cx="4713309" cy="3240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149080"/>
            <a:ext cx="2427782" cy="23653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Obrázek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448272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30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748464" cy="504056"/>
          </a:xfrm>
        </p:spPr>
        <p:txBody>
          <a:bodyPr/>
          <a:lstStyle/>
          <a:p>
            <a:r>
              <a:rPr lang="cs-CZ" dirty="0" smtClean="0"/>
              <a:t>Typy územních studií veřejných prostranství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4968552" cy="4392488"/>
          </a:xfrm>
        </p:spPr>
        <p:txBody>
          <a:bodyPr/>
          <a:lstStyle/>
          <a:p>
            <a:r>
              <a:rPr lang="cs-CZ" sz="2400" dirty="0" smtClean="0"/>
              <a:t>Systém veřejných prostranství</a:t>
            </a:r>
          </a:p>
          <a:p>
            <a:r>
              <a:rPr lang="cs-CZ" sz="2400" dirty="0" smtClean="0"/>
              <a:t>Jednotlivé veřejné prostranství</a:t>
            </a:r>
            <a:endParaRPr lang="cs-CZ" sz="2400" dirty="0"/>
          </a:p>
        </p:txBody>
      </p:sp>
      <p:pic>
        <p:nvPicPr>
          <p:cNvPr id="5" name="Obráze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25" y="1988840"/>
            <a:ext cx="3298255" cy="46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ázek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4759808" cy="28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23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1668</TotalTime>
  <Words>623</Words>
  <Application>Microsoft Office PowerPoint</Application>
  <PresentationFormat>Předvádění na obrazovce (4:3)</PresentationFormat>
  <Paragraphs>160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Urbanistický</vt:lpstr>
      <vt:lpstr>Aktuální informace - MMR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Typy územních studií veřejných prostranství</vt:lpstr>
      <vt:lpstr>Typy územních studií veřejných prostranství</vt:lpstr>
      <vt:lpstr>Typy územních studií veřejných prostranství</vt:lpstr>
      <vt:lpstr>Proces přípravy, zadání a pořízení</vt:lpstr>
      <vt:lpstr>Prezentace aplikace PowerPoint</vt:lpstr>
      <vt:lpstr>Prezentace aplikace PowerPoint</vt:lpstr>
      <vt:lpstr>Potenciály (P+R) x Krajinné okrsky (návrh)</vt:lpstr>
      <vt:lpstr>Dotace z národního programu na  podporu územního plánování</vt:lpstr>
    </vt:vector>
  </TitlesOfParts>
  <Company>KUUK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Důvody rušení OOP</dc:title>
  <dc:creator>Studenovská Naděžda</dc:creator>
  <cp:lastModifiedBy>Novotná Jolana</cp:lastModifiedBy>
  <cp:revision>154</cp:revision>
  <cp:lastPrinted>2016-05-18T15:47:59Z</cp:lastPrinted>
  <dcterms:created xsi:type="dcterms:W3CDTF">2014-10-15T06:37:22Z</dcterms:created>
  <dcterms:modified xsi:type="dcterms:W3CDTF">2016-05-18T15:51:27Z</dcterms:modified>
</cp:coreProperties>
</file>