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96" r:id="rId2"/>
    <p:sldId id="322" r:id="rId3"/>
    <p:sldId id="312" r:id="rId4"/>
    <p:sldId id="313" r:id="rId5"/>
    <p:sldId id="315" r:id="rId6"/>
    <p:sldId id="317" r:id="rId7"/>
    <p:sldId id="318" r:id="rId8"/>
    <p:sldId id="319" r:id="rId9"/>
    <p:sldId id="321" r:id="rId10"/>
    <p:sldId id="320" r:id="rId11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89A1A7"/>
    <a:srgbClr val="375D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04" autoAdjust="0"/>
    <p:restoredTop sz="97536" autoAdjust="0"/>
  </p:normalViewPr>
  <p:slideViewPr>
    <p:cSldViewPr>
      <p:cViewPr>
        <p:scale>
          <a:sx n="85" d="100"/>
          <a:sy n="85" d="100"/>
        </p:scale>
        <p:origin x="-1644" y="-6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9C33F7E-CCAA-4B41-B673-FBFF60EF3EE5}" type="datetimeFigureOut">
              <a:rPr lang="cs-CZ"/>
              <a:pPr>
                <a:defRPr/>
              </a:pPr>
              <a:t>14.12.2015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FD393DC-79F5-46A0-8F43-427C5C922A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42089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C077A37-74C7-4C2D-BEB5-2E42A05EDE81}" type="datetimeFigureOut">
              <a:rPr lang="cs-CZ"/>
              <a:pPr>
                <a:defRPr/>
              </a:pPr>
              <a:t>14.12.2015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07C97DC-1E0F-4EB7-8441-96CB8472D2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27871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624168-F3F5-437E-BFE2-E3DEC09F49C4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85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4C8F55-63B2-4321-96B1-36E663049CDA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624168-F3F5-437E-BFE2-E3DEC09F49C4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624168-F3F5-437E-BFE2-E3DEC09F49C4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624168-F3F5-437E-BFE2-E3DEC09F49C4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624168-F3F5-437E-BFE2-E3DEC09F49C4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624168-F3F5-437E-BFE2-E3DEC09F49C4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624168-F3F5-437E-BFE2-E3DEC09F49C4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624168-F3F5-437E-BFE2-E3DEC09F49C4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624168-F3F5-437E-BFE2-E3DEC09F49C4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71604" y="2130425"/>
            <a:ext cx="7143800" cy="1470025"/>
          </a:xfrm>
        </p:spPr>
        <p:txBody>
          <a:bodyPr/>
          <a:lstStyle>
            <a:lvl1pPr algn="l"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71604" y="3886200"/>
            <a:ext cx="7143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4BD207-9C33-4555-9515-1851A31B8C56}" type="datetime1">
              <a:rPr lang="cs-CZ"/>
              <a:pPr>
                <a:defRPr/>
              </a:pPr>
              <a:t>14.12.2015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Zápatí</a:t>
            </a:r>
            <a:endParaRPr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EC1E4-35A2-434B-BFCC-CA4C69C9D1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BD471-CA66-47DD-98EF-B68484B9D3F6}" type="datetime1">
              <a:rPr lang="cs-CZ"/>
              <a:pPr>
                <a:defRPr/>
              </a:pPr>
              <a:t>14.12.2015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Zápatí</a:t>
            </a:r>
            <a:endParaRPr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58A92-CD85-4A86-AB71-6A781D13058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785926"/>
            <a:ext cx="2057400" cy="4340237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643042" y="1785926"/>
            <a:ext cx="4833958" cy="4340237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8F928-67BB-4A40-8406-0035167544E6}" type="datetime1">
              <a:rPr lang="cs-CZ"/>
              <a:pPr>
                <a:defRPr/>
              </a:pPr>
              <a:t>14.12.2015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Zápatí</a:t>
            </a:r>
            <a:endParaRPr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30D44-8D3D-44D1-8C89-14910684EF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5182E-AA52-4637-8A9B-ED1A5030D52E}" type="datetime1">
              <a:rPr lang="cs-CZ"/>
              <a:pPr>
                <a:defRPr/>
              </a:pPr>
              <a:t>14.12.2015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Zápatí</a:t>
            </a:r>
            <a:endParaRPr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3705E-E6FA-4EFC-AFD0-36B454171A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71603" y="4406900"/>
            <a:ext cx="71438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71603" y="2906713"/>
            <a:ext cx="71438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04D86-31D5-424F-9797-C302832A63FC}" type="datetime1">
              <a:rPr lang="cs-CZ"/>
              <a:pPr>
                <a:defRPr/>
              </a:pPr>
              <a:t>14.12.2015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Zápatí</a:t>
            </a:r>
            <a:endParaRPr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95CD5-6C06-40F0-90DD-5B38D55627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71604" y="3071810"/>
            <a:ext cx="3500462" cy="30543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14942" y="3071810"/>
            <a:ext cx="3471858" cy="30543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58A46-1986-4DB3-A9A4-B65EE0E64AFF}" type="datetime1">
              <a:rPr lang="cs-CZ"/>
              <a:pPr>
                <a:defRPr/>
              </a:pPr>
              <a:t>14.12.2015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Zápatí</a:t>
            </a:r>
            <a:endParaRPr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C4AEB-8319-46EF-A7C2-48D7FEF9A7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71604" y="3071810"/>
            <a:ext cx="3500462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71604" y="3857629"/>
            <a:ext cx="3500462" cy="2268534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214942" y="3071810"/>
            <a:ext cx="3471858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214942" y="3857629"/>
            <a:ext cx="3471858" cy="2268534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11FBF-2368-4C6B-871A-894616FE00A2}" type="datetime1">
              <a:rPr lang="cs-CZ"/>
              <a:pPr>
                <a:defRPr/>
              </a:pPr>
              <a:t>14.12.2015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Zápatí</a:t>
            </a:r>
            <a:endParaRPr dirty="0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261F7-22E8-40BE-B4F9-A8F5B2F0D4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8D579-DDF6-444C-8058-97ED1A65A618}" type="datetime1">
              <a:rPr lang="cs-CZ"/>
              <a:pPr>
                <a:defRPr/>
              </a:pPr>
              <a:t>14.12.2015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Zápatí</a:t>
            </a:r>
            <a:endParaRPr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5A86D-D0FE-4D17-8886-B76320AA8D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9057E-B0A7-4AE7-BF93-DBAA9A8985CE}" type="datetime1">
              <a:rPr lang="cs-CZ"/>
              <a:pPr>
                <a:defRPr/>
              </a:pPr>
              <a:t>14.12.2015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Zápatí</a:t>
            </a:r>
            <a:endParaRPr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F7161-E136-4F0D-9583-BB1FD483F7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78639" y="1785926"/>
            <a:ext cx="285048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43438" y="1785926"/>
            <a:ext cx="4043362" cy="4340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78639" y="3143248"/>
            <a:ext cx="2850486" cy="29829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CFA69-1C86-466B-825C-71096009ED29}" type="datetime1">
              <a:rPr lang="cs-CZ"/>
              <a:pPr>
                <a:defRPr/>
              </a:pPr>
              <a:t>14.12.2015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Zápatí</a:t>
            </a:r>
            <a:endParaRPr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92D9E-FAC4-489B-A539-1D1798E52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78638" y="4800600"/>
            <a:ext cx="7136766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78638" y="1785927"/>
            <a:ext cx="7136766" cy="294164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78638" y="5367338"/>
            <a:ext cx="7136766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A285E-44C8-4106-A521-19A669BCA231}" type="datetime1">
              <a:rPr lang="cs-CZ"/>
              <a:pPr>
                <a:defRPr/>
              </a:pPr>
              <a:t>14.12.2015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Zápatí</a:t>
            </a:r>
            <a:endParaRPr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D9846-3E57-4E7D-95FE-3B6B99C893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7" descr="uk_logo.wmf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57200" y="292100"/>
            <a:ext cx="3475038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1571625" y="1785938"/>
            <a:ext cx="71151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1571625" y="3071813"/>
            <a:ext cx="7115175" cy="305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581150" y="6356350"/>
            <a:ext cx="1133475" cy="358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89A1A7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3F87E73-ED02-4C23-841B-8D072E679872}" type="datetime1">
              <a:rPr lang="cs-CZ"/>
              <a:pPr>
                <a:defRPr/>
              </a:pPr>
              <a:t>14.12.2015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84488" y="6357938"/>
            <a:ext cx="4530725" cy="3571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cs-CZ" sz="1200" kern="1200">
                <a:solidFill>
                  <a:srgbClr val="89A1A7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t>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572375" y="6356350"/>
            <a:ext cx="1114425" cy="358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89A1A7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14BE27A-0B8E-4B67-828D-E3ACF74614C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375D67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stovicek.p@kr-ustecky.cz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kr-ustecky.cz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642910" y="1643050"/>
            <a:ext cx="7643866" cy="785818"/>
          </a:xfrm>
        </p:spPr>
        <p:txBody>
          <a:bodyPr/>
          <a:lstStyle/>
          <a:p>
            <a:r>
              <a:rPr lang="cs-CZ" sz="2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Porada s ORP 10.12.2015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642910" y="2643182"/>
            <a:ext cx="7715304" cy="3714756"/>
          </a:xfrm>
        </p:spPr>
        <p:txBody>
          <a:bodyPr/>
          <a:lstStyle/>
          <a:p>
            <a:r>
              <a:rPr lang="cs-CZ" sz="36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Lhůta pro pořízení územní studie </a:t>
            </a:r>
          </a:p>
          <a:p>
            <a:pPr>
              <a:spcBef>
                <a:spcPts val="1200"/>
              </a:spcBef>
            </a:pPr>
            <a:r>
              <a:rPr lang="cs-CZ" sz="2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§ 43 odst. 2  SZ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2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Příloha č. 7 odst. 2, písm. c) vyhlášky č. 500/2006 Sb. </a:t>
            </a:r>
          </a:p>
          <a:p>
            <a:pPr>
              <a:spcBef>
                <a:spcPts val="1800"/>
              </a:spcBef>
              <a:spcAft>
                <a:spcPts val="1200"/>
              </a:spcAft>
            </a:pPr>
            <a:r>
              <a:rPr lang="cs-CZ" sz="24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Téma: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cs-CZ" sz="2400" i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„ Co je přiměřená lhůta pro pořízení ÚS ?“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cs-CZ" sz="24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Nadpis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095703" cy="3170783"/>
          </a:xfrm>
        </p:spPr>
        <p:txBody>
          <a:bodyPr/>
          <a:lstStyle/>
          <a:p>
            <a:pPr eaLnBrk="1" hangingPunct="1"/>
            <a:r>
              <a:rPr lang="cs-CZ" sz="28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Děkuji Vám za pozornost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3933056"/>
            <a:ext cx="8001000" cy="1752600"/>
          </a:xfrm>
        </p:spPr>
        <p:txBody>
          <a:bodyPr/>
          <a:lstStyle/>
          <a:p>
            <a:endParaRPr lang="cs-CZ" sz="18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r>
              <a:rPr lang="cs-CZ" sz="18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Pavel </a:t>
            </a:r>
            <a:r>
              <a:rPr lang="cs-CZ" sz="1800" b="1" dirty="0">
                <a:solidFill>
                  <a:schemeClr val="tx1"/>
                </a:solidFill>
                <a:latin typeface="Arial" charset="0"/>
                <a:cs typeface="Arial" charset="0"/>
              </a:rPr>
              <a:t>Šťovíček</a:t>
            </a:r>
          </a:p>
          <a:p>
            <a:r>
              <a:rPr lang="cs-CZ" sz="1800" b="1" dirty="0">
                <a:solidFill>
                  <a:schemeClr val="tx1"/>
                </a:solidFill>
                <a:latin typeface="Arial" charset="0"/>
                <a:cs typeface="Arial" charset="0"/>
              </a:rPr>
              <a:t>Tel.:  </a:t>
            </a:r>
            <a:r>
              <a:rPr lang="cs-CZ" sz="1800" dirty="0">
                <a:solidFill>
                  <a:schemeClr val="tx1"/>
                </a:solidFill>
                <a:latin typeface="Arial" charset="0"/>
                <a:cs typeface="Arial" charset="0"/>
              </a:rPr>
              <a:t>+420 475 657 502</a:t>
            </a:r>
          </a:p>
          <a:p>
            <a:r>
              <a:rPr lang="cs-CZ" sz="1800" b="1" dirty="0">
                <a:solidFill>
                  <a:schemeClr val="tx1"/>
                </a:solidFill>
                <a:latin typeface="Arial" charset="0"/>
                <a:cs typeface="Arial" charset="0"/>
              </a:rPr>
              <a:t>e-mail: </a:t>
            </a:r>
            <a:r>
              <a:rPr lang="cs-CZ" sz="1800" dirty="0">
                <a:solidFill>
                  <a:schemeClr val="tx1"/>
                </a:solidFill>
                <a:latin typeface="Arial" charset="0"/>
                <a:cs typeface="Arial" charset="0"/>
                <a:hlinkClick r:id="rId3"/>
              </a:rPr>
              <a:t>stovicek.p@kr-ustecky.cz</a:t>
            </a:r>
            <a:r>
              <a:rPr lang="cs-CZ" sz="1800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</a:p>
          <a:p>
            <a:r>
              <a:rPr lang="cs-CZ" sz="1800" dirty="0">
                <a:solidFill>
                  <a:schemeClr val="tx1"/>
                </a:solidFill>
                <a:latin typeface="Arial" charset="0"/>
                <a:cs typeface="Arial" charset="0"/>
                <a:hlinkClick r:id="rId4"/>
              </a:rPr>
              <a:t>www.kr-ustecky.cz</a:t>
            </a:r>
            <a:endParaRPr lang="cs-CZ" sz="18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eaLnBrk="1" hangingPunct="1">
              <a:defRPr/>
            </a:pPr>
            <a:endParaRPr lang="cs-CZ" b="1" dirty="0" smtClean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45412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DEF5E26-6446-4137-8927-96FB95286624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cs-CZ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99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683568" y="1628800"/>
            <a:ext cx="7643866" cy="785818"/>
          </a:xfrm>
        </p:spPr>
        <p:txBody>
          <a:bodyPr/>
          <a:lstStyle/>
          <a:p>
            <a:pPr algn="just"/>
            <a:r>
              <a:rPr lang="cs-CZ" sz="2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ÚS </a:t>
            </a:r>
            <a:r>
              <a:rPr lang="cs-CZ" sz="2400" dirty="0">
                <a:solidFill>
                  <a:schemeClr val="tx1"/>
                </a:solidFill>
                <a:latin typeface="Arial" charset="0"/>
                <a:cs typeface="Arial" charset="0"/>
              </a:rPr>
              <a:t>vymezená v </a:t>
            </a:r>
            <a:r>
              <a:rPr lang="cs-CZ" sz="2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ÚP - podmínka pro rozhodování      o změnách   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642910" y="2643182"/>
            <a:ext cx="7715304" cy="3714756"/>
          </a:xfrm>
        </p:spPr>
        <p:txBody>
          <a:bodyPr/>
          <a:lstStyle/>
          <a:p>
            <a:pPr algn="just">
              <a:spcBef>
                <a:spcPts val="1200"/>
              </a:spcBef>
            </a:pPr>
            <a:r>
              <a:rPr lang="cs-CZ" sz="21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§ 43 odst. 2  SZ </a:t>
            </a:r>
            <a:r>
              <a:rPr lang="cs-CZ" sz="21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– umožňuje (neukládá) vymezení ploch a koridorů, v nichž je </a:t>
            </a:r>
            <a:r>
              <a:rPr lang="cs-CZ" sz="2100" u="sng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rozhodování podmíněno zpracováním ÚS</a:t>
            </a:r>
          </a:p>
          <a:p>
            <a:pPr marL="342900" indent="-34290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podmínky</a:t>
            </a: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pro pořízení</a:t>
            </a:r>
          </a:p>
          <a:p>
            <a:pPr marL="342900" indent="-34290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přiměřená lhůta </a:t>
            </a: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pro vložení dat do ev. ÚPČ (marným uplynutím lhůty omezení změn zaniká)</a:t>
            </a:r>
          </a:p>
          <a:p>
            <a:pPr algn="just">
              <a:spcBef>
                <a:spcPts val="1200"/>
              </a:spcBef>
            </a:pPr>
            <a:r>
              <a:rPr lang="cs-CZ" sz="2100" b="1" dirty="0">
                <a:solidFill>
                  <a:schemeClr val="tx1"/>
                </a:solidFill>
                <a:latin typeface="Arial" charset="0"/>
                <a:cs typeface="Arial" charset="0"/>
              </a:rPr>
              <a:t>Příloha </a:t>
            </a:r>
            <a:r>
              <a:rPr lang="cs-CZ" sz="21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č. 7 vyhlášky </a:t>
            </a:r>
            <a:r>
              <a:rPr lang="cs-CZ" sz="2100" b="1" dirty="0">
                <a:solidFill>
                  <a:schemeClr val="tx1"/>
                </a:solidFill>
                <a:latin typeface="Arial" charset="0"/>
                <a:cs typeface="Arial" charset="0"/>
              </a:rPr>
              <a:t>č. 500/2006 </a:t>
            </a:r>
            <a:r>
              <a:rPr lang="cs-CZ" sz="21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Sb. (obsah ÚP)</a:t>
            </a:r>
            <a:endParaRPr lang="cs-CZ" sz="21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342900" indent="-34290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textová část</a:t>
            </a: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, návrh</a:t>
            </a:r>
            <a:r>
              <a:rPr lang="cs-CZ" sz="2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-</a:t>
            </a:r>
            <a:r>
              <a:rPr lang="cs-CZ" sz="2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podmínky, lhůta; odůvodnění – řádné zdůvodnění vymezení </a:t>
            </a:r>
          </a:p>
          <a:p>
            <a:pPr marL="342900" indent="-34290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grafická </a:t>
            </a: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část, návrh - výkres základního členění </a:t>
            </a:r>
            <a:endParaRPr lang="cs-CZ" sz="20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cs-CZ" sz="2100" i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„Co je přiměřená lhůta pro pořízení ÚS ?“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cs-CZ" sz="24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88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642910" y="1643050"/>
            <a:ext cx="7643866" cy="571504"/>
          </a:xfrm>
        </p:spPr>
        <p:txBody>
          <a:bodyPr/>
          <a:lstStyle/>
          <a:p>
            <a:r>
              <a:rPr lang="cs-CZ" sz="21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Příklad – ÚP z roku 2012 – přezkum soudem 2015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642910" y="2276872"/>
            <a:ext cx="7715304" cy="4366838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endParaRPr lang="cs-CZ" sz="20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2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Návrh ÚP – vymezení provedeno takto</a:t>
            </a: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:</a:t>
            </a:r>
          </a:p>
          <a:p>
            <a:pPr marL="355600" indent="-355600" algn="just">
              <a:spcBef>
                <a:spcPts val="900"/>
              </a:spcBef>
              <a:spcAft>
                <a:spcPts val="900"/>
              </a:spcAft>
              <a:buFont typeface="Arial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„…..</a:t>
            </a:r>
            <a:r>
              <a:rPr lang="nl-NL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Cílem </a:t>
            </a: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ÚS</a:t>
            </a:r>
            <a:r>
              <a:rPr lang="nl-NL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nl-NL" sz="2000" dirty="0">
                <a:solidFill>
                  <a:schemeClr val="tx1"/>
                </a:solidFill>
                <a:latin typeface="Arial" charset="0"/>
                <a:cs typeface="Arial" charset="0"/>
              </a:rPr>
              <a:t>je </a:t>
            </a:r>
            <a:r>
              <a:rPr lang="nl-NL" sz="2000" u="sng" dirty="0">
                <a:solidFill>
                  <a:schemeClr val="tx1"/>
                </a:solidFill>
                <a:latin typeface="Arial" charset="0"/>
                <a:cs typeface="Arial" charset="0"/>
              </a:rPr>
              <a:t>koordinace</a:t>
            </a:r>
            <a:r>
              <a:rPr lang="nl-NL" sz="2000" dirty="0">
                <a:solidFill>
                  <a:schemeClr val="tx1"/>
                </a:solidFill>
                <a:latin typeface="Arial" charset="0"/>
                <a:cs typeface="Arial" charset="0"/>
              </a:rPr>
              <a:t> plošného</a:t>
            </a:r>
            <a:r>
              <a:rPr lang="nl-NL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,</a:t>
            </a: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prostorového                            a </a:t>
            </a:r>
            <a:r>
              <a:rPr lang="cs-CZ" sz="2000" dirty="0">
                <a:solidFill>
                  <a:schemeClr val="tx1"/>
                </a:solidFill>
                <a:latin typeface="Arial" charset="0"/>
                <a:cs typeface="Arial" charset="0"/>
              </a:rPr>
              <a:t>funkčního uspořádání včetně řešení technické a dopravní infrastruktury, zeleně</a:t>
            </a: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, vazeb </a:t>
            </a:r>
            <a:r>
              <a:rPr lang="cs-CZ" sz="2000" dirty="0">
                <a:solidFill>
                  <a:schemeClr val="tx1"/>
                </a:solidFill>
                <a:latin typeface="Arial" charset="0"/>
                <a:cs typeface="Arial" charset="0"/>
              </a:rPr>
              <a:t>na stávající sídlo a krajinu, přiměřená ochrana melioračních </a:t>
            </a: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zařízení…..“</a:t>
            </a:r>
          </a:p>
          <a:p>
            <a:pPr marL="342900" indent="-342900" algn="just">
              <a:spcBef>
                <a:spcPts val="90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„…..Lhůta </a:t>
            </a:r>
            <a:r>
              <a:rPr lang="cs-CZ" sz="2000" dirty="0">
                <a:solidFill>
                  <a:schemeClr val="tx1"/>
                </a:solidFill>
                <a:latin typeface="Arial" charset="0"/>
                <a:cs typeface="Arial" charset="0"/>
              </a:rPr>
              <a:t>pro pořízení </a:t>
            </a: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US a schválení </a:t>
            </a:r>
            <a:r>
              <a:rPr lang="cs-CZ" sz="2000" dirty="0">
                <a:solidFill>
                  <a:schemeClr val="tx1"/>
                </a:solidFill>
                <a:latin typeface="Arial" charset="0"/>
                <a:cs typeface="Arial" charset="0"/>
              </a:rPr>
              <a:t>pořizovatelem </a:t>
            </a: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a vložení </a:t>
            </a:r>
            <a:r>
              <a:rPr lang="cs-CZ" sz="2000" dirty="0">
                <a:solidFill>
                  <a:schemeClr val="tx1"/>
                </a:solidFill>
                <a:latin typeface="Arial" charset="0"/>
                <a:cs typeface="Arial" charset="0"/>
              </a:rPr>
              <a:t>dat o </a:t>
            </a: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ÚS </a:t>
            </a:r>
            <a:r>
              <a:rPr lang="cs-CZ" sz="2000" dirty="0">
                <a:solidFill>
                  <a:schemeClr val="tx1"/>
                </a:solidFill>
                <a:latin typeface="Arial" charset="0"/>
                <a:cs typeface="Arial" charset="0"/>
              </a:rPr>
              <a:t>do </a:t>
            </a: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evidence ÚPČ </a:t>
            </a:r>
            <a:r>
              <a:rPr lang="cs-CZ" sz="2000" dirty="0">
                <a:solidFill>
                  <a:schemeClr val="tx1"/>
                </a:solidFill>
                <a:latin typeface="Arial" charset="0"/>
                <a:cs typeface="Arial" charset="0"/>
              </a:rPr>
              <a:t>se stanoví </a:t>
            </a:r>
            <a:r>
              <a:rPr lang="cs-CZ" sz="2000" u="sng" dirty="0">
                <a:solidFill>
                  <a:schemeClr val="tx1"/>
                </a:solidFill>
                <a:latin typeface="Arial" charset="0"/>
                <a:cs typeface="Arial" charset="0"/>
              </a:rPr>
              <a:t>do 31.12. </a:t>
            </a:r>
            <a:r>
              <a:rPr lang="cs-CZ" sz="2000" u="sng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2030</a:t>
            </a: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…..“</a:t>
            </a:r>
            <a:endParaRPr lang="cs-CZ" sz="20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5634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642910" y="1643050"/>
            <a:ext cx="7643866" cy="571504"/>
          </a:xfrm>
        </p:spPr>
        <p:txBody>
          <a:bodyPr/>
          <a:lstStyle/>
          <a:p>
            <a:r>
              <a:rPr lang="cs-CZ" sz="2100" dirty="0">
                <a:solidFill>
                  <a:schemeClr val="tx1"/>
                </a:solidFill>
                <a:latin typeface="Arial" charset="0"/>
                <a:cs typeface="Arial" charset="0"/>
              </a:rPr>
              <a:t>Příklad – ÚP z roku 2012 – přezkum soudem 2015</a:t>
            </a:r>
            <a:endParaRPr lang="cs-CZ" sz="21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642910" y="2276872"/>
            <a:ext cx="7715304" cy="4366838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2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Odůvodnění návrhu ÚP</a:t>
            </a: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:</a:t>
            </a:r>
          </a:p>
          <a:p>
            <a:pPr marL="342900" indent="-342900" algn="just">
              <a:spcBef>
                <a:spcPts val="90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  <a:latin typeface="Arial" charset="0"/>
                <a:cs typeface="Arial" charset="0"/>
              </a:rPr>
              <a:t>„ …..pro </a:t>
            </a:r>
            <a:r>
              <a:rPr lang="cs-CZ" sz="2000" u="sng" dirty="0">
                <a:solidFill>
                  <a:schemeClr val="tx1"/>
                </a:solidFill>
                <a:latin typeface="Arial" charset="0"/>
                <a:cs typeface="Arial" charset="0"/>
              </a:rPr>
              <a:t>zastavitelné plochy většího rozsahu</a:t>
            </a:r>
            <a:r>
              <a:rPr lang="cs-CZ" sz="2000" dirty="0">
                <a:solidFill>
                  <a:schemeClr val="tx1"/>
                </a:solidFill>
                <a:latin typeface="Arial" charset="0"/>
                <a:cs typeface="Arial" charset="0"/>
              </a:rPr>
              <a:t>....byla v územním plánu stanovena podmínka prověření ÚS…“</a:t>
            </a:r>
          </a:p>
          <a:p>
            <a:pPr marL="342900" indent="-342900" algn="just">
              <a:spcBef>
                <a:spcPts val="90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  <a:latin typeface="Arial" charset="0"/>
                <a:cs typeface="Arial" charset="0"/>
              </a:rPr>
              <a:t>„ …..vzhledem k tomu, že jsou tyto plochy náročné na zajištění nové infrastruktury, byl </a:t>
            </a:r>
            <a:r>
              <a:rPr lang="cs-CZ" sz="2000" u="sng" dirty="0">
                <a:solidFill>
                  <a:schemeClr val="tx1"/>
                </a:solidFill>
                <a:latin typeface="Arial" charset="0"/>
                <a:cs typeface="Arial" charset="0"/>
              </a:rPr>
              <a:t>termín stanoven ve velkém časovém rozpětí až do konce roku 2030</a:t>
            </a:r>
            <a:r>
              <a:rPr lang="cs-CZ" sz="2000" dirty="0">
                <a:solidFill>
                  <a:schemeClr val="tx1"/>
                </a:solidFill>
                <a:latin typeface="Arial" charset="0"/>
                <a:cs typeface="Arial" charset="0"/>
              </a:rPr>
              <a:t>…“</a:t>
            </a:r>
          </a:p>
          <a:p>
            <a:pPr marL="342900" indent="-342900" algn="just">
              <a:spcBef>
                <a:spcPts val="90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  <a:latin typeface="Arial" charset="0"/>
                <a:cs typeface="Arial" charset="0"/>
              </a:rPr>
              <a:t>„ …..obec si vytvořila </a:t>
            </a:r>
            <a:r>
              <a:rPr lang="cs-CZ" sz="2000" u="sng" dirty="0">
                <a:solidFill>
                  <a:schemeClr val="tx1"/>
                </a:solidFill>
                <a:latin typeface="Arial" charset="0"/>
                <a:cs typeface="Arial" charset="0"/>
              </a:rPr>
              <a:t>dostatečný prostor</a:t>
            </a:r>
            <a:r>
              <a:rPr lang="cs-CZ" sz="2000" dirty="0">
                <a:solidFill>
                  <a:schemeClr val="tx1"/>
                </a:solidFill>
                <a:latin typeface="Arial" charset="0"/>
                <a:cs typeface="Arial" charset="0"/>
              </a:rPr>
              <a:t> pro zajištění finančních prostředků </a:t>
            </a:r>
            <a:r>
              <a:rPr lang="cs-CZ" sz="2000" u="sng" dirty="0">
                <a:solidFill>
                  <a:schemeClr val="tx1"/>
                </a:solidFill>
                <a:latin typeface="Arial" charset="0"/>
                <a:cs typeface="Arial" charset="0"/>
              </a:rPr>
              <a:t>na vypracování ÚS</a:t>
            </a:r>
            <a:r>
              <a:rPr lang="cs-CZ" sz="2000" dirty="0">
                <a:solidFill>
                  <a:schemeClr val="tx1"/>
                </a:solidFill>
                <a:latin typeface="Arial" charset="0"/>
                <a:cs typeface="Arial" charset="0"/>
              </a:rPr>
              <a:t> a na postupné </a:t>
            </a:r>
            <a:r>
              <a:rPr lang="cs-CZ" sz="2000" u="sng" dirty="0">
                <a:solidFill>
                  <a:schemeClr val="tx1"/>
                </a:solidFill>
                <a:latin typeface="Arial" charset="0"/>
                <a:cs typeface="Arial" charset="0"/>
              </a:rPr>
              <a:t>vyhodnocování </a:t>
            </a:r>
            <a:r>
              <a:rPr lang="cs-CZ" sz="2000" u="sng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uplatňování </a:t>
            </a:r>
            <a:r>
              <a:rPr lang="cs-CZ" sz="2000" u="sng" dirty="0">
                <a:solidFill>
                  <a:schemeClr val="tx1"/>
                </a:solidFill>
                <a:latin typeface="Arial" charset="0"/>
                <a:cs typeface="Arial" charset="0"/>
              </a:rPr>
              <a:t>ÚP</a:t>
            </a: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…“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sz="2000" i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sz="2000" i="1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58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642910" y="1643050"/>
            <a:ext cx="7643866" cy="571504"/>
          </a:xfrm>
        </p:spPr>
        <p:txBody>
          <a:bodyPr/>
          <a:lstStyle/>
          <a:p>
            <a:r>
              <a:rPr lang="cs-CZ" sz="2100" dirty="0">
                <a:solidFill>
                  <a:schemeClr val="tx1"/>
                </a:solidFill>
                <a:latin typeface="Arial" charset="0"/>
                <a:cs typeface="Arial" charset="0"/>
              </a:rPr>
              <a:t>Příklad – ÚP z roku 2012 – přezkum soudem 2015</a:t>
            </a:r>
            <a:endParaRPr lang="cs-CZ" sz="21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642910" y="2276872"/>
            <a:ext cx="7715304" cy="4366838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2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Návrh na zrušení části OOP (krajský soud)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2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Navrhovatel (vlastník pozemků):</a:t>
            </a:r>
            <a:endParaRPr lang="cs-CZ" sz="20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342900" indent="-342900" algn="just">
              <a:spcBef>
                <a:spcPts val="90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napadá lhůtu do 31.12.2030 - </a:t>
            </a:r>
            <a:r>
              <a:rPr lang="cs-CZ" sz="2000" u="sng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nepřiměřený zásah do vlastnického práva</a:t>
            </a: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, který znemožňuje využít pozemky</a:t>
            </a:r>
          </a:p>
          <a:p>
            <a:pPr marL="342900" indent="-342900" algn="just">
              <a:spcBef>
                <a:spcPts val="90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cs-CZ" sz="2000" u="sng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výběr ploch</a:t>
            </a: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pro pořízení ÚS bez srozumitelného klíče – projev libovůle </a:t>
            </a:r>
          </a:p>
          <a:p>
            <a:pPr marL="342900" indent="-342900" algn="just">
              <a:spcBef>
                <a:spcPts val="90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požaduje </a:t>
            </a:r>
            <a:r>
              <a:rPr lang="cs-CZ" sz="2000" u="sng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zrušit OOP ve všech částech</a:t>
            </a: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, které se týkají rozhodování o změnách v území za </a:t>
            </a:r>
            <a:r>
              <a:rPr lang="cs-CZ" sz="2000" u="sng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podmínky zpracování ÚS</a:t>
            </a:r>
            <a:endParaRPr lang="cs-CZ" sz="2000" u="sng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083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642910" y="1643050"/>
            <a:ext cx="7643866" cy="571504"/>
          </a:xfrm>
        </p:spPr>
        <p:txBody>
          <a:bodyPr/>
          <a:lstStyle/>
          <a:p>
            <a:r>
              <a:rPr lang="cs-CZ" sz="2100" dirty="0">
                <a:solidFill>
                  <a:schemeClr val="tx1"/>
                </a:solidFill>
                <a:latin typeface="Arial" charset="0"/>
                <a:cs typeface="Arial" charset="0"/>
              </a:rPr>
              <a:t>Příklad – ÚP z roku 2012 – přezkum soudem </a:t>
            </a:r>
            <a:r>
              <a:rPr lang="cs-CZ" sz="21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2015 </a:t>
            </a:r>
            <a:endParaRPr lang="cs-CZ" sz="21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642910" y="2276872"/>
            <a:ext cx="7715304" cy="4366838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2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Návrh na zrušení části OOP (krajský soud)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2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Odpůrce (obec):</a:t>
            </a:r>
            <a:endParaRPr lang="cs-CZ" sz="20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342900" indent="-34290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v době vydání ÚP </a:t>
            </a:r>
            <a:r>
              <a:rPr lang="cs-CZ" sz="2000" u="sng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neobsahoval SZ požadavek</a:t>
            </a: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na stanovení lhůty (pouze vyhláška č. 500/2006 Sb.)</a:t>
            </a:r>
          </a:p>
          <a:p>
            <a:pPr marL="342900" indent="-34290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000" u="sng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lhůta koresponduje s účinností ÚP</a:t>
            </a: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– absence infrastruktury (ČOV), potřeba koordinace rozvoje, vyhodnocování ÚP,…..</a:t>
            </a:r>
          </a:p>
          <a:p>
            <a:pPr marL="342900" indent="-34290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000" u="sng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dopady zrušení podmínky ÚS</a:t>
            </a: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– neřízený rozvoj stavební činnosti, zásah do veřejného zájmu na koordinovaném rozvoji obce,…. </a:t>
            </a:r>
          </a:p>
          <a:p>
            <a:pPr marL="342900" indent="-34290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v rámci samosprávných kompetencí bude </a:t>
            </a:r>
            <a:r>
              <a:rPr lang="cs-CZ" sz="2000" u="sng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vymezovat pozemky určené</a:t>
            </a: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k výstavbě  </a:t>
            </a:r>
            <a:r>
              <a:rPr lang="cs-CZ" sz="2000" i="1" dirty="0">
                <a:solidFill>
                  <a:schemeClr val="tx1"/>
                </a:solidFill>
                <a:latin typeface="Arial" charset="0"/>
                <a:cs typeface="Arial" charset="0"/>
              </a:rPr>
              <a:t>(v čase) </a:t>
            </a:r>
            <a:endParaRPr lang="cs-CZ" sz="20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	</a:t>
            </a:r>
            <a:r>
              <a:rPr lang="cs-CZ" sz="1800" i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=&gt; podmínka pořízení ÚS se stala nástrojem etapizace ?!</a:t>
            </a:r>
          </a:p>
        </p:txBody>
      </p:sp>
    </p:spTree>
    <p:extLst>
      <p:ext uri="{BB962C8B-B14F-4D97-AF65-F5344CB8AC3E}">
        <p14:creationId xmlns:p14="http://schemas.microsoft.com/office/powerpoint/2010/main" val="156132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642910" y="1643050"/>
            <a:ext cx="7643866" cy="571504"/>
          </a:xfrm>
        </p:spPr>
        <p:txBody>
          <a:bodyPr/>
          <a:lstStyle/>
          <a:p>
            <a:r>
              <a:rPr lang="cs-CZ" sz="2100" dirty="0">
                <a:solidFill>
                  <a:schemeClr val="tx1"/>
                </a:solidFill>
                <a:latin typeface="Arial" charset="0"/>
                <a:cs typeface="Arial" charset="0"/>
              </a:rPr>
              <a:t>Příklad – ÚP z roku 2012 – přezkum soudem 2015</a:t>
            </a:r>
            <a:endParaRPr lang="cs-CZ" sz="21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642910" y="2276872"/>
            <a:ext cx="7715304" cy="4366838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2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Návrh na zrušení části OOP (krajský soud)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2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Rozsudek krajského soudu:</a:t>
            </a:r>
            <a:endParaRPr lang="cs-CZ" sz="20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342900" indent="-342900" algn="just">
              <a:spcBef>
                <a:spcPts val="90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cs-CZ" sz="2000" u="sng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zrušil ÚP v částech</a:t>
            </a: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, týkajících se </a:t>
            </a:r>
            <a:r>
              <a:rPr lang="cs-CZ" sz="2000" u="sng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pozemků navrhovatele</a:t>
            </a: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v rozsahu, jež žádal (lhůtu i podmínku ÚS) - zůstaly </a:t>
            </a:r>
            <a:r>
              <a:rPr lang="cs-CZ" sz="2000" u="sng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nedotčeny části ÚP</a:t>
            </a: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, týkající se obecně </a:t>
            </a:r>
            <a:r>
              <a:rPr lang="cs-CZ" sz="2000" u="sng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ÚS</a:t>
            </a:r>
          </a:p>
          <a:p>
            <a:pPr marL="342900" indent="-342900" algn="just">
              <a:spcBef>
                <a:spcPts val="90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cs-CZ" sz="2000" u="sng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lhůta</a:t>
            </a: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by neměla přesahovat dobu pro vyhodnocování ÚP ve smyslu </a:t>
            </a:r>
            <a:r>
              <a:rPr lang="cs-CZ" sz="2000" u="sng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§ 55 odst. 1 SZ </a:t>
            </a: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(max. </a:t>
            </a:r>
            <a:r>
              <a:rPr lang="cs-CZ" sz="2000" u="sng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v jednotkách let</a:t>
            </a: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) </a:t>
            </a:r>
          </a:p>
          <a:p>
            <a:pPr marL="342900" indent="-342900" algn="just">
              <a:spcBef>
                <a:spcPts val="90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lhůta </a:t>
            </a:r>
            <a:r>
              <a:rPr lang="cs-CZ" sz="2000" u="sng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18 let</a:t>
            </a: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– </a:t>
            </a:r>
            <a:r>
              <a:rPr lang="cs-CZ" sz="2000" u="sng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zcela nepřiměřená</a:t>
            </a: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vykazuje prvky libovůle a diskriminace navrhovatele </a:t>
            </a:r>
          </a:p>
        </p:txBody>
      </p:sp>
    </p:spTree>
    <p:extLst>
      <p:ext uri="{BB962C8B-B14F-4D97-AF65-F5344CB8AC3E}">
        <p14:creationId xmlns:p14="http://schemas.microsoft.com/office/powerpoint/2010/main" val="3856769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642910" y="1643050"/>
            <a:ext cx="7643866" cy="571504"/>
          </a:xfrm>
        </p:spPr>
        <p:txBody>
          <a:bodyPr/>
          <a:lstStyle/>
          <a:p>
            <a:r>
              <a:rPr lang="cs-CZ" sz="2100" dirty="0">
                <a:solidFill>
                  <a:schemeClr val="tx1"/>
                </a:solidFill>
                <a:latin typeface="Arial" charset="0"/>
                <a:cs typeface="Arial" charset="0"/>
              </a:rPr>
              <a:t>Příklad – ÚP z roku 2012 – přezkum soudem 2015</a:t>
            </a:r>
            <a:endParaRPr lang="cs-CZ" sz="21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642910" y="2276872"/>
            <a:ext cx="7715304" cy="4366838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2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Návrh na zrušení části OOP (krajský soud)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2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Rozsudek krajského soudu:</a:t>
            </a:r>
            <a:endParaRPr lang="cs-CZ" sz="20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342900" indent="-342900" algn="just">
              <a:spcBef>
                <a:spcPts val="90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cs-CZ" sz="2000" u="sng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nesdílí obavu</a:t>
            </a: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z nekontrolované výstavby </a:t>
            </a:r>
          </a:p>
          <a:p>
            <a:pPr marL="800100" lvl="1" indent="-342900" algn="just">
              <a:spcBef>
                <a:spcPts val="90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cs-CZ" sz="2000" u="sng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územní řízení</a:t>
            </a: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(umístění stavby v širších souvislostech)</a:t>
            </a:r>
          </a:p>
          <a:p>
            <a:pPr marL="800100" lvl="1" indent="-342900" algn="just">
              <a:spcBef>
                <a:spcPts val="90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cs-CZ" sz="2000" u="sng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změna ÚP </a:t>
            </a: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(stanovení nové zákonné lhůty k pořízení ÚS)</a:t>
            </a:r>
            <a:r>
              <a:rPr lang="cs-CZ" sz="2000" u="sng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endParaRPr lang="cs-CZ" sz="20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342900" indent="-342900" algn="just">
              <a:spcBef>
                <a:spcPts val="90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cs-CZ" sz="2000" u="sng" dirty="0">
                <a:solidFill>
                  <a:schemeClr val="tx1"/>
                </a:solidFill>
                <a:latin typeface="Arial" charset="0"/>
                <a:cs typeface="Arial" charset="0"/>
              </a:rPr>
              <a:t>ÚS </a:t>
            </a:r>
            <a:r>
              <a:rPr lang="cs-CZ" sz="2000" u="sng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má zásadně charakter podkladu</a:t>
            </a: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pro pořizování ÚPD – nemá sloužit k nahrazení úkolů ÚPD samotné </a:t>
            </a:r>
          </a:p>
          <a:p>
            <a:pPr algn="just">
              <a:spcBef>
                <a:spcPts val="900"/>
              </a:spcBef>
              <a:spcAft>
                <a:spcPts val="900"/>
              </a:spcAft>
            </a:pPr>
            <a:r>
              <a:rPr lang="cs-CZ" sz="2000" i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	=&gt; není nástrojem etapizace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2000" b="1" i="1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endParaRPr lang="cs-CZ" sz="2000" b="1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11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642910" y="1844824"/>
            <a:ext cx="7643866" cy="864096"/>
          </a:xfrm>
        </p:spPr>
        <p:txBody>
          <a:bodyPr/>
          <a:lstStyle/>
          <a:p>
            <a:r>
              <a:rPr lang="cs-CZ" sz="2100" dirty="0">
                <a:solidFill>
                  <a:schemeClr val="tx1"/>
                </a:solidFill>
                <a:latin typeface="Arial" charset="0"/>
                <a:cs typeface="Arial" charset="0"/>
              </a:rPr>
              <a:t>Etapizace </a:t>
            </a:r>
            <a:r>
              <a:rPr lang="cs-CZ" sz="21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v ÚP dle Přílohy č. </a:t>
            </a:r>
            <a:r>
              <a:rPr lang="cs-CZ" sz="2100" dirty="0">
                <a:solidFill>
                  <a:schemeClr val="tx1"/>
                </a:solidFill>
                <a:latin typeface="Arial" charset="0"/>
                <a:cs typeface="Arial" charset="0"/>
              </a:rPr>
              <a:t>7 </a:t>
            </a:r>
            <a:r>
              <a:rPr lang="cs-CZ" sz="21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vyhlášky č</a:t>
            </a:r>
            <a:r>
              <a:rPr lang="cs-CZ" sz="2100" dirty="0">
                <a:solidFill>
                  <a:schemeClr val="tx1"/>
                </a:solidFill>
                <a:latin typeface="Arial" charset="0"/>
                <a:cs typeface="Arial" charset="0"/>
              </a:rPr>
              <a:t>. 500/2006 Sb. </a:t>
            </a:r>
            <a:br>
              <a:rPr lang="cs-CZ" sz="2100" dirty="0">
                <a:solidFill>
                  <a:schemeClr val="tx1"/>
                </a:solidFill>
                <a:latin typeface="Arial" charset="0"/>
                <a:cs typeface="Arial" charset="0"/>
              </a:rPr>
            </a:br>
            <a:endParaRPr lang="cs-CZ" sz="21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642910" y="2852936"/>
            <a:ext cx="7715304" cy="3790774"/>
          </a:xfrm>
        </p:spPr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2000" u="sng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Pokud </a:t>
            </a:r>
            <a:r>
              <a:rPr lang="cs-CZ" sz="2000" u="sng" dirty="0">
                <a:solidFill>
                  <a:schemeClr val="tx1"/>
                </a:solidFill>
                <a:latin typeface="Arial" charset="0"/>
                <a:cs typeface="Arial" charset="0"/>
              </a:rPr>
              <a:t>je to účelné</a:t>
            </a:r>
            <a:r>
              <a:rPr lang="cs-CZ" sz="2000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cs-CZ" sz="2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– </a:t>
            </a:r>
          </a:p>
          <a:p>
            <a:pPr marL="800100" lvl="1" indent="-342900" algn="just"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u="sng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Textová část</a:t>
            </a: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- stanovení pořadí změn v území (etapizace) </a:t>
            </a:r>
          </a:p>
          <a:p>
            <a:pPr marL="800100" lvl="1" indent="-342900" algn="just"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u="sng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Grafická část</a:t>
            </a: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– dle potřeby výkres pořadí změn v území (etapizace)</a:t>
            </a:r>
            <a:endParaRPr lang="cs-CZ" sz="20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44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-v3-uk-logo">
  <a:themeElements>
    <a:clrScheme name="Kancelář">
      <a:dk1>
        <a:sysClr val="windowText" lastClr="6B6D1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6B6D1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6B6D1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ppt-v3-uk-logo</Template>
  <TotalTime>1947</TotalTime>
  <Words>670</Words>
  <Application>Microsoft Office PowerPoint</Application>
  <PresentationFormat>Předvádění na obrazovce (4:3)</PresentationFormat>
  <Paragraphs>92</Paragraphs>
  <Slides>10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ppt-v3-uk-logo</vt:lpstr>
      <vt:lpstr>Porada s ORP 10.12.2015</vt:lpstr>
      <vt:lpstr>ÚS vymezená v ÚP - podmínka pro rozhodování      o změnách   </vt:lpstr>
      <vt:lpstr>Příklad – ÚP z roku 2012 – přezkum soudem 2015</vt:lpstr>
      <vt:lpstr>Příklad – ÚP z roku 2012 – přezkum soudem 2015</vt:lpstr>
      <vt:lpstr>Příklad – ÚP z roku 2012 – přezkum soudem 2015</vt:lpstr>
      <vt:lpstr>Příklad – ÚP z roku 2012 – přezkum soudem 2015 </vt:lpstr>
      <vt:lpstr>Příklad – ÚP z roku 2012 – přezkum soudem 2015</vt:lpstr>
      <vt:lpstr>Příklad – ÚP z roku 2012 – přezkum soudem 2015</vt:lpstr>
      <vt:lpstr>Etapizace v ÚP dle Přílohy č. 7 vyhlášky č. 500/2006 Sb.  </vt:lpstr>
      <vt:lpstr>Děkuji Vám za pozornost </vt:lpstr>
    </vt:vector>
  </TitlesOfParts>
  <Company>Krajský úřad Ústeckého kraje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Morche Lukáš</dc:creator>
  <cp:lastModifiedBy>Řípová Claudia</cp:lastModifiedBy>
  <cp:revision>214</cp:revision>
  <cp:lastPrinted>2015-12-09T07:07:43Z</cp:lastPrinted>
  <dcterms:created xsi:type="dcterms:W3CDTF">2013-04-04T12:24:33Z</dcterms:created>
  <dcterms:modified xsi:type="dcterms:W3CDTF">2015-12-14T13:11:29Z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lpwstr>64600.0000000000</vt:lpwstr>
  </property>
  <property fmtid="{D5CDD505-2E9C-101B-9397-08002B2CF9AE}" pid="3" name="Typ formuláře">
    <vt:lpwstr>Powerpoint prezentace</vt:lpwstr>
  </property>
  <property fmtid="{D5CDD505-2E9C-101B-9397-08002B2CF9AE}" pid="4" name="Vnitřní předpis0">
    <vt:lpwstr/>
  </property>
  <property fmtid="{D5CDD505-2E9C-101B-9397-08002B2CF9AE}" pid="5" name="Poznámka">
    <vt:lpwstr/>
  </property>
</Properties>
</file>