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79" r:id="rId23"/>
    <p:sldId id="281" r:id="rId24"/>
    <p:sldId id="282" r:id="rId25"/>
    <p:sldId id="283" r:id="rId2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D66CE-E989-40B1-9027-31542B6743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9779918-2999-4B8A-B0EE-7DB584D68747}">
      <dgm:prSet/>
      <dgm:spPr/>
      <dgm:t>
        <a:bodyPr/>
        <a:lstStyle/>
        <a:p>
          <a:pPr rtl="0"/>
          <a:r>
            <a:rPr lang="cs-CZ" dirty="0" smtClean="0"/>
            <a:t>1) Vytvoření a provoz počítačových center s připojením na internet</a:t>
          </a:r>
          <a:endParaRPr lang="cs-CZ" dirty="0"/>
        </a:p>
      </dgm:t>
    </dgm:pt>
    <dgm:pt modelId="{5EE1402A-E879-4629-AD8F-2C53972BA30A}" type="parTrans" cxnId="{5B4B9B83-2CDD-4252-8CF6-B02AEB8A3D8B}">
      <dgm:prSet/>
      <dgm:spPr/>
      <dgm:t>
        <a:bodyPr/>
        <a:lstStyle/>
        <a:p>
          <a:endParaRPr lang="cs-CZ"/>
        </a:p>
      </dgm:t>
    </dgm:pt>
    <dgm:pt modelId="{D407B568-5A8C-40B6-BE36-F5E6B03807C7}" type="sibTrans" cxnId="{5B4B9B83-2CDD-4252-8CF6-B02AEB8A3D8B}">
      <dgm:prSet/>
      <dgm:spPr/>
      <dgm:t>
        <a:bodyPr/>
        <a:lstStyle/>
        <a:p>
          <a:endParaRPr lang="cs-CZ"/>
        </a:p>
      </dgm:t>
    </dgm:pt>
    <dgm:pt modelId="{2975C230-39AC-427A-BD15-CFC1AF9B9E02}">
      <dgm:prSet/>
      <dgm:spPr/>
      <dgm:t>
        <a:bodyPr/>
        <a:lstStyle/>
        <a:p>
          <a:pPr rtl="0"/>
          <a:r>
            <a:rPr lang="cs-CZ" dirty="0" smtClean="0"/>
            <a:t>2) Školení a kurzy obsluhy PC pro žáky, děti a mládež</a:t>
          </a:r>
          <a:endParaRPr lang="cs-CZ" dirty="0"/>
        </a:p>
      </dgm:t>
    </dgm:pt>
    <dgm:pt modelId="{85216DD6-DEE9-46E6-955D-84DE1D165BEE}" type="parTrans" cxnId="{2E978E8C-86D5-4171-A1F7-EC07BCA79470}">
      <dgm:prSet/>
      <dgm:spPr/>
      <dgm:t>
        <a:bodyPr/>
        <a:lstStyle/>
        <a:p>
          <a:endParaRPr lang="cs-CZ"/>
        </a:p>
      </dgm:t>
    </dgm:pt>
    <dgm:pt modelId="{08170612-5777-4735-8E42-364BDEA07BAD}" type="sibTrans" cxnId="{2E978E8C-86D5-4171-A1F7-EC07BCA79470}">
      <dgm:prSet/>
      <dgm:spPr/>
      <dgm:t>
        <a:bodyPr/>
        <a:lstStyle/>
        <a:p>
          <a:endParaRPr lang="cs-CZ"/>
        </a:p>
      </dgm:t>
    </dgm:pt>
    <dgm:pt modelId="{F8BD46D0-35B8-4F23-912B-F19540523A4A}">
      <dgm:prSet/>
      <dgm:spPr/>
      <dgm:t>
        <a:bodyPr/>
        <a:lstStyle/>
        <a:p>
          <a:pPr rtl="0"/>
          <a:r>
            <a:rPr lang="cs-CZ" dirty="0" smtClean="0"/>
            <a:t>3) Školení a kurzy pro učitele, pedagogické a výchovné pracovníky</a:t>
          </a:r>
          <a:endParaRPr lang="cs-CZ" dirty="0"/>
        </a:p>
      </dgm:t>
    </dgm:pt>
    <dgm:pt modelId="{B8112291-2C3E-47D8-8B0D-836A961ABD28}" type="parTrans" cxnId="{A3CAF699-2C05-4DA4-82A2-81B7597E66AC}">
      <dgm:prSet/>
      <dgm:spPr/>
      <dgm:t>
        <a:bodyPr/>
        <a:lstStyle/>
        <a:p>
          <a:endParaRPr lang="cs-CZ"/>
        </a:p>
      </dgm:t>
    </dgm:pt>
    <dgm:pt modelId="{4A8D7C2D-39A5-47F8-AFD9-9E9701BC8E27}" type="sibTrans" cxnId="{A3CAF699-2C05-4DA4-82A2-81B7597E66AC}">
      <dgm:prSet/>
      <dgm:spPr/>
      <dgm:t>
        <a:bodyPr/>
        <a:lstStyle/>
        <a:p>
          <a:endParaRPr lang="cs-CZ"/>
        </a:p>
      </dgm:t>
    </dgm:pt>
    <dgm:pt modelId="{CBC37109-0086-4656-94BC-A3D806CF77E7}">
      <dgm:prSet/>
      <dgm:spPr/>
      <dgm:t>
        <a:bodyPr/>
        <a:lstStyle/>
        <a:p>
          <a:pPr rtl="0"/>
          <a:r>
            <a:rPr lang="cs-CZ" dirty="0" smtClean="0"/>
            <a:t>4) Školení a kurzy obsluhy PC pro učitele, pedagogické pracovníky a vychovatele</a:t>
          </a:r>
          <a:endParaRPr lang="cs-CZ" dirty="0"/>
        </a:p>
      </dgm:t>
    </dgm:pt>
    <dgm:pt modelId="{175F0E12-07C8-48DB-985E-7F64B976A968}" type="parTrans" cxnId="{47353161-8695-4820-BE18-BC39FDBD3462}">
      <dgm:prSet/>
      <dgm:spPr/>
      <dgm:t>
        <a:bodyPr/>
        <a:lstStyle/>
        <a:p>
          <a:endParaRPr lang="cs-CZ"/>
        </a:p>
      </dgm:t>
    </dgm:pt>
    <dgm:pt modelId="{88FF0AC5-0CEB-42C5-8A8F-55297C357BBC}" type="sibTrans" cxnId="{47353161-8695-4820-BE18-BC39FDBD3462}">
      <dgm:prSet/>
      <dgm:spPr/>
      <dgm:t>
        <a:bodyPr/>
        <a:lstStyle/>
        <a:p>
          <a:endParaRPr lang="cs-CZ"/>
        </a:p>
      </dgm:t>
    </dgm:pt>
    <dgm:pt modelId="{5FABAC2B-A1F4-4580-B31B-123BB996F4B0}">
      <dgm:prSet/>
      <dgm:spPr/>
      <dgm:t>
        <a:bodyPr/>
        <a:lstStyle/>
        <a:p>
          <a:pPr rtl="0"/>
          <a:r>
            <a:rPr lang="cs-CZ" dirty="0" smtClean="0"/>
            <a:t>5) Tréninkové moduly "JOB STEP“</a:t>
          </a:r>
          <a:endParaRPr lang="cs-CZ" dirty="0"/>
        </a:p>
      </dgm:t>
    </dgm:pt>
    <dgm:pt modelId="{F334931E-75B6-4344-8C33-7901F576692D}" type="parTrans" cxnId="{AE188F05-C404-4EC2-BA1F-296B29AF1F52}">
      <dgm:prSet/>
      <dgm:spPr/>
      <dgm:t>
        <a:bodyPr/>
        <a:lstStyle/>
        <a:p>
          <a:endParaRPr lang="cs-CZ"/>
        </a:p>
      </dgm:t>
    </dgm:pt>
    <dgm:pt modelId="{E92275BF-CD69-4CE6-B900-E45EE27F22A9}" type="sibTrans" cxnId="{AE188F05-C404-4EC2-BA1F-296B29AF1F52}">
      <dgm:prSet/>
      <dgm:spPr/>
      <dgm:t>
        <a:bodyPr/>
        <a:lstStyle/>
        <a:p>
          <a:endParaRPr lang="cs-CZ"/>
        </a:p>
      </dgm:t>
    </dgm:pt>
    <dgm:pt modelId="{B3DF6655-5453-460C-AF4A-BE1CDC240910}">
      <dgm:prSet/>
      <dgm:spPr/>
      <dgm:t>
        <a:bodyPr/>
        <a:lstStyle/>
        <a:p>
          <a:pPr rtl="0"/>
          <a:r>
            <a:rPr lang="cs-CZ" dirty="0" smtClean="0"/>
            <a:t>6) Vzdělávací a tréninkové moduly „ENVIRO“</a:t>
          </a:r>
          <a:endParaRPr lang="cs-CZ" dirty="0"/>
        </a:p>
      </dgm:t>
    </dgm:pt>
    <dgm:pt modelId="{E4BF42DF-FE4A-4D7D-8E72-F0ED551F9582}" type="parTrans" cxnId="{59255CD7-7C5A-451E-B531-53A0B609A007}">
      <dgm:prSet/>
      <dgm:spPr/>
      <dgm:t>
        <a:bodyPr/>
        <a:lstStyle/>
        <a:p>
          <a:endParaRPr lang="cs-CZ"/>
        </a:p>
      </dgm:t>
    </dgm:pt>
    <dgm:pt modelId="{7DEEA2AD-A5C7-4109-AF75-7F394FC9DF5D}" type="sibTrans" cxnId="{59255CD7-7C5A-451E-B531-53A0B609A007}">
      <dgm:prSet/>
      <dgm:spPr/>
      <dgm:t>
        <a:bodyPr/>
        <a:lstStyle/>
        <a:p>
          <a:endParaRPr lang="cs-CZ"/>
        </a:p>
      </dgm:t>
    </dgm:pt>
    <dgm:pt modelId="{05DF975A-BF29-4F02-9D84-72AA04CC5DC3}">
      <dgm:prSet/>
      <dgm:spPr/>
      <dgm:t>
        <a:bodyPr/>
        <a:lstStyle/>
        <a:p>
          <a:pPr rtl="0"/>
          <a:r>
            <a:rPr lang="cs-CZ" dirty="0" smtClean="0"/>
            <a:t>7) Výukové a vzdělávací programy „Podaná ruka“</a:t>
          </a:r>
          <a:endParaRPr lang="cs-CZ" dirty="0"/>
        </a:p>
      </dgm:t>
    </dgm:pt>
    <dgm:pt modelId="{022BBD0B-CEBB-450F-B788-51F1BE220689}" type="parTrans" cxnId="{8086F3B1-B69D-4E70-A977-24229F71425C}">
      <dgm:prSet/>
      <dgm:spPr/>
      <dgm:t>
        <a:bodyPr/>
        <a:lstStyle/>
        <a:p>
          <a:endParaRPr lang="cs-CZ"/>
        </a:p>
      </dgm:t>
    </dgm:pt>
    <dgm:pt modelId="{36FE857C-D145-4CD6-9B86-E1202AC1FBDB}" type="sibTrans" cxnId="{8086F3B1-B69D-4E70-A977-24229F71425C}">
      <dgm:prSet/>
      <dgm:spPr/>
      <dgm:t>
        <a:bodyPr/>
        <a:lstStyle/>
        <a:p>
          <a:endParaRPr lang="cs-CZ"/>
        </a:p>
      </dgm:t>
    </dgm:pt>
    <dgm:pt modelId="{700F8F6A-10BB-4AEE-9A64-8E4E2901D68F}">
      <dgm:prSet/>
      <dgm:spPr/>
      <dgm:t>
        <a:bodyPr/>
        <a:lstStyle/>
        <a:p>
          <a:pPr rtl="0"/>
          <a:r>
            <a:rPr lang="cs-CZ" dirty="0" smtClean="0"/>
            <a:t>8) Zahájení a ukončení projektu</a:t>
          </a:r>
          <a:endParaRPr lang="cs-CZ" dirty="0"/>
        </a:p>
      </dgm:t>
    </dgm:pt>
    <dgm:pt modelId="{7B05DEC3-1E82-4EF0-84B5-F6972D6132D5}" type="parTrans" cxnId="{711C137D-CD55-45B2-87C3-6513CBFE7D51}">
      <dgm:prSet/>
      <dgm:spPr/>
      <dgm:t>
        <a:bodyPr/>
        <a:lstStyle/>
        <a:p>
          <a:endParaRPr lang="cs-CZ"/>
        </a:p>
      </dgm:t>
    </dgm:pt>
    <dgm:pt modelId="{5C968DC2-80FD-4B52-965C-92239107D825}" type="sibTrans" cxnId="{711C137D-CD55-45B2-87C3-6513CBFE7D51}">
      <dgm:prSet/>
      <dgm:spPr/>
      <dgm:t>
        <a:bodyPr/>
        <a:lstStyle/>
        <a:p>
          <a:endParaRPr lang="cs-CZ"/>
        </a:p>
      </dgm:t>
    </dgm:pt>
    <dgm:pt modelId="{6A6102B7-0AE7-4F51-BFE3-056588777EFA}">
      <dgm:prSet/>
      <dgm:spPr/>
      <dgm:t>
        <a:bodyPr/>
        <a:lstStyle/>
        <a:p>
          <a:pPr rtl="0"/>
          <a:r>
            <a:rPr lang="cs-CZ" dirty="0" smtClean="0"/>
            <a:t>9) Publicita a prezentace projektu</a:t>
          </a:r>
          <a:endParaRPr lang="cs-CZ" dirty="0"/>
        </a:p>
      </dgm:t>
    </dgm:pt>
    <dgm:pt modelId="{6DDF655E-536A-41AF-A0D6-0ECD56EA0B2A}" type="parTrans" cxnId="{987CA860-0373-4F1B-B314-BF0E8044A416}">
      <dgm:prSet/>
      <dgm:spPr/>
      <dgm:t>
        <a:bodyPr/>
        <a:lstStyle/>
        <a:p>
          <a:endParaRPr lang="cs-CZ"/>
        </a:p>
      </dgm:t>
    </dgm:pt>
    <dgm:pt modelId="{C6207BA9-012E-420F-B692-87A872F0A23C}" type="sibTrans" cxnId="{987CA860-0373-4F1B-B314-BF0E8044A416}">
      <dgm:prSet/>
      <dgm:spPr/>
      <dgm:t>
        <a:bodyPr/>
        <a:lstStyle/>
        <a:p>
          <a:endParaRPr lang="cs-CZ"/>
        </a:p>
      </dgm:t>
    </dgm:pt>
    <dgm:pt modelId="{D526977B-1490-4283-8E59-F2010BC3CEBB}" type="pres">
      <dgm:prSet presAssocID="{F90D66CE-E989-40B1-9027-31542B67437A}" presName="linear" presStyleCnt="0">
        <dgm:presLayoutVars>
          <dgm:animLvl val="lvl"/>
          <dgm:resizeHandles val="exact"/>
        </dgm:presLayoutVars>
      </dgm:prSet>
      <dgm:spPr/>
      <dgm:t>
        <a:bodyPr/>
        <a:lstStyle/>
        <a:p>
          <a:endParaRPr lang="cs-CZ"/>
        </a:p>
      </dgm:t>
    </dgm:pt>
    <dgm:pt modelId="{5C41E0E2-EE09-4D33-8E53-2C2FA9C1AFE6}" type="pres">
      <dgm:prSet presAssocID="{69779918-2999-4B8A-B0EE-7DB584D68747}" presName="parentText" presStyleLbl="node1" presStyleIdx="0" presStyleCnt="9">
        <dgm:presLayoutVars>
          <dgm:chMax val="0"/>
          <dgm:bulletEnabled val="1"/>
        </dgm:presLayoutVars>
      </dgm:prSet>
      <dgm:spPr/>
      <dgm:t>
        <a:bodyPr/>
        <a:lstStyle/>
        <a:p>
          <a:endParaRPr lang="cs-CZ"/>
        </a:p>
      </dgm:t>
    </dgm:pt>
    <dgm:pt modelId="{D0CA205C-450E-49ED-9D52-1D0E2E6A4A84}" type="pres">
      <dgm:prSet presAssocID="{D407B568-5A8C-40B6-BE36-F5E6B03807C7}" presName="spacer" presStyleCnt="0"/>
      <dgm:spPr/>
    </dgm:pt>
    <dgm:pt modelId="{45C95FA3-6853-4FCB-987E-C9A65010564F}" type="pres">
      <dgm:prSet presAssocID="{2975C230-39AC-427A-BD15-CFC1AF9B9E02}" presName="parentText" presStyleLbl="node1" presStyleIdx="1" presStyleCnt="9">
        <dgm:presLayoutVars>
          <dgm:chMax val="0"/>
          <dgm:bulletEnabled val="1"/>
        </dgm:presLayoutVars>
      </dgm:prSet>
      <dgm:spPr/>
      <dgm:t>
        <a:bodyPr/>
        <a:lstStyle/>
        <a:p>
          <a:endParaRPr lang="cs-CZ"/>
        </a:p>
      </dgm:t>
    </dgm:pt>
    <dgm:pt modelId="{05DF74BA-9F99-4572-9F8A-33E9B4FF9CF1}" type="pres">
      <dgm:prSet presAssocID="{08170612-5777-4735-8E42-364BDEA07BAD}" presName="spacer" presStyleCnt="0"/>
      <dgm:spPr/>
    </dgm:pt>
    <dgm:pt modelId="{B2E0CFAD-F658-430C-B106-98E47644E9E9}" type="pres">
      <dgm:prSet presAssocID="{F8BD46D0-35B8-4F23-912B-F19540523A4A}" presName="parentText" presStyleLbl="node1" presStyleIdx="2" presStyleCnt="9">
        <dgm:presLayoutVars>
          <dgm:chMax val="0"/>
          <dgm:bulletEnabled val="1"/>
        </dgm:presLayoutVars>
      </dgm:prSet>
      <dgm:spPr/>
      <dgm:t>
        <a:bodyPr/>
        <a:lstStyle/>
        <a:p>
          <a:endParaRPr lang="cs-CZ"/>
        </a:p>
      </dgm:t>
    </dgm:pt>
    <dgm:pt modelId="{4700044C-9A93-4CFC-ACDD-BC6A105D84C0}" type="pres">
      <dgm:prSet presAssocID="{4A8D7C2D-39A5-47F8-AFD9-9E9701BC8E27}" presName="spacer" presStyleCnt="0"/>
      <dgm:spPr/>
    </dgm:pt>
    <dgm:pt modelId="{03AE20C8-63E0-49A1-922F-5C0B1742634C}" type="pres">
      <dgm:prSet presAssocID="{CBC37109-0086-4656-94BC-A3D806CF77E7}" presName="parentText" presStyleLbl="node1" presStyleIdx="3" presStyleCnt="9">
        <dgm:presLayoutVars>
          <dgm:chMax val="0"/>
          <dgm:bulletEnabled val="1"/>
        </dgm:presLayoutVars>
      </dgm:prSet>
      <dgm:spPr/>
      <dgm:t>
        <a:bodyPr/>
        <a:lstStyle/>
        <a:p>
          <a:endParaRPr lang="cs-CZ"/>
        </a:p>
      </dgm:t>
    </dgm:pt>
    <dgm:pt modelId="{6BF94956-5498-4032-BD67-A6F8D98A7117}" type="pres">
      <dgm:prSet presAssocID="{88FF0AC5-0CEB-42C5-8A8F-55297C357BBC}" presName="spacer" presStyleCnt="0"/>
      <dgm:spPr/>
    </dgm:pt>
    <dgm:pt modelId="{17A6CC1C-423C-428D-97FD-30A1EB43F2B6}" type="pres">
      <dgm:prSet presAssocID="{5FABAC2B-A1F4-4580-B31B-123BB996F4B0}" presName="parentText" presStyleLbl="node1" presStyleIdx="4" presStyleCnt="9">
        <dgm:presLayoutVars>
          <dgm:chMax val="0"/>
          <dgm:bulletEnabled val="1"/>
        </dgm:presLayoutVars>
      </dgm:prSet>
      <dgm:spPr/>
      <dgm:t>
        <a:bodyPr/>
        <a:lstStyle/>
        <a:p>
          <a:endParaRPr lang="cs-CZ"/>
        </a:p>
      </dgm:t>
    </dgm:pt>
    <dgm:pt modelId="{23D4C066-F7C6-4F7B-9A8A-F7B9CFB3B39B}" type="pres">
      <dgm:prSet presAssocID="{E92275BF-CD69-4CE6-B900-E45EE27F22A9}" presName="spacer" presStyleCnt="0"/>
      <dgm:spPr/>
    </dgm:pt>
    <dgm:pt modelId="{BAC6323F-4D3B-4DDB-8814-1A8A2B4CFD1B}" type="pres">
      <dgm:prSet presAssocID="{B3DF6655-5453-460C-AF4A-BE1CDC240910}" presName="parentText" presStyleLbl="node1" presStyleIdx="5" presStyleCnt="9">
        <dgm:presLayoutVars>
          <dgm:chMax val="0"/>
          <dgm:bulletEnabled val="1"/>
        </dgm:presLayoutVars>
      </dgm:prSet>
      <dgm:spPr/>
      <dgm:t>
        <a:bodyPr/>
        <a:lstStyle/>
        <a:p>
          <a:endParaRPr lang="cs-CZ"/>
        </a:p>
      </dgm:t>
    </dgm:pt>
    <dgm:pt modelId="{B012BA78-801D-4744-8B33-F4EFFBD9B2B7}" type="pres">
      <dgm:prSet presAssocID="{7DEEA2AD-A5C7-4109-AF75-7F394FC9DF5D}" presName="spacer" presStyleCnt="0"/>
      <dgm:spPr/>
    </dgm:pt>
    <dgm:pt modelId="{4B13B2D9-AAB4-497B-8106-32B8E42B9940}" type="pres">
      <dgm:prSet presAssocID="{05DF975A-BF29-4F02-9D84-72AA04CC5DC3}" presName="parentText" presStyleLbl="node1" presStyleIdx="6" presStyleCnt="9">
        <dgm:presLayoutVars>
          <dgm:chMax val="0"/>
          <dgm:bulletEnabled val="1"/>
        </dgm:presLayoutVars>
      </dgm:prSet>
      <dgm:spPr/>
      <dgm:t>
        <a:bodyPr/>
        <a:lstStyle/>
        <a:p>
          <a:endParaRPr lang="cs-CZ"/>
        </a:p>
      </dgm:t>
    </dgm:pt>
    <dgm:pt modelId="{87C743EA-F4B4-4741-AB58-C746E7C63E00}" type="pres">
      <dgm:prSet presAssocID="{36FE857C-D145-4CD6-9B86-E1202AC1FBDB}" presName="spacer" presStyleCnt="0"/>
      <dgm:spPr/>
    </dgm:pt>
    <dgm:pt modelId="{AB3861FD-5590-43D0-8A55-0D29DDF6E4A4}" type="pres">
      <dgm:prSet presAssocID="{700F8F6A-10BB-4AEE-9A64-8E4E2901D68F}" presName="parentText" presStyleLbl="node1" presStyleIdx="7" presStyleCnt="9">
        <dgm:presLayoutVars>
          <dgm:chMax val="0"/>
          <dgm:bulletEnabled val="1"/>
        </dgm:presLayoutVars>
      </dgm:prSet>
      <dgm:spPr/>
      <dgm:t>
        <a:bodyPr/>
        <a:lstStyle/>
        <a:p>
          <a:endParaRPr lang="cs-CZ"/>
        </a:p>
      </dgm:t>
    </dgm:pt>
    <dgm:pt modelId="{BBDD016B-87C4-4821-96A2-CBF043DFAAA6}" type="pres">
      <dgm:prSet presAssocID="{5C968DC2-80FD-4B52-965C-92239107D825}" presName="spacer" presStyleCnt="0"/>
      <dgm:spPr/>
    </dgm:pt>
    <dgm:pt modelId="{CA5F95C6-F7A1-418D-B31E-F1A0591D562A}" type="pres">
      <dgm:prSet presAssocID="{6A6102B7-0AE7-4F51-BFE3-056588777EFA}" presName="parentText" presStyleLbl="node1" presStyleIdx="8" presStyleCnt="9">
        <dgm:presLayoutVars>
          <dgm:chMax val="0"/>
          <dgm:bulletEnabled val="1"/>
        </dgm:presLayoutVars>
      </dgm:prSet>
      <dgm:spPr/>
      <dgm:t>
        <a:bodyPr/>
        <a:lstStyle/>
        <a:p>
          <a:endParaRPr lang="cs-CZ"/>
        </a:p>
      </dgm:t>
    </dgm:pt>
  </dgm:ptLst>
  <dgm:cxnLst>
    <dgm:cxn modelId="{A3CAF699-2C05-4DA4-82A2-81B7597E66AC}" srcId="{F90D66CE-E989-40B1-9027-31542B67437A}" destId="{F8BD46D0-35B8-4F23-912B-F19540523A4A}" srcOrd="2" destOrd="0" parTransId="{B8112291-2C3E-47D8-8B0D-836A961ABD28}" sibTransId="{4A8D7C2D-39A5-47F8-AFD9-9E9701BC8E27}"/>
    <dgm:cxn modelId="{53EACB39-CA0A-4101-90E0-CB76463A675E}" type="presOf" srcId="{2975C230-39AC-427A-BD15-CFC1AF9B9E02}" destId="{45C95FA3-6853-4FCB-987E-C9A65010564F}" srcOrd="0" destOrd="0" presId="urn:microsoft.com/office/officeart/2005/8/layout/vList2"/>
    <dgm:cxn modelId="{987CA860-0373-4F1B-B314-BF0E8044A416}" srcId="{F90D66CE-E989-40B1-9027-31542B67437A}" destId="{6A6102B7-0AE7-4F51-BFE3-056588777EFA}" srcOrd="8" destOrd="0" parTransId="{6DDF655E-536A-41AF-A0D6-0ECD56EA0B2A}" sibTransId="{C6207BA9-012E-420F-B692-87A872F0A23C}"/>
    <dgm:cxn modelId="{711C137D-CD55-45B2-87C3-6513CBFE7D51}" srcId="{F90D66CE-E989-40B1-9027-31542B67437A}" destId="{700F8F6A-10BB-4AEE-9A64-8E4E2901D68F}" srcOrd="7" destOrd="0" parTransId="{7B05DEC3-1E82-4EF0-84B5-F6972D6132D5}" sibTransId="{5C968DC2-80FD-4B52-965C-92239107D825}"/>
    <dgm:cxn modelId="{154C4A6D-602F-449C-9FF9-80EE212012B8}" type="presOf" srcId="{6A6102B7-0AE7-4F51-BFE3-056588777EFA}" destId="{CA5F95C6-F7A1-418D-B31E-F1A0591D562A}" srcOrd="0" destOrd="0" presId="urn:microsoft.com/office/officeart/2005/8/layout/vList2"/>
    <dgm:cxn modelId="{47353161-8695-4820-BE18-BC39FDBD3462}" srcId="{F90D66CE-E989-40B1-9027-31542B67437A}" destId="{CBC37109-0086-4656-94BC-A3D806CF77E7}" srcOrd="3" destOrd="0" parTransId="{175F0E12-07C8-48DB-985E-7F64B976A968}" sibTransId="{88FF0AC5-0CEB-42C5-8A8F-55297C357BBC}"/>
    <dgm:cxn modelId="{2E978E8C-86D5-4171-A1F7-EC07BCA79470}" srcId="{F90D66CE-E989-40B1-9027-31542B67437A}" destId="{2975C230-39AC-427A-BD15-CFC1AF9B9E02}" srcOrd="1" destOrd="0" parTransId="{85216DD6-DEE9-46E6-955D-84DE1D165BEE}" sibTransId="{08170612-5777-4735-8E42-364BDEA07BAD}"/>
    <dgm:cxn modelId="{95500003-4A13-46FD-9A63-871C7E4385CB}" type="presOf" srcId="{700F8F6A-10BB-4AEE-9A64-8E4E2901D68F}" destId="{AB3861FD-5590-43D0-8A55-0D29DDF6E4A4}" srcOrd="0" destOrd="0" presId="urn:microsoft.com/office/officeart/2005/8/layout/vList2"/>
    <dgm:cxn modelId="{8086F3B1-B69D-4E70-A977-24229F71425C}" srcId="{F90D66CE-E989-40B1-9027-31542B67437A}" destId="{05DF975A-BF29-4F02-9D84-72AA04CC5DC3}" srcOrd="6" destOrd="0" parTransId="{022BBD0B-CEBB-450F-B788-51F1BE220689}" sibTransId="{36FE857C-D145-4CD6-9B86-E1202AC1FBDB}"/>
    <dgm:cxn modelId="{104FB4E3-B24A-48F5-A5E3-2E133C0A0950}" type="presOf" srcId="{F8BD46D0-35B8-4F23-912B-F19540523A4A}" destId="{B2E0CFAD-F658-430C-B106-98E47644E9E9}" srcOrd="0" destOrd="0" presId="urn:microsoft.com/office/officeart/2005/8/layout/vList2"/>
    <dgm:cxn modelId="{EF54D9B1-9123-43EB-8328-A9DDF97C4F2C}" type="presOf" srcId="{5FABAC2B-A1F4-4580-B31B-123BB996F4B0}" destId="{17A6CC1C-423C-428D-97FD-30A1EB43F2B6}" srcOrd="0" destOrd="0" presId="urn:microsoft.com/office/officeart/2005/8/layout/vList2"/>
    <dgm:cxn modelId="{0414C129-99C3-481F-AB29-6729F4781D9E}" type="presOf" srcId="{69779918-2999-4B8A-B0EE-7DB584D68747}" destId="{5C41E0E2-EE09-4D33-8E53-2C2FA9C1AFE6}" srcOrd="0" destOrd="0" presId="urn:microsoft.com/office/officeart/2005/8/layout/vList2"/>
    <dgm:cxn modelId="{5B4B9B83-2CDD-4252-8CF6-B02AEB8A3D8B}" srcId="{F90D66CE-E989-40B1-9027-31542B67437A}" destId="{69779918-2999-4B8A-B0EE-7DB584D68747}" srcOrd="0" destOrd="0" parTransId="{5EE1402A-E879-4629-AD8F-2C53972BA30A}" sibTransId="{D407B568-5A8C-40B6-BE36-F5E6B03807C7}"/>
    <dgm:cxn modelId="{AE188F05-C404-4EC2-BA1F-296B29AF1F52}" srcId="{F90D66CE-E989-40B1-9027-31542B67437A}" destId="{5FABAC2B-A1F4-4580-B31B-123BB996F4B0}" srcOrd="4" destOrd="0" parTransId="{F334931E-75B6-4344-8C33-7901F576692D}" sibTransId="{E92275BF-CD69-4CE6-B900-E45EE27F22A9}"/>
    <dgm:cxn modelId="{59255CD7-7C5A-451E-B531-53A0B609A007}" srcId="{F90D66CE-E989-40B1-9027-31542B67437A}" destId="{B3DF6655-5453-460C-AF4A-BE1CDC240910}" srcOrd="5" destOrd="0" parTransId="{E4BF42DF-FE4A-4D7D-8E72-F0ED551F9582}" sibTransId="{7DEEA2AD-A5C7-4109-AF75-7F394FC9DF5D}"/>
    <dgm:cxn modelId="{64E1AF30-08F7-43EF-B5D8-8D5A8108D6EE}" type="presOf" srcId="{05DF975A-BF29-4F02-9D84-72AA04CC5DC3}" destId="{4B13B2D9-AAB4-497B-8106-32B8E42B9940}" srcOrd="0" destOrd="0" presId="urn:microsoft.com/office/officeart/2005/8/layout/vList2"/>
    <dgm:cxn modelId="{733BD032-BF3E-4533-9119-DF394D85783A}" type="presOf" srcId="{B3DF6655-5453-460C-AF4A-BE1CDC240910}" destId="{BAC6323F-4D3B-4DDB-8814-1A8A2B4CFD1B}" srcOrd="0" destOrd="0" presId="urn:microsoft.com/office/officeart/2005/8/layout/vList2"/>
    <dgm:cxn modelId="{598F40C2-C949-44C4-B097-8DE94A7639CC}" type="presOf" srcId="{CBC37109-0086-4656-94BC-A3D806CF77E7}" destId="{03AE20C8-63E0-49A1-922F-5C0B1742634C}" srcOrd="0" destOrd="0" presId="urn:microsoft.com/office/officeart/2005/8/layout/vList2"/>
    <dgm:cxn modelId="{F7134560-2349-468F-9BA2-78BAE4D50E1B}" type="presOf" srcId="{F90D66CE-E989-40B1-9027-31542B67437A}" destId="{D526977B-1490-4283-8E59-F2010BC3CEBB}" srcOrd="0" destOrd="0" presId="urn:microsoft.com/office/officeart/2005/8/layout/vList2"/>
    <dgm:cxn modelId="{B9D3D637-1248-4239-A806-3C7D3C056F75}" type="presParOf" srcId="{D526977B-1490-4283-8E59-F2010BC3CEBB}" destId="{5C41E0E2-EE09-4D33-8E53-2C2FA9C1AFE6}" srcOrd="0" destOrd="0" presId="urn:microsoft.com/office/officeart/2005/8/layout/vList2"/>
    <dgm:cxn modelId="{BACD7723-F946-4193-9A0C-24B5022AD666}" type="presParOf" srcId="{D526977B-1490-4283-8E59-F2010BC3CEBB}" destId="{D0CA205C-450E-49ED-9D52-1D0E2E6A4A84}" srcOrd="1" destOrd="0" presId="urn:microsoft.com/office/officeart/2005/8/layout/vList2"/>
    <dgm:cxn modelId="{D632EFEB-6EDA-46AC-9C4B-A0A15AB8E901}" type="presParOf" srcId="{D526977B-1490-4283-8E59-F2010BC3CEBB}" destId="{45C95FA3-6853-4FCB-987E-C9A65010564F}" srcOrd="2" destOrd="0" presId="urn:microsoft.com/office/officeart/2005/8/layout/vList2"/>
    <dgm:cxn modelId="{A7F78ACD-FB41-4CDF-BF5B-BCE3547AA42D}" type="presParOf" srcId="{D526977B-1490-4283-8E59-F2010BC3CEBB}" destId="{05DF74BA-9F99-4572-9F8A-33E9B4FF9CF1}" srcOrd="3" destOrd="0" presId="urn:microsoft.com/office/officeart/2005/8/layout/vList2"/>
    <dgm:cxn modelId="{95FFC52B-BFA6-421D-8A99-A62B1C1094F4}" type="presParOf" srcId="{D526977B-1490-4283-8E59-F2010BC3CEBB}" destId="{B2E0CFAD-F658-430C-B106-98E47644E9E9}" srcOrd="4" destOrd="0" presId="urn:microsoft.com/office/officeart/2005/8/layout/vList2"/>
    <dgm:cxn modelId="{718723C2-3CBD-4856-9BFE-C30745F20A38}" type="presParOf" srcId="{D526977B-1490-4283-8E59-F2010BC3CEBB}" destId="{4700044C-9A93-4CFC-ACDD-BC6A105D84C0}" srcOrd="5" destOrd="0" presId="urn:microsoft.com/office/officeart/2005/8/layout/vList2"/>
    <dgm:cxn modelId="{795BC6BD-1D8B-4106-A799-410E2F88873C}" type="presParOf" srcId="{D526977B-1490-4283-8E59-F2010BC3CEBB}" destId="{03AE20C8-63E0-49A1-922F-5C0B1742634C}" srcOrd="6" destOrd="0" presId="urn:microsoft.com/office/officeart/2005/8/layout/vList2"/>
    <dgm:cxn modelId="{B5A9D272-BCB4-4F27-AC95-4944A07516FE}" type="presParOf" srcId="{D526977B-1490-4283-8E59-F2010BC3CEBB}" destId="{6BF94956-5498-4032-BD67-A6F8D98A7117}" srcOrd="7" destOrd="0" presId="urn:microsoft.com/office/officeart/2005/8/layout/vList2"/>
    <dgm:cxn modelId="{61E2225A-66F4-415D-94B1-94EEFC2459D6}" type="presParOf" srcId="{D526977B-1490-4283-8E59-F2010BC3CEBB}" destId="{17A6CC1C-423C-428D-97FD-30A1EB43F2B6}" srcOrd="8" destOrd="0" presId="urn:microsoft.com/office/officeart/2005/8/layout/vList2"/>
    <dgm:cxn modelId="{EF108CD1-62D8-4B94-83F4-C81D30CE94BB}" type="presParOf" srcId="{D526977B-1490-4283-8E59-F2010BC3CEBB}" destId="{23D4C066-F7C6-4F7B-9A8A-F7B9CFB3B39B}" srcOrd="9" destOrd="0" presId="urn:microsoft.com/office/officeart/2005/8/layout/vList2"/>
    <dgm:cxn modelId="{F13C26E0-1EBF-4382-A880-33EBA61312ED}" type="presParOf" srcId="{D526977B-1490-4283-8E59-F2010BC3CEBB}" destId="{BAC6323F-4D3B-4DDB-8814-1A8A2B4CFD1B}" srcOrd="10" destOrd="0" presId="urn:microsoft.com/office/officeart/2005/8/layout/vList2"/>
    <dgm:cxn modelId="{056938EC-ADAD-42B5-BD17-F1F5EC566782}" type="presParOf" srcId="{D526977B-1490-4283-8E59-F2010BC3CEBB}" destId="{B012BA78-801D-4744-8B33-F4EFFBD9B2B7}" srcOrd="11" destOrd="0" presId="urn:microsoft.com/office/officeart/2005/8/layout/vList2"/>
    <dgm:cxn modelId="{C74A1880-6D38-4AE0-8387-D7F08BB155D8}" type="presParOf" srcId="{D526977B-1490-4283-8E59-F2010BC3CEBB}" destId="{4B13B2D9-AAB4-497B-8106-32B8E42B9940}" srcOrd="12" destOrd="0" presId="urn:microsoft.com/office/officeart/2005/8/layout/vList2"/>
    <dgm:cxn modelId="{CA82DE13-425C-42A2-9161-A118FEBE238C}" type="presParOf" srcId="{D526977B-1490-4283-8E59-F2010BC3CEBB}" destId="{87C743EA-F4B4-4741-AB58-C746E7C63E00}" srcOrd="13" destOrd="0" presId="urn:microsoft.com/office/officeart/2005/8/layout/vList2"/>
    <dgm:cxn modelId="{6FA155AA-1D7E-4BFC-B1AF-5AF9291E6B89}" type="presParOf" srcId="{D526977B-1490-4283-8E59-F2010BC3CEBB}" destId="{AB3861FD-5590-43D0-8A55-0D29DDF6E4A4}" srcOrd="14" destOrd="0" presId="urn:microsoft.com/office/officeart/2005/8/layout/vList2"/>
    <dgm:cxn modelId="{67602008-B3D9-4550-BEED-A55BBD3C6C71}" type="presParOf" srcId="{D526977B-1490-4283-8E59-F2010BC3CEBB}" destId="{BBDD016B-87C4-4821-96A2-CBF043DFAAA6}" srcOrd="15" destOrd="0" presId="urn:microsoft.com/office/officeart/2005/8/layout/vList2"/>
    <dgm:cxn modelId="{88E12B0D-0535-4121-BCAA-479B2B86791E}" type="presParOf" srcId="{D526977B-1490-4283-8E59-F2010BC3CEBB}" destId="{CA5F95C6-F7A1-418D-B31E-F1A0591D562A}"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FECA1-5B87-463E-BEFB-F1AFE9D5A3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820C969-A787-4D04-87A2-9D4E4E8FDE6B}">
      <dgm:prSet custT="1"/>
      <dgm:spPr/>
      <dgm:t>
        <a:bodyPr/>
        <a:lstStyle/>
        <a:p>
          <a:pPr rtl="0"/>
          <a:r>
            <a:rPr lang="cs-CZ" sz="2000" dirty="0" smtClean="0"/>
            <a:t>Počet podpořených osob v počátečním vzdělávání celkem - dětí, žáků: 973 osob , z toho 524 chlapců, 449 dívek </a:t>
          </a:r>
          <a:r>
            <a:rPr lang="cs-CZ" sz="1200" baseline="0" dirty="0" smtClean="0"/>
            <a:t>(projektový plán 531 osob)</a:t>
          </a:r>
          <a:endParaRPr lang="cs-CZ" sz="1200" baseline="0" dirty="0"/>
        </a:p>
      </dgm:t>
    </dgm:pt>
    <dgm:pt modelId="{C7D521F6-163D-4E01-883F-8EE515815E85}" type="parTrans" cxnId="{CF6CDC2A-9E4D-486A-B02B-5B2A4F143E48}">
      <dgm:prSet/>
      <dgm:spPr/>
      <dgm:t>
        <a:bodyPr/>
        <a:lstStyle/>
        <a:p>
          <a:endParaRPr lang="cs-CZ"/>
        </a:p>
      </dgm:t>
    </dgm:pt>
    <dgm:pt modelId="{CF44244A-EA7E-46C9-BDCF-6ECA43DBAEE3}" type="sibTrans" cxnId="{CF6CDC2A-9E4D-486A-B02B-5B2A4F143E48}">
      <dgm:prSet/>
      <dgm:spPr/>
      <dgm:t>
        <a:bodyPr/>
        <a:lstStyle/>
        <a:p>
          <a:endParaRPr lang="cs-CZ"/>
        </a:p>
      </dgm:t>
    </dgm:pt>
    <dgm:pt modelId="{A147BA3B-68FC-4739-8496-9AD18A2197C0}">
      <dgm:prSet custT="1"/>
      <dgm:spPr/>
      <dgm:t>
        <a:bodyPr/>
        <a:lstStyle/>
        <a:p>
          <a:pPr rtl="0"/>
          <a:r>
            <a:rPr lang="cs-CZ" sz="2000" dirty="0" smtClean="0"/>
            <a:t>Počet žáků se speciálními vzdělávacími potřebami začleněných do integrovaných tříd: 913 osob, z toho 503 chlapců, 411 dívek </a:t>
          </a:r>
          <a:r>
            <a:rPr lang="cs-CZ" sz="1200" baseline="0" dirty="0" smtClean="0"/>
            <a:t>(projektový plán 380)</a:t>
          </a:r>
          <a:endParaRPr lang="cs-CZ" sz="1200" baseline="0" dirty="0"/>
        </a:p>
      </dgm:t>
    </dgm:pt>
    <dgm:pt modelId="{A645C376-4641-4575-ABF9-E1C6CA1104A2}" type="parTrans" cxnId="{D623592B-6215-4785-8F98-7F20B5487E1E}">
      <dgm:prSet/>
      <dgm:spPr/>
      <dgm:t>
        <a:bodyPr/>
        <a:lstStyle/>
        <a:p>
          <a:endParaRPr lang="cs-CZ"/>
        </a:p>
      </dgm:t>
    </dgm:pt>
    <dgm:pt modelId="{B9874B2A-BC4D-4D89-B3A3-D77F0119D045}" type="sibTrans" cxnId="{D623592B-6215-4785-8F98-7F20B5487E1E}">
      <dgm:prSet/>
      <dgm:spPr/>
      <dgm:t>
        <a:bodyPr/>
        <a:lstStyle/>
        <a:p>
          <a:endParaRPr lang="cs-CZ"/>
        </a:p>
      </dgm:t>
    </dgm:pt>
    <dgm:pt modelId="{1DE0C17B-F549-4863-A3E7-AB9467ADCF5B}">
      <dgm:prSet custT="1"/>
      <dgm:spPr/>
      <dgm:t>
        <a:bodyPr/>
        <a:lstStyle/>
        <a:p>
          <a:pPr rtl="0"/>
          <a:r>
            <a:rPr lang="cs-CZ" sz="2000" dirty="0" smtClean="0"/>
            <a:t>Počet podpořených osob v dalším vzdělávání celkem: 414 osob, z toho 22 mužů, 392 žen</a:t>
          </a:r>
          <a:r>
            <a:rPr lang="cs-CZ" sz="2300" dirty="0" smtClean="0"/>
            <a:t> </a:t>
          </a:r>
          <a:r>
            <a:rPr lang="cs-CZ" sz="1200" baseline="0" dirty="0" smtClean="0"/>
            <a:t>(projektový plán: 290 osob)</a:t>
          </a:r>
          <a:endParaRPr lang="cs-CZ" sz="1200" baseline="0" dirty="0"/>
        </a:p>
      </dgm:t>
    </dgm:pt>
    <dgm:pt modelId="{CF4F5F4E-9B0E-4217-BFFE-0363261F69D1}" type="parTrans" cxnId="{CD07E73D-C1F2-4409-97D3-7D8999043766}">
      <dgm:prSet/>
      <dgm:spPr/>
      <dgm:t>
        <a:bodyPr/>
        <a:lstStyle/>
        <a:p>
          <a:endParaRPr lang="cs-CZ"/>
        </a:p>
      </dgm:t>
    </dgm:pt>
    <dgm:pt modelId="{B858B8FB-EECD-4C48-A3D3-9CC2BECE537C}" type="sibTrans" cxnId="{CD07E73D-C1F2-4409-97D3-7D8999043766}">
      <dgm:prSet/>
      <dgm:spPr/>
      <dgm:t>
        <a:bodyPr/>
        <a:lstStyle/>
        <a:p>
          <a:endParaRPr lang="cs-CZ"/>
        </a:p>
      </dgm:t>
    </dgm:pt>
    <dgm:pt modelId="{BBB317B5-6DEE-4C42-A2C1-3464153A6BC0}">
      <dgm:prSet custT="1"/>
      <dgm:spPr/>
      <dgm:t>
        <a:bodyPr/>
        <a:lstStyle/>
        <a:p>
          <a:pPr rtl="0"/>
          <a:r>
            <a:rPr lang="cs-CZ" sz="2000" dirty="0" smtClean="0"/>
            <a:t>Počet osob poskytujících služby nebo podporujících poskytování vzdělávacích služeb: 68 osob </a:t>
          </a:r>
          <a:r>
            <a:rPr lang="cs-CZ" sz="1200" baseline="0" dirty="0" smtClean="0"/>
            <a:t>(projektový plán: 40 osob)</a:t>
          </a:r>
          <a:endParaRPr lang="cs-CZ" sz="1200" baseline="0" dirty="0"/>
        </a:p>
      </dgm:t>
    </dgm:pt>
    <dgm:pt modelId="{73B5CA7B-E874-4EC5-9EB9-A5B0A14AB30F}" type="parTrans" cxnId="{5FCDBBFE-EFA5-4981-988D-CFEEEFCE66A1}">
      <dgm:prSet/>
      <dgm:spPr/>
      <dgm:t>
        <a:bodyPr/>
        <a:lstStyle/>
        <a:p>
          <a:endParaRPr lang="cs-CZ"/>
        </a:p>
      </dgm:t>
    </dgm:pt>
    <dgm:pt modelId="{D43AB3A5-D8B1-4C8A-BF06-AAD5BA1B35E0}" type="sibTrans" cxnId="{5FCDBBFE-EFA5-4981-988D-CFEEEFCE66A1}">
      <dgm:prSet/>
      <dgm:spPr/>
      <dgm:t>
        <a:bodyPr/>
        <a:lstStyle/>
        <a:p>
          <a:endParaRPr lang="cs-CZ"/>
        </a:p>
      </dgm:t>
    </dgm:pt>
    <dgm:pt modelId="{4B6EFFC1-0E7D-4984-B58F-0A93E0CEA186}">
      <dgm:prSet custT="1"/>
      <dgm:spPr/>
      <dgm:t>
        <a:bodyPr/>
        <a:lstStyle/>
        <a:p>
          <a:pPr rtl="0"/>
          <a:r>
            <a:rPr lang="cs-CZ" sz="2000" dirty="0" smtClean="0"/>
            <a:t>Počet nově vytvořených / inovovaných produktů: 3 (obsahové moduly ENVIRO, JOB STEP, Podaná ruka)</a:t>
          </a:r>
          <a:endParaRPr lang="cs-CZ" sz="2000" dirty="0"/>
        </a:p>
      </dgm:t>
    </dgm:pt>
    <dgm:pt modelId="{943834E5-93C7-4CD9-A5B2-A0B0105725E1}" type="parTrans" cxnId="{E5BC1F06-CC44-4A0C-B857-16BBC5E70456}">
      <dgm:prSet/>
      <dgm:spPr/>
      <dgm:t>
        <a:bodyPr/>
        <a:lstStyle/>
        <a:p>
          <a:endParaRPr lang="cs-CZ"/>
        </a:p>
      </dgm:t>
    </dgm:pt>
    <dgm:pt modelId="{1FE24F92-CC38-426C-99A9-494629EB8C9A}" type="sibTrans" cxnId="{E5BC1F06-CC44-4A0C-B857-16BBC5E70456}">
      <dgm:prSet/>
      <dgm:spPr/>
      <dgm:t>
        <a:bodyPr/>
        <a:lstStyle/>
        <a:p>
          <a:endParaRPr lang="cs-CZ"/>
        </a:p>
      </dgm:t>
    </dgm:pt>
    <dgm:pt modelId="{4037DDD1-90D8-4285-A46B-9C4794575999}" type="pres">
      <dgm:prSet presAssocID="{496FECA1-5B87-463E-BEFB-F1AFE9D5A3D4}" presName="linear" presStyleCnt="0">
        <dgm:presLayoutVars>
          <dgm:animLvl val="lvl"/>
          <dgm:resizeHandles val="exact"/>
        </dgm:presLayoutVars>
      </dgm:prSet>
      <dgm:spPr/>
      <dgm:t>
        <a:bodyPr/>
        <a:lstStyle/>
        <a:p>
          <a:endParaRPr lang="cs-CZ"/>
        </a:p>
      </dgm:t>
    </dgm:pt>
    <dgm:pt modelId="{BF0443CF-B62A-40A8-AE4E-D57C0E5AD197}" type="pres">
      <dgm:prSet presAssocID="{3820C969-A787-4D04-87A2-9D4E4E8FDE6B}" presName="parentText" presStyleLbl="node1" presStyleIdx="0" presStyleCnt="5" custLinFactNeighborX="126" custLinFactNeighborY="67870">
        <dgm:presLayoutVars>
          <dgm:chMax val="0"/>
          <dgm:bulletEnabled val="1"/>
        </dgm:presLayoutVars>
      </dgm:prSet>
      <dgm:spPr/>
      <dgm:t>
        <a:bodyPr/>
        <a:lstStyle/>
        <a:p>
          <a:endParaRPr lang="cs-CZ"/>
        </a:p>
      </dgm:t>
    </dgm:pt>
    <dgm:pt modelId="{0A3AC9E1-5BAB-459E-AAD9-BB0DDBF7311A}" type="pres">
      <dgm:prSet presAssocID="{CF44244A-EA7E-46C9-BDCF-6ECA43DBAEE3}" presName="spacer" presStyleCnt="0"/>
      <dgm:spPr/>
    </dgm:pt>
    <dgm:pt modelId="{A4C188AF-291A-4A93-8247-FBC949A99B23}" type="pres">
      <dgm:prSet presAssocID="{A147BA3B-68FC-4739-8496-9AD18A2197C0}" presName="parentText" presStyleLbl="node1" presStyleIdx="1" presStyleCnt="5" custScaleY="115690" custLinFactNeighborX="126" custLinFactNeighborY="33931">
        <dgm:presLayoutVars>
          <dgm:chMax val="0"/>
          <dgm:bulletEnabled val="1"/>
        </dgm:presLayoutVars>
      </dgm:prSet>
      <dgm:spPr/>
      <dgm:t>
        <a:bodyPr/>
        <a:lstStyle/>
        <a:p>
          <a:endParaRPr lang="cs-CZ"/>
        </a:p>
      </dgm:t>
    </dgm:pt>
    <dgm:pt modelId="{B9C3BF0F-6131-4417-8ABE-1CCEBE78338A}" type="pres">
      <dgm:prSet presAssocID="{B9874B2A-BC4D-4D89-B3A3-D77F0119D045}" presName="spacer" presStyleCnt="0"/>
      <dgm:spPr/>
    </dgm:pt>
    <dgm:pt modelId="{72FE5579-4830-403D-A13A-D007D61440FC}" type="pres">
      <dgm:prSet presAssocID="{1DE0C17B-F549-4863-A3E7-AB9467ADCF5B}" presName="parentText" presStyleLbl="node1" presStyleIdx="2" presStyleCnt="5">
        <dgm:presLayoutVars>
          <dgm:chMax val="0"/>
          <dgm:bulletEnabled val="1"/>
        </dgm:presLayoutVars>
      </dgm:prSet>
      <dgm:spPr/>
      <dgm:t>
        <a:bodyPr/>
        <a:lstStyle/>
        <a:p>
          <a:endParaRPr lang="cs-CZ"/>
        </a:p>
      </dgm:t>
    </dgm:pt>
    <dgm:pt modelId="{A0E41B17-A866-4816-AF3F-A0698D3049AE}" type="pres">
      <dgm:prSet presAssocID="{B858B8FB-EECD-4C48-A3D3-9CC2BECE537C}" presName="spacer" presStyleCnt="0"/>
      <dgm:spPr/>
    </dgm:pt>
    <dgm:pt modelId="{7CB4622E-9E75-42F7-AC33-3238D6F9E8B3}" type="pres">
      <dgm:prSet presAssocID="{BBB317B5-6DEE-4C42-A2C1-3464153A6BC0}" presName="parentText" presStyleLbl="node1" presStyleIdx="3" presStyleCnt="5">
        <dgm:presLayoutVars>
          <dgm:chMax val="0"/>
          <dgm:bulletEnabled val="1"/>
        </dgm:presLayoutVars>
      </dgm:prSet>
      <dgm:spPr/>
      <dgm:t>
        <a:bodyPr/>
        <a:lstStyle/>
        <a:p>
          <a:endParaRPr lang="cs-CZ"/>
        </a:p>
      </dgm:t>
    </dgm:pt>
    <dgm:pt modelId="{98FB17A4-CCC9-417C-83A6-E723C5391015}" type="pres">
      <dgm:prSet presAssocID="{D43AB3A5-D8B1-4C8A-BF06-AAD5BA1B35E0}" presName="spacer" presStyleCnt="0"/>
      <dgm:spPr/>
    </dgm:pt>
    <dgm:pt modelId="{9094E126-11C1-4A9B-8CF7-B3C8E33DF6BB}" type="pres">
      <dgm:prSet presAssocID="{4B6EFFC1-0E7D-4984-B58F-0A93E0CEA186}" presName="parentText" presStyleLbl="node1" presStyleIdx="4" presStyleCnt="5" custScaleY="88899" custLinFactY="4972" custLinFactNeighborX="-4249" custLinFactNeighborY="100000">
        <dgm:presLayoutVars>
          <dgm:chMax val="0"/>
          <dgm:bulletEnabled val="1"/>
        </dgm:presLayoutVars>
      </dgm:prSet>
      <dgm:spPr/>
      <dgm:t>
        <a:bodyPr/>
        <a:lstStyle/>
        <a:p>
          <a:endParaRPr lang="cs-CZ"/>
        </a:p>
      </dgm:t>
    </dgm:pt>
  </dgm:ptLst>
  <dgm:cxnLst>
    <dgm:cxn modelId="{CD07E73D-C1F2-4409-97D3-7D8999043766}" srcId="{496FECA1-5B87-463E-BEFB-F1AFE9D5A3D4}" destId="{1DE0C17B-F549-4863-A3E7-AB9467ADCF5B}" srcOrd="2" destOrd="0" parTransId="{CF4F5F4E-9B0E-4217-BFFE-0363261F69D1}" sibTransId="{B858B8FB-EECD-4C48-A3D3-9CC2BECE537C}"/>
    <dgm:cxn modelId="{5FCDBBFE-EFA5-4981-988D-CFEEEFCE66A1}" srcId="{496FECA1-5B87-463E-BEFB-F1AFE9D5A3D4}" destId="{BBB317B5-6DEE-4C42-A2C1-3464153A6BC0}" srcOrd="3" destOrd="0" parTransId="{73B5CA7B-E874-4EC5-9EB9-A5B0A14AB30F}" sibTransId="{D43AB3A5-D8B1-4C8A-BF06-AAD5BA1B35E0}"/>
    <dgm:cxn modelId="{9DB02C0A-5CF9-4CD1-B1C9-0716DD16E8C4}" type="presOf" srcId="{4B6EFFC1-0E7D-4984-B58F-0A93E0CEA186}" destId="{9094E126-11C1-4A9B-8CF7-B3C8E33DF6BB}" srcOrd="0" destOrd="0" presId="urn:microsoft.com/office/officeart/2005/8/layout/vList2"/>
    <dgm:cxn modelId="{FF53C24A-E37C-4A67-8F0F-A9F377A0D74D}" type="presOf" srcId="{1DE0C17B-F549-4863-A3E7-AB9467ADCF5B}" destId="{72FE5579-4830-403D-A13A-D007D61440FC}" srcOrd="0" destOrd="0" presId="urn:microsoft.com/office/officeart/2005/8/layout/vList2"/>
    <dgm:cxn modelId="{D623592B-6215-4785-8F98-7F20B5487E1E}" srcId="{496FECA1-5B87-463E-BEFB-F1AFE9D5A3D4}" destId="{A147BA3B-68FC-4739-8496-9AD18A2197C0}" srcOrd="1" destOrd="0" parTransId="{A645C376-4641-4575-ABF9-E1C6CA1104A2}" sibTransId="{B9874B2A-BC4D-4D89-B3A3-D77F0119D045}"/>
    <dgm:cxn modelId="{FB3DEDA5-78AD-4F10-A97C-88D003791F8D}" type="presOf" srcId="{BBB317B5-6DEE-4C42-A2C1-3464153A6BC0}" destId="{7CB4622E-9E75-42F7-AC33-3238D6F9E8B3}" srcOrd="0" destOrd="0" presId="urn:microsoft.com/office/officeart/2005/8/layout/vList2"/>
    <dgm:cxn modelId="{E5BC1F06-CC44-4A0C-B857-16BBC5E70456}" srcId="{496FECA1-5B87-463E-BEFB-F1AFE9D5A3D4}" destId="{4B6EFFC1-0E7D-4984-B58F-0A93E0CEA186}" srcOrd="4" destOrd="0" parTransId="{943834E5-93C7-4CD9-A5B2-A0B0105725E1}" sibTransId="{1FE24F92-CC38-426C-99A9-494629EB8C9A}"/>
    <dgm:cxn modelId="{CF6CDC2A-9E4D-486A-B02B-5B2A4F143E48}" srcId="{496FECA1-5B87-463E-BEFB-F1AFE9D5A3D4}" destId="{3820C969-A787-4D04-87A2-9D4E4E8FDE6B}" srcOrd="0" destOrd="0" parTransId="{C7D521F6-163D-4E01-883F-8EE515815E85}" sibTransId="{CF44244A-EA7E-46C9-BDCF-6ECA43DBAEE3}"/>
    <dgm:cxn modelId="{22FD7FED-21ED-46B8-8C29-C92346D03759}" type="presOf" srcId="{496FECA1-5B87-463E-BEFB-F1AFE9D5A3D4}" destId="{4037DDD1-90D8-4285-A46B-9C4794575999}" srcOrd="0" destOrd="0" presId="urn:microsoft.com/office/officeart/2005/8/layout/vList2"/>
    <dgm:cxn modelId="{5F496484-2674-4900-AD26-B0F5E8BC2DE8}" type="presOf" srcId="{3820C969-A787-4D04-87A2-9D4E4E8FDE6B}" destId="{BF0443CF-B62A-40A8-AE4E-D57C0E5AD197}" srcOrd="0" destOrd="0" presId="urn:microsoft.com/office/officeart/2005/8/layout/vList2"/>
    <dgm:cxn modelId="{542130E9-044E-40F5-8588-E6628479DCC6}" type="presOf" srcId="{A147BA3B-68FC-4739-8496-9AD18A2197C0}" destId="{A4C188AF-291A-4A93-8247-FBC949A99B23}" srcOrd="0" destOrd="0" presId="urn:microsoft.com/office/officeart/2005/8/layout/vList2"/>
    <dgm:cxn modelId="{11845396-5876-4D63-97EF-EB73018980B6}" type="presParOf" srcId="{4037DDD1-90D8-4285-A46B-9C4794575999}" destId="{BF0443CF-B62A-40A8-AE4E-D57C0E5AD197}" srcOrd="0" destOrd="0" presId="urn:microsoft.com/office/officeart/2005/8/layout/vList2"/>
    <dgm:cxn modelId="{BF5A86D2-0E6F-4522-BF15-588EECB95E88}" type="presParOf" srcId="{4037DDD1-90D8-4285-A46B-9C4794575999}" destId="{0A3AC9E1-5BAB-459E-AAD9-BB0DDBF7311A}" srcOrd="1" destOrd="0" presId="urn:microsoft.com/office/officeart/2005/8/layout/vList2"/>
    <dgm:cxn modelId="{031B954E-010B-4EBB-89E8-2E067131726E}" type="presParOf" srcId="{4037DDD1-90D8-4285-A46B-9C4794575999}" destId="{A4C188AF-291A-4A93-8247-FBC949A99B23}" srcOrd="2" destOrd="0" presId="urn:microsoft.com/office/officeart/2005/8/layout/vList2"/>
    <dgm:cxn modelId="{70E1081C-F2B9-401A-B18E-6B833D9CC44E}" type="presParOf" srcId="{4037DDD1-90D8-4285-A46B-9C4794575999}" destId="{B9C3BF0F-6131-4417-8ABE-1CCEBE78338A}" srcOrd="3" destOrd="0" presId="urn:microsoft.com/office/officeart/2005/8/layout/vList2"/>
    <dgm:cxn modelId="{83B32E98-3170-4AEB-A455-A5EA68A98FE8}" type="presParOf" srcId="{4037DDD1-90D8-4285-A46B-9C4794575999}" destId="{72FE5579-4830-403D-A13A-D007D61440FC}" srcOrd="4" destOrd="0" presId="urn:microsoft.com/office/officeart/2005/8/layout/vList2"/>
    <dgm:cxn modelId="{48DD4964-E6DC-4087-B46D-4B5D8EEE7EEC}" type="presParOf" srcId="{4037DDD1-90D8-4285-A46B-9C4794575999}" destId="{A0E41B17-A866-4816-AF3F-A0698D3049AE}" srcOrd="5" destOrd="0" presId="urn:microsoft.com/office/officeart/2005/8/layout/vList2"/>
    <dgm:cxn modelId="{5F760CC6-0684-411F-B847-629193E01B20}" type="presParOf" srcId="{4037DDD1-90D8-4285-A46B-9C4794575999}" destId="{7CB4622E-9E75-42F7-AC33-3238D6F9E8B3}" srcOrd="6" destOrd="0" presId="urn:microsoft.com/office/officeart/2005/8/layout/vList2"/>
    <dgm:cxn modelId="{596D42C4-5D5C-480C-8C89-951E64BF225B}" type="presParOf" srcId="{4037DDD1-90D8-4285-A46B-9C4794575999}" destId="{98FB17A4-CCC9-417C-83A6-E723C5391015}" srcOrd="7" destOrd="0" presId="urn:microsoft.com/office/officeart/2005/8/layout/vList2"/>
    <dgm:cxn modelId="{AF533F32-9826-4124-B168-CF900AC3E2E6}" type="presParOf" srcId="{4037DDD1-90D8-4285-A46B-9C4794575999}" destId="{9094E126-11C1-4A9B-8CF7-B3C8E33DF6BB}"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41E0E2-EE09-4D33-8E53-2C2FA9C1AFE6}">
      <dsp:nvSpPr>
        <dsp:cNvPr id="0" name=""/>
        <dsp:cNvSpPr/>
      </dsp:nvSpPr>
      <dsp:spPr>
        <a:xfrm>
          <a:off x="0" y="275245"/>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1) Vytvoření a provoz počítačových center s připojením na internet</a:t>
          </a:r>
          <a:endParaRPr lang="cs-CZ" sz="2000" kern="1200" dirty="0"/>
        </a:p>
      </dsp:txBody>
      <dsp:txXfrm>
        <a:off x="0" y="275245"/>
        <a:ext cx="8363272" cy="479700"/>
      </dsp:txXfrm>
    </dsp:sp>
    <dsp:sp modelId="{45C95FA3-6853-4FCB-987E-C9A65010564F}">
      <dsp:nvSpPr>
        <dsp:cNvPr id="0" name=""/>
        <dsp:cNvSpPr/>
      </dsp:nvSpPr>
      <dsp:spPr>
        <a:xfrm>
          <a:off x="0" y="812545"/>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2) Školení a kurzy obsluhy PC pro žáky, děti a mládež</a:t>
          </a:r>
          <a:endParaRPr lang="cs-CZ" sz="2000" kern="1200" dirty="0"/>
        </a:p>
      </dsp:txBody>
      <dsp:txXfrm>
        <a:off x="0" y="812545"/>
        <a:ext cx="8363272" cy="479700"/>
      </dsp:txXfrm>
    </dsp:sp>
    <dsp:sp modelId="{B2E0CFAD-F658-430C-B106-98E47644E9E9}">
      <dsp:nvSpPr>
        <dsp:cNvPr id="0" name=""/>
        <dsp:cNvSpPr/>
      </dsp:nvSpPr>
      <dsp:spPr>
        <a:xfrm>
          <a:off x="0" y="1349845"/>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3) Školení a kurzy pro učitele, pedagogické a výchovné pracovníky</a:t>
          </a:r>
          <a:endParaRPr lang="cs-CZ" sz="2000" kern="1200" dirty="0"/>
        </a:p>
      </dsp:txBody>
      <dsp:txXfrm>
        <a:off x="0" y="1349845"/>
        <a:ext cx="8363272" cy="479700"/>
      </dsp:txXfrm>
    </dsp:sp>
    <dsp:sp modelId="{03AE20C8-63E0-49A1-922F-5C0B1742634C}">
      <dsp:nvSpPr>
        <dsp:cNvPr id="0" name=""/>
        <dsp:cNvSpPr/>
      </dsp:nvSpPr>
      <dsp:spPr>
        <a:xfrm>
          <a:off x="0" y="1887146"/>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4) Školení a kurzy obsluhy PC pro učitele, pedagogické pracovníky a vychovatele</a:t>
          </a:r>
          <a:endParaRPr lang="cs-CZ" sz="2000" kern="1200" dirty="0"/>
        </a:p>
      </dsp:txBody>
      <dsp:txXfrm>
        <a:off x="0" y="1887146"/>
        <a:ext cx="8363272" cy="479700"/>
      </dsp:txXfrm>
    </dsp:sp>
    <dsp:sp modelId="{17A6CC1C-423C-428D-97FD-30A1EB43F2B6}">
      <dsp:nvSpPr>
        <dsp:cNvPr id="0" name=""/>
        <dsp:cNvSpPr/>
      </dsp:nvSpPr>
      <dsp:spPr>
        <a:xfrm>
          <a:off x="0" y="2424446"/>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5) Tréninkové moduly "JOB STEP“</a:t>
          </a:r>
          <a:endParaRPr lang="cs-CZ" sz="2000" kern="1200" dirty="0"/>
        </a:p>
      </dsp:txBody>
      <dsp:txXfrm>
        <a:off x="0" y="2424446"/>
        <a:ext cx="8363272" cy="479700"/>
      </dsp:txXfrm>
    </dsp:sp>
    <dsp:sp modelId="{BAC6323F-4D3B-4DDB-8814-1A8A2B4CFD1B}">
      <dsp:nvSpPr>
        <dsp:cNvPr id="0" name=""/>
        <dsp:cNvSpPr/>
      </dsp:nvSpPr>
      <dsp:spPr>
        <a:xfrm>
          <a:off x="0" y="2961746"/>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6) Vzdělávací a tréninkové moduly „ENVIRO“</a:t>
          </a:r>
          <a:endParaRPr lang="cs-CZ" sz="2000" kern="1200" dirty="0"/>
        </a:p>
      </dsp:txBody>
      <dsp:txXfrm>
        <a:off x="0" y="2961746"/>
        <a:ext cx="8363272" cy="479700"/>
      </dsp:txXfrm>
    </dsp:sp>
    <dsp:sp modelId="{4B13B2D9-AAB4-497B-8106-32B8E42B9940}">
      <dsp:nvSpPr>
        <dsp:cNvPr id="0" name=""/>
        <dsp:cNvSpPr/>
      </dsp:nvSpPr>
      <dsp:spPr>
        <a:xfrm>
          <a:off x="0" y="3499046"/>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7) Výukové a vzdělávací programy „Podaná ruka“</a:t>
          </a:r>
          <a:endParaRPr lang="cs-CZ" sz="2000" kern="1200" dirty="0"/>
        </a:p>
      </dsp:txBody>
      <dsp:txXfrm>
        <a:off x="0" y="3499046"/>
        <a:ext cx="8363272" cy="479700"/>
      </dsp:txXfrm>
    </dsp:sp>
    <dsp:sp modelId="{AB3861FD-5590-43D0-8A55-0D29DDF6E4A4}">
      <dsp:nvSpPr>
        <dsp:cNvPr id="0" name=""/>
        <dsp:cNvSpPr/>
      </dsp:nvSpPr>
      <dsp:spPr>
        <a:xfrm>
          <a:off x="0" y="4036346"/>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8) Zahájení a ukončení projektu</a:t>
          </a:r>
          <a:endParaRPr lang="cs-CZ" sz="2000" kern="1200" dirty="0"/>
        </a:p>
      </dsp:txBody>
      <dsp:txXfrm>
        <a:off x="0" y="4036346"/>
        <a:ext cx="8363272" cy="479700"/>
      </dsp:txXfrm>
    </dsp:sp>
    <dsp:sp modelId="{CA5F95C6-F7A1-418D-B31E-F1A0591D562A}">
      <dsp:nvSpPr>
        <dsp:cNvPr id="0" name=""/>
        <dsp:cNvSpPr/>
      </dsp:nvSpPr>
      <dsp:spPr>
        <a:xfrm>
          <a:off x="0" y="4573645"/>
          <a:ext cx="836327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9) Publicita a prezentace projektu</a:t>
          </a:r>
          <a:endParaRPr lang="cs-CZ" sz="2000" kern="1200" dirty="0"/>
        </a:p>
      </dsp:txBody>
      <dsp:txXfrm>
        <a:off x="0" y="4573645"/>
        <a:ext cx="8363272" cy="4797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0443CF-B62A-40A8-AE4E-D57C0E5AD197}">
      <dsp:nvSpPr>
        <dsp:cNvPr id="0" name=""/>
        <dsp:cNvSpPr/>
      </dsp:nvSpPr>
      <dsp:spPr>
        <a:xfrm>
          <a:off x="0" y="148556"/>
          <a:ext cx="82296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Počet podpořených osob v počátečním vzdělávání celkem - dětí, žáků: 973 osob , z toho 524 chlapců, 449 dívek </a:t>
          </a:r>
          <a:r>
            <a:rPr lang="cs-CZ" sz="1200" kern="1200" baseline="0" dirty="0" smtClean="0"/>
            <a:t>(projektový plán 531 osob)</a:t>
          </a:r>
          <a:endParaRPr lang="cs-CZ" sz="1200" kern="1200" baseline="0" dirty="0"/>
        </a:p>
      </dsp:txBody>
      <dsp:txXfrm>
        <a:off x="0" y="148556"/>
        <a:ext cx="8229600" cy="936000"/>
      </dsp:txXfrm>
    </dsp:sp>
    <dsp:sp modelId="{A4C188AF-291A-4A93-8247-FBC949A99B23}">
      <dsp:nvSpPr>
        <dsp:cNvPr id="0" name=""/>
        <dsp:cNvSpPr/>
      </dsp:nvSpPr>
      <dsp:spPr>
        <a:xfrm>
          <a:off x="0" y="1179684"/>
          <a:ext cx="8229600" cy="10828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Počet žáků se speciálními vzdělávacími potřebami začleněných do integrovaných tříd: 913 osob, z toho 503 chlapců, 411 dívek </a:t>
          </a:r>
          <a:r>
            <a:rPr lang="cs-CZ" sz="1200" kern="1200" baseline="0" dirty="0" smtClean="0"/>
            <a:t>(projektový plán 380)</a:t>
          </a:r>
          <a:endParaRPr lang="cs-CZ" sz="1200" kern="1200" baseline="0" dirty="0"/>
        </a:p>
      </dsp:txBody>
      <dsp:txXfrm>
        <a:off x="0" y="1179684"/>
        <a:ext cx="8229600" cy="1082858"/>
      </dsp:txXfrm>
    </dsp:sp>
    <dsp:sp modelId="{72FE5579-4830-403D-A13A-D007D61440FC}">
      <dsp:nvSpPr>
        <dsp:cNvPr id="0" name=""/>
        <dsp:cNvSpPr/>
      </dsp:nvSpPr>
      <dsp:spPr>
        <a:xfrm>
          <a:off x="0" y="2357681"/>
          <a:ext cx="82296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Počet podpořených osob v dalším vzdělávání celkem: 414 osob, z toho 22 mužů, 392 žen</a:t>
          </a:r>
          <a:r>
            <a:rPr lang="cs-CZ" sz="2300" kern="1200" dirty="0" smtClean="0"/>
            <a:t> </a:t>
          </a:r>
          <a:r>
            <a:rPr lang="cs-CZ" sz="1200" kern="1200" baseline="0" dirty="0" smtClean="0"/>
            <a:t>(projektový plán: 290 osob)</a:t>
          </a:r>
          <a:endParaRPr lang="cs-CZ" sz="1200" kern="1200" baseline="0" dirty="0"/>
        </a:p>
      </dsp:txBody>
      <dsp:txXfrm>
        <a:off x="0" y="2357681"/>
        <a:ext cx="8229600" cy="936000"/>
      </dsp:txXfrm>
    </dsp:sp>
    <dsp:sp modelId="{7CB4622E-9E75-42F7-AC33-3238D6F9E8B3}">
      <dsp:nvSpPr>
        <dsp:cNvPr id="0" name=""/>
        <dsp:cNvSpPr/>
      </dsp:nvSpPr>
      <dsp:spPr>
        <a:xfrm>
          <a:off x="0" y="3437681"/>
          <a:ext cx="82296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Počet osob poskytujících služby nebo podporujících poskytování vzdělávacích služeb: 68 osob </a:t>
          </a:r>
          <a:r>
            <a:rPr lang="cs-CZ" sz="1200" kern="1200" baseline="0" dirty="0" smtClean="0"/>
            <a:t>(projektový plán: 40 osob)</a:t>
          </a:r>
          <a:endParaRPr lang="cs-CZ" sz="1200" kern="1200" baseline="0" dirty="0"/>
        </a:p>
      </dsp:txBody>
      <dsp:txXfrm>
        <a:off x="0" y="3437681"/>
        <a:ext cx="8229600" cy="936000"/>
      </dsp:txXfrm>
    </dsp:sp>
    <dsp:sp modelId="{9094E126-11C1-4A9B-8CF7-B3C8E33DF6BB}">
      <dsp:nvSpPr>
        <dsp:cNvPr id="0" name=""/>
        <dsp:cNvSpPr/>
      </dsp:nvSpPr>
      <dsp:spPr>
        <a:xfrm>
          <a:off x="0" y="4568505"/>
          <a:ext cx="8229600" cy="832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cs-CZ" sz="2000" kern="1200" dirty="0" smtClean="0"/>
            <a:t>Počet nově vytvořených / inovovaných produktů: 3 (obsahové moduly ENVIRO, JOB STEP, Podaná ruka)</a:t>
          </a:r>
          <a:endParaRPr lang="cs-CZ" sz="2000" kern="1200" dirty="0"/>
        </a:p>
      </dsp:txBody>
      <dsp:txXfrm>
        <a:off x="0" y="4568505"/>
        <a:ext cx="8229600" cy="8320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4C68D84-1F4C-442F-BCD5-153C4CE107C8}" type="datetimeFigureOut">
              <a:rPr lang="cs-CZ" smtClean="0"/>
              <a:pPr/>
              <a:t>21.10.2011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BF83C6-ED8D-4400-8F38-1C0374B836DF}" type="slidenum">
              <a:rPr lang="cs-CZ" smtClean="0"/>
              <a:pPr/>
              <a:t>‹#›</a:t>
            </a:fld>
            <a:endParaRPr lang="cs-CZ"/>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68D84-1F4C-442F-BCD5-153C4CE107C8}" type="datetimeFigureOut">
              <a:rPr lang="cs-CZ" smtClean="0"/>
              <a:pPr/>
              <a:t>21.10.2011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F83C6-ED8D-4400-8F38-1C0374B836D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http://www.podanaruka.genesia.info/" TargetMode="External"/><Relationship Id="rId2" Type="http://schemas.openxmlformats.org/officeDocument/2006/relationships/hyperlink" Target="mailto:gregorova@genesia.info"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www.genesia.info/" TargetMode="Externa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podanaruka.genesia.in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pr-banner.jpg"/>
          <p:cNvPicPr>
            <a:picLocks noGrp="1" noChangeAspect="1"/>
          </p:cNvPicPr>
          <p:nvPr>
            <p:ph idx="4294967295"/>
          </p:nvPr>
        </p:nvPicPr>
        <p:blipFill>
          <a:blip r:embed="rId2" cstate="print"/>
          <a:stretch>
            <a:fillRect/>
          </a:stretch>
        </p:blipFill>
        <p:spPr>
          <a:xfrm>
            <a:off x="2339752" y="0"/>
            <a:ext cx="4536504" cy="6741368"/>
          </a:xfrm>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solidFill>
                  <a:schemeClr val="tx2">
                    <a:lumMod val="60000"/>
                    <a:lumOff val="40000"/>
                  </a:schemeClr>
                </a:solidFill>
              </a:rPr>
              <a:t>3) Školení a kurzy pro učitele,</a:t>
            </a:r>
            <a:br>
              <a:rPr lang="cs-CZ" sz="2800" b="1" dirty="0" smtClean="0">
                <a:solidFill>
                  <a:schemeClr val="tx2">
                    <a:lumMod val="60000"/>
                    <a:lumOff val="40000"/>
                  </a:schemeClr>
                </a:solidFill>
              </a:rPr>
            </a:br>
            <a:r>
              <a:rPr lang="cs-CZ" sz="2800" b="1" dirty="0" smtClean="0">
                <a:solidFill>
                  <a:schemeClr val="tx2">
                    <a:lumMod val="60000"/>
                    <a:lumOff val="40000"/>
                  </a:schemeClr>
                </a:solidFill>
              </a:rPr>
              <a:t> pedagogické a výchovné pracovníky</a:t>
            </a:r>
            <a:endParaRPr lang="cs-CZ" sz="2800" b="1" dirty="0">
              <a:solidFill>
                <a:schemeClr val="tx2">
                  <a:lumMod val="60000"/>
                  <a:lumOff val="40000"/>
                </a:schemeClr>
              </a:solidFill>
            </a:endParaRPr>
          </a:p>
        </p:txBody>
      </p:sp>
      <p:sp>
        <p:nvSpPr>
          <p:cNvPr id="3" name="Zástupný symbol pro obsah 2"/>
          <p:cNvSpPr>
            <a:spLocks noGrp="1"/>
          </p:cNvSpPr>
          <p:nvPr>
            <p:ph idx="1"/>
          </p:nvPr>
        </p:nvSpPr>
        <p:spPr/>
        <p:txBody>
          <a:bodyPr>
            <a:normAutofit fontScale="70000" lnSpcReduction="20000"/>
          </a:bodyPr>
          <a:lstStyle/>
          <a:p>
            <a:pPr marL="0">
              <a:buNone/>
            </a:pPr>
            <a:r>
              <a:rPr lang="cs-CZ" dirty="0" smtClean="0"/>
              <a:t>Účastníci projektu se zapojili do  </a:t>
            </a:r>
            <a:r>
              <a:rPr lang="cs-CZ" b="1" u="sng" dirty="0" smtClean="0"/>
              <a:t>114</a:t>
            </a:r>
            <a:r>
              <a:rPr lang="cs-CZ" dirty="0" smtClean="0"/>
              <a:t> odborných seminářů a kurzů, ve kterých bylo celkem podpořeno </a:t>
            </a:r>
            <a:r>
              <a:rPr lang="cs-CZ" b="1" u="sng" dirty="0" smtClean="0"/>
              <a:t>333 osob</a:t>
            </a:r>
            <a:r>
              <a:rPr lang="cs-CZ" dirty="0" smtClean="0"/>
              <a:t>, z toho 315 žen a 18 mužů.</a:t>
            </a:r>
          </a:p>
          <a:p>
            <a:endParaRPr lang="cs-CZ" dirty="0" smtClean="0"/>
          </a:p>
          <a:p>
            <a:pPr>
              <a:buNone/>
            </a:pPr>
            <a:r>
              <a:rPr lang="cs-CZ" dirty="0" smtClean="0"/>
              <a:t>Pořadatelé seminářů a kurzů: </a:t>
            </a:r>
          </a:p>
          <a:p>
            <a:pPr>
              <a:buBlip>
                <a:blip r:embed="rId2"/>
              </a:buBlip>
            </a:pPr>
            <a:r>
              <a:rPr lang="cs-CZ" dirty="0" smtClean="0"/>
              <a:t>Pedagogické centrum Ústí nad Labem, o. p. s., </a:t>
            </a:r>
          </a:p>
          <a:p>
            <a:pPr>
              <a:buBlip>
                <a:blip r:embed="rId2"/>
              </a:buBlip>
            </a:pPr>
            <a:r>
              <a:rPr lang="cs-CZ" dirty="0" smtClean="0"/>
              <a:t>Pedagogicko-psychologická poradna Ústeckého kraje a Zařízení pro DVPP, </a:t>
            </a:r>
          </a:p>
          <a:p>
            <a:pPr>
              <a:buBlip>
                <a:blip r:embed="rId2"/>
              </a:buBlip>
            </a:pPr>
            <a:r>
              <a:rPr lang="cs-CZ" dirty="0" smtClean="0"/>
              <a:t>Fakta s. r. o., </a:t>
            </a:r>
          </a:p>
          <a:p>
            <a:pPr>
              <a:buBlip>
                <a:blip r:embed="rId2"/>
              </a:buBlip>
            </a:pPr>
            <a:r>
              <a:rPr lang="cs-CZ" dirty="0" smtClean="0"/>
              <a:t>Národní institut pro další vzdělávání – krajské pracoviště Ústí nad Labem, </a:t>
            </a:r>
          </a:p>
          <a:p>
            <a:pPr>
              <a:buBlip>
                <a:blip r:embed="rId2"/>
              </a:buBlip>
            </a:pPr>
            <a:r>
              <a:rPr lang="cs-CZ" dirty="0" smtClean="0"/>
              <a:t>Institut </a:t>
            </a:r>
            <a:r>
              <a:rPr lang="cs-CZ" dirty="0" err="1" smtClean="0"/>
              <a:t>Transfero</a:t>
            </a:r>
            <a:r>
              <a:rPr lang="cs-CZ" dirty="0" smtClean="0"/>
              <a:t> Praha</a:t>
            </a:r>
          </a:p>
          <a:p>
            <a:pPr>
              <a:buBlip>
                <a:blip r:embed="rId2"/>
              </a:buBlip>
            </a:pPr>
            <a:r>
              <a:rPr lang="cs-CZ" dirty="0" smtClean="0"/>
              <a:t>Vzdělávací instituce Tandem – Hradec Králové, </a:t>
            </a:r>
          </a:p>
          <a:p>
            <a:pPr>
              <a:buBlip>
                <a:blip r:embed="rId2"/>
              </a:buBlip>
            </a:pPr>
            <a:r>
              <a:rPr lang="cs-CZ" dirty="0" smtClean="0"/>
              <a:t>Středisko služeb školám Chomutov, </a:t>
            </a:r>
          </a:p>
          <a:p>
            <a:pPr>
              <a:buBlip>
                <a:blip r:embed="rId2"/>
              </a:buBlip>
            </a:pPr>
            <a:r>
              <a:rPr lang="cs-CZ" dirty="0" smtClean="0"/>
              <a:t>Barevný svět dětí o.s.</a:t>
            </a:r>
          </a:p>
          <a:p>
            <a:pPr>
              <a:buNone/>
            </a:pPr>
            <a:endParaRPr lang="cs-CZ" dirty="0" smtClean="0"/>
          </a:p>
        </p:txBody>
      </p:sp>
      <p:pic>
        <p:nvPicPr>
          <p:cNvPr id="5" name="Obrázek 4" descr="LOGO-Podana-ruka-72dpi.gif"/>
          <p:cNvPicPr>
            <a:picLocks noChangeAspect="1"/>
          </p:cNvPicPr>
          <p:nvPr/>
        </p:nvPicPr>
        <p:blipFill>
          <a:blip r:embed="rId3"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188640"/>
            <a:ext cx="4788024" cy="6480720"/>
          </a:xfrm>
        </p:spPr>
        <p:txBody>
          <a:bodyPr>
            <a:normAutofit fontScale="25000" lnSpcReduction="20000"/>
          </a:bodyPr>
          <a:lstStyle/>
          <a:p>
            <a:pPr algn="just">
              <a:buNone/>
            </a:pPr>
            <a:r>
              <a:rPr lang="cs-CZ" sz="7200" b="1" dirty="0" smtClean="0">
                <a:solidFill>
                  <a:schemeClr val="tx2">
                    <a:lumMod val="60000"/>
                    <a:lumOff val="40000"/>
                  </a:schemeClr>
                </a:solidFill>
              </a:rPr>
              <a:t>      Příklady seminářů/kurzů, kterých se účastnila skupina osob: </a:t>
            </a:r>
          </a:p>
          <a:p>
            <a:pPr marL="468000" indent="-457200" algn="just">
              <a:buBlip>
                <a:blip r:embed="rId2"/>
              </a:buBlip>
            </a:pPr>
            <a:endParaRPr lang="cs-CZ" sz="5600" b="1" dirty="0" smtClean="0">
              <a:solidFill>
                <a:schemeClr val="tx2">
                  <a:lumMod val="60000"/>
                  <a:lumOff val="40000"/>
                </a:schemeClr>
              </a:solidFill>
            </a:endParaRPr>
          </a:p>
          <a:p>
            <a:pPr marL="468000" indent="-324000" algn="just">
              <a:buBlip>
                <a:blip r:embed="rId2"/>
              </a:buBlip>
            </a:pPr>
            <a:r>
              <a:rPr lang="cs-CZ" sz="5600" dirty="0" smtClean="0"/>
              <a:t>Metodika prevence a řešení šikanování </a:t>
            </a:r>
          </a:p>
          <a:p>
            <a:pPr marL="468000" indent="-324000" algn="just">
              <a:buBlip>
                <a:blip r:embed="rId2"/>
              </a:buBlip>
            </a:pPr>
            <a:r>
              <a:rPr lang="cs-CZ" sz="5600" dirty="0" smtClean="0"/>
              <a:t>Jak lépe zvládat obtíže při komunikaci s rodiči ve škole</a:t>
            </a:r>
          </a:p>
          <a:p>
            <a:pPr marL="468000" indent="-324000" algn="just">
              <a:buBlip>
                <a:blip r:embed="rId2"/>
              </a:buBlip>
            </a:pPr>
            <a:r>
              <a:rPr lang="cs-CZ" sz="5600" dirty="0" smtClean="0"/>
              <a:t>Netradiční výtvarné techniky – leptání</a:t>
            </a:r>
          </a:p>
          <a:p>
            <a:pPr marL="468000" indent="-324000" algn="just">
              <a:buBlip>
                <a:blip r:embed="rId2"/>
              </a:buBlip>
            </a:pPr>
            <a:r>
              <a:rPr lang="cs-CZ" sz="5600" dirty="0" smtClean="0"/>
              <a:t>Šikana ve školách a školských zařízeních-první pomoc při šikanování</a:t>
            </a:r>
          </a:p>
          <a:p>
            <a:pPr marL="468000" indent="-324000" algn="just">
              <a:buBlip>
                <a:blip r:embed="rId2"/>
              </a:buBlip>
            </a:pPr>
            <a:r>
              <a:rPr lang="cs-CZ" sz="5600" dirty="0" smtClean="0"/>
              <a:t>Jak úspěšně komunikovat – nejen s rodiči</a:t>
            </a:r>
          </a:p>
          <a:p>
            <a:pPr marL="468000" indent="-324000" algn="just">
              <a:buBlip>
                <a:blip r:embed="rId2"/>
              </a:buBlip>
            </a:pPr>
            <a:r>
              <a:rPr lang="cs-CZ" sz="5600" dirty="0" smtClean="0"/>
              <a:t>Buď učitel začne zvládat konflikty, nebo konflikty začnou ovládat jeho</a:t>
            </a:r>
          </a:p>
          <a:p>
            <a:pPr marL="468000" indent="-324000" algn="just">
              <a:buBlip>
                <a:blip r:embed="rId2"/>
              </a:buBlip>
            </a:pPr>
            <a:r>
              <a:rPr lang="cs-CZ" sz="5600" dirty="0" smtClean="0"/>
              <a:t> Cesty k efektivnější výuce – cvičení pro rozvoj čtení</a:t>
            </a:r>
          </a:p>
          <a:p>
            <a:pPr marL="468000" indent="-324000" algn="just">
              <a:buBlip>
                <a:blip r:embed="rId2"/>
              </a:buBlip>
            </a:pPr>
            <a:r>
              <a:rPr lang="cs-CZ" sz="5600" dirty="0" smtClean="0"/>
              <a:t>Prevence vztah. konfliktů – Rómové</a:t>
            </a:r>
          </a:p>
          <a:p>
            <a:pPr marL="468000" indent="-324000" algn="just">
              <a:buBlip>
                <a:blip r:embed="rId2"/>
              </a:buBlip>
            </a:pPr>
            <a:r>
              <a:rPr lang="cs-CZ" sz="5600" dirty="0" smtClean="0"/>
              <a:t>Stupidita ve škole a po škole</a:t>
            </a:r>
          </a:p>
          <a:p>
            <a:pPr marL="468000" indent="-324000" algn="just">
              <a:buBlip>
                <a:blip r:embed="rId2"/>
              </a:buBlip>
            </a:pPr>
            <a:r>
              <a:rPr lang="cs-CZ" sz="5600" dirty="0" smtClean="0"/>
              <a:t>Výtvarné techniky</a:t>
            </a:r>
          </a:p>
          <a:p>
            <a:pPr marL="468000" indent="-324000" algn="just">
              <a:buBlip>
                <a:blip r:embed="rId2"/>
              </a:buBlip>
            </a:pPr>
            <a:r>
              <a:rPr lang="cs-CZ" sz="5600" dirty="0" smtClean="0"/>
              <a:t>Netradiční metody a formy práce s žáky se vzdělávacími potížemi</a:t>
            </a:r>
          </a:p>
          <a:p>
            <a:pPr marL="468000" indent="-324000" algn="just">
              <a:buBlip>
                <a:blip r:embed="rId2"/>
              </a:buBlip>
            </a:pPr>
            <a:r>
              <a:rPr lang="cs-CZ" sz="5600" dirty="0" smtClean="0"/>
              <a:t>Syndrom profesního vyhoření</a:t>
            </a:r>
          </a:p>
          <a:p>
            <a:pPr marL="468000" indent="-324000" algn="just">
              <a:buBlip>
                <a:blip r:embed="rId2"/>
              </a:buBlip>
            </a:pPr>
            <a:r>
              <a:rPr lang="cs-CZ" sz="5600" dirty="0" smtClean="0"/>
              <a:t>Netradiční výtvarné techniky - Přáníčka pokaždé jinak</a:t>
            </a:r>
          </a:p>
          <a:p>
            <a:pPr marL="468000" indent="-324000" algn="just">
              <a:buBlip>
                <a:blip r:embed="rId2"/>
              </a:buBlip>
            </a:pPr>
            <a:r>
              <a:rPr lang="cs-CZ" sz="5600" dirty="0" smtClean="0"/>
              <a:t>Proč dítě zlobí?</a:t>
            </a:r>
          </a:p>
          <a:p>
            <a:pPr marL="468000" indent="-324000" algn="just">
              <a:buBlip>
                <a:blip r:embed="rId2"/>
              </a:buBlip>
            </a:pPr>
            <a:r>
              <a:rPr lang="cs-CZ" sz="5600" dirty="0" smtClean="0"/>
              <a:t>Netradiční výtvarné techniky - Batikování za studena</a:t>
            </a:r>
          </a:p>
          <a:p>
            <a:pPr marL="468000" indent="-324000" algn="just">
              <a:buBlip>
                <a:blip r:embed="rId2"/>
              </a:buBlip>
            </a:pPr>
            <a:r>
              <a:rPr lang="cs-CZ" sz="5600" dirty="0" smtClean="0"/>
              <a:t>Škola hrou - zábavné vyučování nejen v 1. ročníku ZŠ</a:t>
            </a:r>
          </a:p>
          <a:p>
            <a:pPr marL="468000" indent="-324000" algn="just">
              <a:buBlip>
                <a:blip r:embed="rId2"/>
              </a:buBlip>
            </a:pPr>
            <a:r>
              <a:rPr lang="cs-CZ" sz="5600" dirty="0" smtClean="0"/>
              <a:t>Netradiční výtvarné techniky – Enkaustika</a:t>
            </a:r>
          </a:p>
          <a:p>
            <a:pPr marL="468000" indent="-324000" algn="just">
              <a:buBlip>
                <a:blip r:embed="rId2"/>
              </a:buBlip>
            </a:pPr>
            <a:r>
              <a:rPr lang="cs-CZ" sz="5600" dirty="0" smtClean="0"/>
              <a:t>Rozvíjíme čtenářskou a informační gramotnost</a:t>
            </a:r>
          </a:p>
          <a:p>
            <a:pPr marL="468000" indent="-324000" algn="just">
              <a:buBlip>
                <a:blip r:embed="rId2"/>
              </a:buBlip>
            </a:pPr>
            <a:r>
              <a:rPr lang="cs-CZ" sz="5600" dirty="0" smtClean="0"/>
              <a:t>Próza a poezie jako východisko literárně výchovné interpretace – část II. </a:t>
            </a:r>
          </a:p>
          <a:p>
            <a:pPr marL="468000" indent="-324000" algn="just">
              <a:buBlip>
                <a:blip r:embed="rId2"/>
              </a:buBlip>
            </a:pPr>
            <a:r>
              <a:rPr lang="cs-CZ" sz="5600" dirty="0" smtClean="0"/>
              <a:t> Jak na čtení,</a:t>
            </a:r>
          </a:p>
          <a:p>
            <a:pPr marL="468000" indent="-324000" algn="just">
              <a:buBlip>
                <a:blip r:embed="rId2"/>
              </a:buBlip>
            </a:pPr>
            <a:r>
              <a:rPr lang="cs-CZ" sz="5600" dirty="0" smtClean="0"/>
              <a:t>Šikovné ruce-výroba šperků-</a:t>
            </a:r>
            <a:r>
              <a:rPr lang="cs-CZ" sz="5600" dirty="0" err="1" smtClean="0"/>
              <a:t>korálkování</a:t>
            </a:r>
            <a:r>
              <a:rPr lang="cs-CZ" sz="5600" dirty="0" smtClean="0"/>
              <a:t>, motanice</a:t>
            </a:r>
          </a:p>
          <a:p>
            <a:pPr marL="468000" indent="-324000" algn="just">
              <a:buBlip>
                <a:blip r:embed="rId2"/>
              </a:buBlip>
            </a:pPr>
            <a:r>
              <a:rPr lang="cs-CZ" sz="5600" dirty="0" smtClean="0"/>
              <a:t>aj.</a:t>
            </a:r>
          </a:p>
          <a:p>
            <a:pPr algn="just">
              <a:buNone/>
            </a:pPr>
            <a:endParaRPr lang="cs-CZ" sz="5600" dirty="0" smtClean="0"/>
          </a:p>
        </p:txBody>
      </p:sp>
      <p:sp>
        <p:nvSpPr>
          <p:cNvPr id="4" name="Obdélník 3"/>
          <p:cNvSpPr/>
          <p:nvPr/>
        </p:nvSpPr>
        <p:spPr>
          <a:xfrm>
            <a:off x="5436096" y="116632"/>
            <a:ext cx="3384376" cy="3077766"/>
          </a:xfrm>
          <a:prstGeom prst="rect">
            <a:avLst/>
          </a:prstGeom>
        </p:spPr>
        <p:txBody>
          <a:bodyPr wrap="square">
            <a:spAutoFit/>
          </a:bodyPr>
          <a:lstStyle/>
          <a:p>
            <a:pPr algn="just"/>
            <a:r>
              <a:rPr lang="cs-CZ" b="1" dirty="0" smtClean="0">
                <a:solidFill>
                  <a:schemeClr val="tx2">
                    <a:lumMod val="60000"/>
                    <a:lumOff val="40000"/>
                  </a:schemeClr>
                </a:solidFill>
              </a:rPr>
              <a:t>Příklady seminářů/kurzů, kterých se účastnili jednotlivci: </a:t>
            </a:r>
          </a:p>
          <a:p>
            <a:pPr indent="324000" algn="just"/>
            <a:endParaRPr lang="cs-CZ" sz="1400" dirty="0" smtClean="0"/>
          </a:p>
          <a:p>
            <a:pPr indent="324000" algn="just">
              <a:buBlip>
                <a:blip r:embed="rId2"/>
              </a:buBlip>
            </a:pPr>
            <a:r>
              <a:rPr lang="cs-CZ" sz="1400" dirty="0" smtClean="0"/>
              <a:t>Vývojové zvláštnosti dětí ve věku 3-7 let </a:t>
            </a:r>
          </a:p>
          <a:p>
            <a:pPr indent="324000" algn="just">
              <a:buBlip>
                <a:blip r:embed="rId2"/>
              </a:buBlip>
            </a:pPr>
            <a:r>
              <a:rPr lang="cs-CZ" sz="1400" dirty="0" smtClean="0"/>
              <a:t>Aktivity v přírodě a utváření vztahu dětí    </a:t>
            </a:r>
          </a:p>
          <a:p>
            <a:pPr indent="324000" algn="just"/>
            <a:r>
              <a:rPr lang="cs-CZ" sz="1400" dirty="0" smtClean="0"/>
              <a:t>k přírodě </a:t>
            </a:r>
          </a:p>
          <a:p>
            <a:pPr indent="324000" algn="just">
              <a:buBlip>
                <a:blip r:embed="rId2"/>
              </a:buBlip>
            </a:pPr>
            <a:r>
              <a:rPr lang="cs-CZ" sz="1400" dirty="0" smtClean="0"/>
              <a:t>Výuka čtení a psaní aneb Co na to náš</a:t>
            </a:r>
          </a:p>
          <a:p>
            <a:pPr indent="324000" algn="just"/>
            <a:r>
              <a:rPr lang="cs-CZ" sz="1400" dirty="0" smtClean="0"/>
              <a:t> mozek </a:t>
            </a:r>
          </a:p>
          <a:p>
            <a:pPr indent="324000" algn="just">
              <a:buBlip>
                <a:blip r:embed="rId2"/>
              </a:buBlip>
            </a:pPr>
            <a:r>
              <a:rPr lang="cs-CZ" sz="1400" dirty="0" smtClean="0"/>
              <a:t>Sexualita dítěte, sexuální patologie </a:t>
            </a:r>
          </a:p>
          <a:p>
            <a:pPr indent="324000" algn="just">
              <a:buBlip>
                <a:blip r:embed="rId2"/>
              </a:buBlip>
            </a:pPr>
            <a:r>
              <a:rPr lang="cs-CZ" sz="1400" dirty="0" smtClean="0"/>
              <a:t>Školní šikana a </a:t>
            </a:r>
            <a:r>
              <a:rPr lang="cs-CZ" sz="1400" dirty="0" err="1" smtClean="0"/>
              <a:t>kyberšikana</a:t>
            </a:r>
            <a:r>
              <a:rPr lang="cs-CZ" sz="1400" dirty="0" smtClean="0"/>
              <a:t> 2 ,</a:t>
            </a:r>
          </a:p>
          <a:p>
            <a:pPr indent="324000" algn="just">
              <a:buBlip>
                <a:blip r:embed="rId2"/>
              </a:buBlip>
            </a:pPr>
            <a:r>
              <a:rPr lang="cs-CZ" sz="1400" dirty="0" smtClean="0"/>
              <a:t> Netradiční cvičení jógy aneb jóga prstů </a:t>
            </a:r>
          </a:p>
          <a:p>
            <a:pPr indent="324000" algn="just">
              <a:buBlip>
                <a:blip r:embed="rId2"/>
              </a:buBlip>
            </a:pPr>
            <a:r>
              <a:rPr lang="cs-CZ" sz="1400" dirty="0" smtClean="0"/>
              <a:t>aj.</a:t>
            </a:r>
          </a:p>
          <a:p>
            <a:endParaRPr lang="cs-CZ" dirty="0"/>
          </a:p>
        </p:txBody>
      </p:sp>
      <p:pic>
        <p:nvPicPr>
          <p:cNvPr id="8" name="Obrázek 7" descr="DSC_0444.JPG"/>
          <p:cNvPicPr>
            <a:picLocks noChangeAspect="1"/>
          </p:cNvPicPr>
          <p:nvPr/>
        </p:nvPicPr>
        <p:blipFill>
          <a:blip r:embed="rId3" cstate="print"/>
          <a:stretch>
            <a:fillRect/>
          </a:stretch>
        </p:blipFill>
        <p:spPr>
          <a:xfrm>
            <a:off x="6300192" y="3212976"/>
            <a:ext cx="1952632" cy="2907144"/>
          </a:xfrm>
          <a:prstGeom prst="rect">
            <a:avLst/>
          </a:prstGeom>
        </p:spPr>
      </p:pic>
      <p:sp>
        <p:nvSpPr>
          <p:cNvPr id="9" name="Obdélník 8"/>
          <p:cNvSpPr/>
          <p:nvPr/>
        </p:nvSpPr>
        <p:spPr>
          <a:xfrm>
            <a:off x="5652120" y="6165304"/>
            <a:ext cx="3096344" cy="523220"/>
          </a:xfrm>
          <a:prstGeom prst="rect">
            <a:avLst/>
          </a:prstGeom>
        </p:spPr>
        <p:txBody>
          <a:bodyPr wrap="square">
            <a:spAutoFit/>
          </a:bodyPr>
          <a:lstStyle/>
          <a:p>
            <a:pPr algn="ctr"/>
            <a:r>
              <a:rPr lang="cs-CZ" sz="1400" dirty="0" smtClean="0"/>
              <a:t>DD Hora Svaté Kateřiny – seminář Šikovné ruce</a:t>
            </a:r>
            <a:endParaRPr lang="cs-CZ" sz="1400" dirty="0"/>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P4270031.JPG"/>
          <p:cNvPicPr>
            <a:picLocks noChangeAspect="1"/>
          </p:cNvPicPr>
          <p:nvPr/>
        </p:nvPicPr>
        <p:blipFill>
          <a:blip r:embed="rId2" cstate="print"/>
          <a:stretch>
            <a:fillRect/>
          </a:stretch>
        </p:blipFill>
        <p:spPr>
          <a:xfrm>
            <a:off x="611560" y="332656"/>
            <a:ext cx="3657600" cy="2743200"/>
          </a:xfrm>
          <a:prstGeom prst="rect">
            <a:avLst/>
          </a:prstGeom>
        </p:spPr>
      </p:pic>
      <p:pic>
        <p:nvPicPr>
          <p:cNvPr id="8" name="Obrázek 7" descr="P5130005.JPG"/>
          <p:cNvPicPr>
            <a:picLocks noChangeAspect="1"/>
          </p:cNvPicPr>
          <p:nvPr/>
        </p:nvPicPr>
        <p:blipFill>
          <a:blip r:embed="rId3" cstate="print"/>
          <a:stretch>
            <a:fillRect/>
          </a:stretch>
        </p:blipFill>
        <p:spPr>
          <a:xfrm>
            <a:off x="5148064" y="3717032"/>
            <a:ext cx="3247437" cy="2435578"/>
          </a:xfrm>
          <a:prstGeom prst="rect">
            <a:avLst/>
          </a:prstGeom>
        </p:spPr>
      </p:pic>
      <p:pic>
        <p:nvPicPr>
          <p:cNvPr id="10" name="Obrázek 9" descr="P1090562.JPG"/>
          <p:cNvPicPr>
            <a:picLocks noChangeAspect="1"/>
          </p:cNvPicPr>
          <p:nvPr/>
        </p:nvPicPr>
        <p:blipFill>
          <a:blip r:embed="rId4" cstate="print"/>
          <a:stretch>
            <a:fillRect/>
          </a:stretch>
        </p:blipFill>
        <p:spPr>
          <a:xfrm>
            <a:off x="683568" y="3645024"/>
            <a:ext cx="3600400" cy="2582906"/>
          </a:xfrm>
          <a:prstGeom prst="rect">
            <a:avLst/>
          </a:prstGeom>
        </p:spPr>
      </p:pic>
      <p:pic>
        <p:nvPicPr>
          <p:cNvPr id="12" name="Obrázek 11" descr="DSC00661.JPG"/>
          <p:cNvPicPr>
            <a:picLocks noChangeAspect="1"/>
          </p:cNvPicPr>
          <p:nvPr/>
        </p:nvPicPr>
        <p:blipFill>
          <a:blip r:embed="rId5" cstate="print"/>
          <a:stretch>
            <a:fillRect/>
          </a:stretch>
        </p:blipFill>
        <p:spPr>
          <a:xfrm>
            <a:off x="5148064" y="332656"/>
            <a:ext cx="2421632" cy="3228843"/>
          </a:xfrm>
          <a:prstGeom prst="rect">
            <a:avLst/>
          </a:prstGeom>
        </p:spPr>
      </p:pic>
      <p:sp>
        <p:nvSpPr>
          <p:cNvPr id="13" name="Obdélník 12"/>
          <p:cNvSpPr/>
          <p:nvPr/>
        </p:nvSpPr>
        <p:spPr>
          <a:xfrm>
            <a:off x="2286000" y="1859340"/>
            <a:ext cx="4572000" cy="646331"/>
          </a:xfrm>
          <a:prstGeom prst="rect">
            <a:avLst/>
          </a:prstGeom>
        </p:spPr>
        <p:txBody>
          <a:bodyPr>
            <a:spAutoFit/>
          </a:bodyPr>
          <a:lstStyle/>
          <a:p>
            <a:pPr algn="just">
              <a:buNone/>
            </a:pPr>
            <a:endParaRPr lang="cs-CZ" dirty="0" smtClean="0"/>
          </a:p>
          <a:p>
            <a:endParaRPr lang="cs-CZ" dirty="0"/>
          </a:p>
        </p:txBody>
      </p:sp>
      <p:sp>
        <p:nvSpPr>
          <p:cNvPr id="14" name="Obdélník 13"/>
          <p:cNvSpPr/>
          <p:nvPr/>
        </p:nvSpPr>
        <p:spPr>
          <a:xfrm flipH="1">
            <a:off x="7668344" y="1052736"/>
            <a:ext cx="1224136" cy="1323439"/>
          </a:xfrm>
          <a:prstGeom prst="rect">
            <a:avLst/>
          </a:prstGeom>
        </p:spPr>
        <p:txBody>
          <a:bodyPr wrap="square">
            <a:spAutoFit/>
          </a:bodyPr>
          <a:lstStyle/>
          <a:p>
            <a:r>
              <a:rPr lang="cs-CZ" sz="1600" b="1" dirty="0" smtClean="0"/>
              <a:t>Šikovné ruce – </a:t>
            </a:r>
            <a:r>
              <a:rPr lang="cs-CZ" sz="1600" b="1" dirty="0" err="1" smtClean="0"/>
              <a:t>korálkování</a:t>
            </a:r>
            <a:r>
              <a:rPr lang="cs-CZ" sz="1600" b="1" dirty="0" smtClean="0"/>
              <a:t>, </a:t>
            </a:r>
          </a:p>
          <a:p>
            <a:r>
              <a:rPr lang="cs-CZ" sz="1600" b="1" dirty="0" smtClean="0"/>
              <a:t>DD a ZŠ Duchcov</a:t>
            </a:r>
            <a:endParaRPr lang="cs-CZ" sz="1600" b="1" dirty="0"/>
          </a:p>
        </p:txBody>
      </p:sp>
      <p:sp>
        <p:nvSpPr>
          <p:cNvPr id="15" name="Obdélník 14"/>
          <p:cNvSpPr/>
          <p:nvPr/>
        </p:nvSpPr>
        <p:spPr>
          <a:xfrm>
            <a:off x="5148064" y="5949280"/>
            <a:ext cx="3240360" cy="646331"/>
          </a:xfrm>
          <a:prstGeom prst="rect">
            <a:avLst/>
          </a:prstGeom>
        </p:spPr>
        <p:txBody>
          <a:bodyPr wrap="square">
            <a:spAutoFit/>
          </a:bodyPr>
          <a:lstStyle/>
          <a:p>
            <a:pPr algn="just"/>
            <a:endParaRPr lang="cs-CZ" dirty="0" smtClean="0"/>
          </a:p>
          <a:p>
            <a:pPr algn="just"/>
            <a:r>
              <a:rPr lang="cs-CZ" dirty="0" smtClean="0"/>
              <a:t>  </a:t>
            </a:r>
            <a:r>
              <a:rPr lang="cs-CZ" b="1" dirty="0" smtClean="0"/>
              <a:t>Jak na čtení, ZŠ Litvínov Janov</a:t>
            </a:r>
            <a:endParaRPr lang="cs-CZ" b="1" dirty="0"/>
          </a:p>
        </p:txBody>
      </p:sp>
      <p:sp>
        <p:nvSpPr>
          <p:cNvPr id="16" name="Obdélník 15"/>
          <p:cNvSpPr/>
          <p:nvPr/>
        </p:nvSpPr>
        <p:spPr>
          <a:xfrm>
            <a:off x="683568" y="3140968"/>
            <a:ext cx="3672408" cy="369332"/>
          </a:xfrm>
          <a:prstGeom prst="rect">
            <a:avLst/>
          </a:prstGeom>
        </p:spPr>
        <p:txBody>
          <a:bodyPr wrap="square">
            <a:spAutoFit/>
          </a:bodyPr>
          <a:lstStyle/>
          <a:p>
            <a:r>
              <a:rPr lang="cs-CZ" b="1" dirty="0" err="1" smtClean="0"/>
              <a:t>Ekoateliér</a:t>
            </a:r>
            <a:r>
              <a:rPr lang="cs-CZ" b="1" dirty="0" smtClean="0"/>
              <a:t> – účast více zařízení</a:t>
            </a:r>
            <a:endParaRPr lang="cs-CZ" b="1" dirty="0"/>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0"/>
            <a:ext cx="8229600" cy="1052736"/>
          </a:xfrm>
        </p:spPr>
        <p:txBody>
          <a:bodyPr>
            <a:normAutofit/>
          </a:bodyPr>
          <a:lstStyle/>
          <a:p>
            <a:r>
              <a:rPr lang="cs-CZ" sz="2400" b="1" dirty="0" smtClean="0">
                <a:solidFill>
                  <a:schemeClr val="tx2">
                    <a:lumMod val="60000"/>
                    <a:lumOff val="40000"/>
                  </a:schemeClr>
                </a:solidFill>
              </a:rPr>
              <a:t>4) Školení a kurzy obsluhy PC pro učitele, </a:t>
            </a:r>
            <a:br>
              <a:rPr lang="cs-CZ" sz="2400" b="1" dirty="0" smtClean="0">
                <a:solidFill>
                  <a:schemeClr val="tx2">
                    <a:lumMod val="60000"/>
                    <a:lumOff val="40000"/>
                  </a:schemeClr>
                </a:solidFill>
              </a:rPr>
            </a:br>
            <a:r>
              <a:rPr lang="cs-CZ" sz="2400" b="1" dirty="0" smtClean="0">
                <a:solidFill>
                  <a:schemeClr val="tx2">
                    <a:lumMod val="60000"/>
                    <a:lumOff val="40000"/>
                  </a:schemeClr>
                </a:solidFill>
              </a:rPr>
              <a:t>pedagogické pracovníky a vychovatele</a:t>
            </a:r>
            <a:endParaRPr lang="cs-CZ" sz="2400" b="1" dirty="0">
              <a:solidFill>
                <a:schemeClr val="tx2">
                  <a:lumMod val="60000"/>
                  <a:lumOff val="40000"/>
                </a:schemeClr>
              </a:solidFill>
            </a:endParaRPr>
          </a:p>
        </p:txBody>
      </p:sp>
      <p:sp>
        <p:nvSpPr>
          <p:cNvPr id="3" name="Zástupný symbol pro obsah 2"/>
          <p:cNvSpPr>
            <a:spLocks noGrp="1"/>
          </p:cNvSpPr>
          <p:nvPr>
            <p:ph sz="half" idx="1"/>
          </p:nvPr>
        </p:nvSpPr>
        <p:spPr>
          <a:xfrm>
            <a:off x="251520" y="1556792"/>
            <a:ext cx="8640960" cy="4824536"/>
          </a:xfrm>
        </p:spPr>
        <p:txBody>
          <a:bodyPr>
            <a:normAutofit fontScale="25000" lnSpcReduction="20000"/>
          </a:bodyPr>
          <a:lstStyle/>
          <a:p>
            <a:endParaRPr lang="cs-CZ" sz="5200" b="1" dirty="0" smtClean="0"/>
          </a:p>
          <a:p>
            <a:pPr>
              <a:buNone/>
            </a:pPr>
            <a:r>
              <a:rPr lang="cs-CZ" sz="5600" b="1" dirty="0" smtClean="0"/>
              <a:t>ZŠ </a:t>
            </a:r>
            <a:r>
              <a:rPr lang="cs-CZ" sz="5600" b="1" dirty="0" err="1" smtClean="0"/>
              <a:t>Litvínov</a:t>
            </a:r>
            <a:r>
              <a:rPr lang="cs-CZ" sz="5600" b="1" dirty="0" smtClean="0"/>
              <a:t>-Janov -</a:t>
            </a:r>
            <a:r>
              <a:rPr lang="cs-CZ" sz="5600" dirty="0" smtClean="0"/>
              <a:t> kurzy probíhaly v učebně PC na ZŠ a MŠ </a:t>
            </a:r>
            <a:r>
              <a:rPr lang="cs-CZ" sz="5600" dirty="0" err="1" smtClean="0"/>
              <a:t>Litvínov</a:t>
            </a:r>
            <a:r>
              <a:rPr lang="cs-CZ" sz="5600" dirty="0" smtClean="0"/>
              <a:t>-Janov.</a:t>
            </a:r>
          </a:p>
          <a:p>
            <a:pPr lvl="0"/>
            <a:r>
              <a:rPr lang="cs-CZ" sz="5600" dirty="0" smtClean="0"/>
              <a:t>kurz PC 1 – období realizace 4. 11. 2009 – 19. 5. 2010, lektor Ing. Mgr. Miloš </a:t>
            </a:r>
            <a:r>
              <a:rPr lang="cs-CZ" sz="5600" dirty="0" err="1" smtClean="0"/>
              <a:t>Jenčík</a:t>
            </a:r>
            <a:r>
              <a:rPr lang="cs-CZ" sz="5600" dirty="0" smtClean="0"/>
              <a:t>, účast 13 osob </a:t>
            </a:r>
          </a:p>
          <a:p>
            <a:pPr lvl="0"/>
            <a:r>
              <a:rPr lang="cs-CZ" sz="5600" dirty="0" smtClean="0"/>
              <a:t>kurz PC 2 – období realizace 18. 11. 2009 – 15. 6. 2010, lektor Ing. Jan Vaněk, účast 10 osob</a:t>
            </a:r>
          </a:p>
          <a:p>
            <a:pPr lvl="0"/>
            <a:r>
              <a:rPr lang="cs-CZ" sz="5600" dirty="0" smtClean="0"/>
              <a:t>kurz PC 3 – období realizace 24. 11. 2010 – 30. 5. 2011, lektor Ing. Mgr. Miloš </a:t>
            </a:r>
            <a:r>
              <a:rPr lang="cs-CZ" sz="5600" dirty="0" err="1" smtClean="0"/>
              <a:t>Jenčík</a:t>
            </a:r>
            <a:r>
              <a:rPr lang="cs-CZ" sz="5600" dirty="0" smtClean="0"/>
              <a:t>, účast 8 osob</a:t>
            </a:r>
          </a:p>
          <a:p>
            <a:pPr>
              <a:buNone/>
            </a:pPr>
            <a:endParaRPr lang="cs-CZ" sz="5600" dirty="0" smtClean="0"/>
          </a:p>
          <a:p>
            <a:pPr>
              <a:buNone/>
            </a:pPr>
            <a:r>
              <a:rPr lang="cs-CZ" sz="5600" b="1" dirty="0" smtClean="0"/>
              <a:t>ZŠ </a:t>
            </a:r>
            <a:r>
              <a:rPr lang="cs-CZ" sz="5600" b="1" dirty="0" err="1" smtClean="0"/>
              <a:t>Bitozeves</a:t>
            </a:r>
            <a:r>
              <a:rPr lang="cs-CZ" sz="5600" b="1" dirty="0" smtClean="0"/>
              <a:t> -</a:t>
            </a:r>
            <a:r>
              <a:rPr lang="cs-CZ" sz="5600" dirty="0" smtClean="0"/>
              <a:t> kurzy probíhala v učebně PC ZŠ </a:t>
            </a:r>
            <a:r>
              <a:rPr lang="cs-CZ" sz="5600" dirty="0" err="1" smtClean="0"/>
              <a:t>Bitozeves</a:t>
            </a:r>
            <a:r>
              <a:rPr lang="cs-CZ" sz="5600" dirty="0" smtClean="0"/>
              <a:t>. </a:t>
            </a:r>
          </a:p>
          <a:p>
            <a:pPr lvl="0"/>
            <a:r>
              <a:rPr lang="cs-CZ" sz="5600" dirty="0" smtClean="0"/>
              <a:t>kurz PC 1-základní obsluha – období realizace 11. 5. 2009 – 22. 2. 2010, lektorka Mgr. Veronika </a:t>
            </a:r>
            <a:r>
              <a:rPr lang="cs-CZ" sz="5600" dirty="0" err="1" smtClean="0"/>
              <a:t>Nipauerová</a:t>
            </a:r>
            <a:r>
              <a:rPr lang="cs-CZ" sz="5600" dirty="0" smtClean="0"/>
              <a:t>, účast 6 osob</a:t>
            </a:r>
          </a:p>
          <a:p>
            <a:pPr lvl="0"/>
            <a:r>
              <a:rPr lang="cs-CZ" sz="5600" dirty="0" smtClean="0"/>
              <a:t>kurz PC 2-pokročilá obsluha – období realizace 8. 3. 2010 – 22. 9. 2010, lektorka Mgr. Veronika </a:t>
            </a:r>
            <a:r>
              <a:rPr lang="cs-CZ" sz="5600" dirty="0" err="1" smtClean="0"/>
              <a:t>Nipauerová</a:t>
            </a:r>
            <a:r>
              <a:rPr lang="cs-CZ" sz="5600" dirty="0" smtClean="0"/>
              <a:t>, účast 6 osob</a:t>
            </a:r>
          </a:p>
          <a:p>
            <a:pPr>
              <a:buNone/>
            </a:pPr>
            <a:r>
              <a:rPr lang="cs-CZ" sz="5600" dirty="0" smtClean="0"/>
              <a:t> </a:t>
            </a:r>
          </a:p>
          <a:p>
            <a:pPr>
              <a:buNone/>
            </a:pPr>
            <a:r>
              <a:rPr lang="cs-CZ" sz="5600" b="1" dirty="0" smtClean="0"/>
              <a:t>DD Duchcov - </a:t>
            </a:r>
            <a:r>
              <a:rPr lang="cs-CZ" sz="5600" dirty="0" smtClean="0"/>
              <a:t>kurz probíhal v učebně PC v DD Duchcov </a:t>
            </a:r>
          </a:p>
          <a:p>
            <a:pPr lvl="0"/>
            <a:r>
              <a:rPr lang="cs-CZ" sz="5600" dirty="0" smtClean="0"/>
              <a:t>kurz PC 1 – období realizace 4. 3. 2009 – 2. 11. 2009, lektor Ing. Jan Vrtiška, účast 11 osob </a:t>
            </a:r>
          </a:p>
          <a:p>
            <a:endParaRPr lang="cs-CZ" sz="5600" b="1" dirty="0" smtClean="0"/>
          </a:p>
          <a:p>
            <a:pPr>
              <a:buNone/>
            </a:pPr>
            <a:r>
              <a:rPr lang="cs-CZ" sz="5600" b="1" dirty="0" smtClean="0"/>
              <a:t>DD Žatec -</a:t>
            </a:r>
            <a:r>
              <a:rPr lang="cs-CZ" sz="5600" dirty="0" smtClean="0"/>
              <a:t> kurz probíhal v učebně PC v DD Žatec </a:t>
            </a:r>
          </a:p>
          <a:p>
            <a:pPr lvl="0"/>
            <a:r>
              <a:rPr lang="cs-CZ" sz="5600" dirty="0" smtClean="0"/>
              <a:t>kurz PC 1 – období realizace 16. 4. 2009 – 2. 12. 2009, lektor Ing. Tomáš </a:t>
            </a:r>
            <a:r>
              <a:rPr lang="cs-CZ" sz="5600" dirty="0" err="1" smtClean="0"/>
              <a:t>Brožovský</a:t>
            </a:r>
            <a:r>
              <a:rPr lang="cs-CZ" sz="5600" dirty="0" smtClean="0"/>
              <a:t>, účast 11 osob</a:t>
            </a:r>
          </a:p>
          <a:p>
            <a:pPr lvl="0"/>
            <a:endParaRPr lang="cs-CZ" sz="5600" dirty="0" smtClean="0"/>
          </a:p>
          <a:p>
            <a:pPr>
              <a:buNone/>
            </a:pPr>
            <a:r>
              <a:rPr lang="cs-CZ" sz="5600" b="1" dirty="0" smtClean="0"/>
              <a:t>DD Hora Sv. K. - </a:t>
            </a:r>
            <a:r>
              <a:rPr lang="cs-CZ" sz="5600" dirty="0" smtClean="0"/>
              <a:t>kurz probíhal v učebně PC v DD Hora Sv. K. </a:t>
            </a:r>
          </a:p>
          <a:p>
            <a:pPr lvl="0"/>
            <a:r>
              <a:rPr lang="cs-CZ" sz="5600" dirty="0" smtClean="0"/>
              <a:t>kurz PC 1 – období realizace 3. 3. 2010 – 3. 11. 2010, lektor p. Michal </a:t>
            </a:r>
            <a:r>
              <a:rPr lang="cs-CZ" sz="5600" dirty="0" err="1" smtClean="0"/>
              <a:t>Vostárek</a:t>
            </a:r>
            <a:r>
              <a:rPr lang="cs-CZ" sz="5600" dirty="0" smtClean="0"/>
              <a:t>, účast 10 osob</a:t>
            </a:r>
          </a:p>
          <a:p>
            <a:endParaRPr lang="cs-CZ" sz="5600" dirty="0" smtClean="0"/>
          </a:p>
          <a:p>
            <a:pPr>
              <a:buNone/>
            </a:pPr>
            <a:r>
              <a:rPr lang="cs-CZ" sz="5600" b="1" dirty="0" smtClean="0"/>
              <a:t>DD Chomutov -</a:t>
            </a:r>
            <a:r>
              <a:rPr lang="cs-CZ" sz="5600" dirty="0" smtClean="0"/>
              <a:t>kurz probíhal v učebně PC v DD Chomutov </a:t>
            </a:r>
          </a:p>
          <a:p>
            <a:pPr lvl="0"/>
            <a:r>
              <a:rPr lang="cs-CZ" sz="5600" dirty="0" smtClean="0"/>
              <a:t>kurz PC 1 – období realizace 3. 4. 2009 – 23. 10. 2009, lektor p. Pavel </a:t>
            </a:r>
            <a:r>
              <a:rPr lang="cs-CZ" sz="5600" dirty="0" err="1" smtClean="0"/>
              <a:t>Petrek</a:t>
            </a:r>
            <a:r>
              <a:rPr lang="cs-CZ" sz="5600" dirty="0" smtClean="0"/>
              <a:t>, účast 12 osob</a:t>
            </a:r>
          </a:p>
          <a:p>
            <a:pPr>
              <a:buNone/>
            </a:pPr>
            <a:r>
              <a:rPr lang="cs-CZ" sz="5600" dirty="0" smtClean="0"/>
              <a:t> </a:t>
            </a:r>
          </a:p>
          <a:p>
            <a:endParaRPr lang="cs-CZ" dirty="0"/>
          </a:p>
        </p:txBody>
      </p:sp>
      <p:sp>
        <p:nvSpPr>
          <p:cNvPr id="4" name="Zástupný symbol pro obsah 3"/>
          <p:cNvSpPr>
            <a:spLocks noGrp="1"/>
          </p:cNvSpPr>
          <p:nvPr>
            <p:ph sz="half" idx="2"/>
          </p:nvPr>
        </p:nvSpPr>
        <p:spPr>
          <a:xfrm>
            <a:off x="467544" y="1124744"/>
            <a:ext cx="8424936" cy="648071"/>
          </a:xfrm>
        </p:spPr>
        <p:txBody>
          <a:bodyPr>
            <a:noAutofit/>
          </a:bodyPr>
          <a:lstStyle/>
          <a:p>
            <a:pPr marL="0" indent="0">
              <a:buNone/>
            </a:pPr>
            <a:r>
              <a:rPr lang="cs-CZ" sz="1600" b="1" dirty="0" smtClean="0"/>
              <a:t>Celkem bylo v 9 realizovaných PC kurzech podpořeno 81 učitelů, pedagogických pracovníků a vychovatelů, z toho 4 muži a 77 žen. </a:t>
            </a:r>
            <a:endParaRPr lang="cs-CZ" sz="1600" b="1" dirty="0"/>
          </a:p>
        </p:txBody>
      </p:sp>
      <p:pic>
        <p:nvPicPr>
          <p:cNvPr id="5" name="Obrázek 4" descr="LOGO-Podana-ruka-72dpi.gif"/>
          <p:cNvPicPr>
            <a:picLocks noChangeAspect="1"/>
          </p:cNvPicPr>
          <p:nvPr/>
        </p:nvPicPr>
        <p:blipFill>
          <a:blip r:embed="rId2" cstate="print"/>
          <a:stretch>
            <a:fillRect/>
          </a:stretch>
        </p:blipFill>
        <p:spPr>
          <a:xfrm>
            <a:off x="7791450" y="0"/>
            <a:ext cx="1352550" cy="904875"/>
          </a:xfrm>
          <a:prstGeom prst="rect">
            <a:avLst/>
          </a:prstGeom>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D CV-PC kurz.JPG"/>
          <p:cNvPicPr>
            <a:picLocks noChangeAspect="1"/>
          </p:cNvPicPr>
          <p:nvPr/>
        </p:nvPicPr>
        <p:blipFill>
          <a:blip r:embed="rId2" cstate="print"/>
          <a:stretch>
            <a:fillRect/>
          </a:stretch>
        </p:blipFill>
        <p:spPr>
          <a:xfrm>
            <a:off x="683568" y="476672"/>
            <a:ext cx="3419872" cy="2564904"/>
          </a:xfrm>
          <a:prstGeom prst="rect">
            <a:avLst/>
          </a:prstGeom>
        </p:spPr>
      </p:pic>
      <p:pic>
        <p:nvPicPr>
          <p:cNvPr id="3" name="Obrázek 2" descr="jenčík 2.JPG"/>
          <p:cNvPicPr>
            <a:picLocks noChangeAspect="1"/>
          </p:cNvPicPr>
          <p:nvPr/>
        </p:nvPicPr>
        <p:blipFill>
          <a:blip r:embed="rId3" cstate="print"/>
          <a:stretch>
            <a:fillRect/>
          </a:stretch>
        </p:blipFill>
        <p:spPr>
          <a:xfrm>
            <a:off x="4860032" y="548680"/>
            <a:ext cx="3456384" cy="2520280"/>
          </a:xfrm>
          <a:prstGeom prst="rect">
            <a:avLst/>
          </a:prstGeom>
        </p:spPr>
      </p:pic>
      <p:pic>
        <p:nvPicPr>
          <p:cNvPr id="8" name="Obrázek 7" descr="konec 1.JPG"/>
          <p:cNvPicPr>
            <a:picLocks noChangeAspect="1"/>
          </p:cNvPicPr>
          <p:nvPr/>
        </p:nvPicPr>
        <p:blipFill>
          <a:blip r:embed="rId4" cstate="print"/>
          <a:stretch>
            <a:fillRect/>
          </a:stretch>
        </p:blipFill>
        <p:spPr>
          <a:xfrm>
            <a:off x="683568" y="3573016"/>
            <a:ext cx="3511467" cy="2435578"/>
          </a:xfrm>
          <a:prstGeom prst="rect">
            <a:avLst/>
          </a:prstGeom>
        </p:spPr>
      </p:pic>
      <p:pic>
        <p:nvPicPr>
          <p:cNvPr id="10" name="Obrázek 9" descr="jenčík 3.JPG"/>
          <p:cNvPicPr>
            <a:picLocks noChangeAspect="1"/>
          </p:cNvPicPr>
          <p:nvPr/>
        </p:nvPicPr>
        <p:blipFill>
          <a:blip r:embed="rId5" cstate="print"/>
          <a:stretch>
            <a:fillRect/>
          </a:stretch>
        </p:blipFill>
        <p:spPr>
          <a:xfrm>
            <a:off x="4860032" y="3573016"/>
            <a:ext cx="3600400" cy="2520280"/>
          </a:xfrm>
          <a:prstGeom prst="rect">
            <a:avLst/>
          </a:prstGeom>
        </p:spPr>
      </p:pic>
      <p:sp>
        <p:nvSpPr>
          <p:cNvPr id="11" name="Obdélník 10"/>
          <p:cNvSpPr/>
          <p:nvPr/>
        </p:nvSpPr>
        <p:spPr>
          <a:xfrm>
            <a:off x="5364088" y="3140968"/>
            <a:ext cx="2232248" cy="400110"/>
          </a:xfrm>
          <a:prstGeom prst="rect">
            <a:avLst/>
          </a:prstGeom>
        </p:spPr>
        <p:txBody>
          <a:bodyPr wrap="square">
            <a:spAutoFit/>
          </a:bodyPr>
          <a:lstStyle/>
          <a:p>
            <a:pPr>
              <a:buNone/>
            </a:pPr>
            <a:r>
              <a:rPr lang="cs-CZ" dirty="0" smtClean="0"/>
              <a:t>  </a:t>
            </a:r>
            <a:r>
              <a:rPr lang="cs-CZ" sz="2000" b="1" dirty="0" smtClean="0"/>
              <a:t>ZŠ Litvínov - Janov</a:t>
            </a:r>
          </a:p>
        </p:txBody>
      </p:sp>
      <p:sp>
        <p:nvSpPr>
          <p:cNvPr id="12" name="Obdélník 11"/>
          <p:cNvSpPr/>
          <p:nvPr/>
        </p:nvSpPr>
        <p:spPr>
          <a:xfrm>
            <a:off x="1403648" y="3105835"/>
            <a:ext cx="2016224" cy="400110"/>
          </a:xfrm>
          <a:prstGeom prst="rect">
            <a:avLst/>
          </a:prstGeom>
        </p:spPr>
        <p:txBody>
          <a:bodyPr wrap="square">
            <a:spAutoFit/>
          </a:bodyPr>
          <a:lstStyle/>
          <a:p>
            <a:pPr>
              <a:buNone/>
            </a:pPr>
            <a:r>
              <a:rPr lang="cs-CZ" sz="2000" b="1" dirty="0" smtClean="0"/>
              <a:t>  DD Chomutov</a:t>
            </a:r>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483768" y="260649"/>
            <a:ext cx="4448975" cy="646331"/>
          </a:xfrm>
          <a:prstGeom prst="rect">
            <a:avLst/>
          </a:prstGeom>
        </p:spPr>
        <p:txBody>
          <a:bodyPr wrap="square">
            <a:spAutoFit/>
          </a:bodyPr>
          <a:lstStyle/>
          <a:p>
            <a:pPr>
              <a:lnSpc>
                <a:spcPct val="150000"/>
              </a:lnSpc>
            </a:pPr>
            <a:r>
              <a:rPr lang="cs-CZ" sz="2400" b="1" dirty="0" smtClean="0">
                <a:solidFill>
                  <a:schemeClr val="tx2">
                    <a:lumMod val="60000"/>
                    <a:lumOff val="40000"/>
                  </a:schemeClr>
                </a:solidFill>
              </a:rPr>
              <a:t>5) Tréninkové moduly "JOB STEP“</a:t>
            </a:r>
          </a:p>
        </p:txBody>
      </p:sp>
      <p:sp>
        <p:nvSpPr>
          <p:cNvPr id="5" name="Nadpis 4"/>
          <p:cNvSpPr>
            <a:spLocks noGrp="1"/>
          </p:cNvSpPr>
          <p:nvPr>
            <p:ph type="title"/>
          </p:nvPr>
        </p:nvSpPr>
        <p:spPr>
          <a:xfrm>
            <a:off x="457200" y="188640"/>
            <a:ext cx="8229600" cy="576064"/>
          </a:xfrm>
        </p:spPr>
        <p:txBody>
          <a:bodyPr>
            <a:normAutofit fontScale="90000"/>
          </a:bodyPr>
          <a:lstStyle/>
          <a:p>
            <a:r>
              <a:rPr lang="cs-CZ" b="1" dirty="0" smtClean="0"/>
              <a:t/>
            </a:r>
            <a:br>
              <a:rPr lang="cs-CZ" b="1" dirty="0" smtClean="0"/>
            </a:br>
            <a:endParaRPr lang="cs-CZ" dirty="0"/>
          </a:p>
        </p:txBody>
      </p:sp>
      <p:sp>
        <p:nvSpPr>
          <p:cNvPr id="6" name="Zástupný symbol pro obsah 5"/>
          <p:cNvSpPr>
            <a:spLocks noGrp="1"/>
          </p:cNvSpPr>
          <p:nvPr>
            <p:ph idx="1"/>
          </p:nvPr>
        </p:nvSpPr>
        <p:spPr>
          <a:xfrm>
            <a:off x="457200" y="1124744"/>
            <a:ext cx="8229600" cy="5616624"/>
          </a:xfrm>
        </p:spPr>
        <p:txBody>
          <a:bodyPr>
            <a:normAutofit fontScale="40000" lnSpcReduction="20000"/>
          </a:bodyPr>
          <a:lstStyle/>
          <a:p>
            <a:pPr>
              <a:buNone/>
            </a:pPr>
            <a:r>
              <a:rPr lang="cs-CZ" dirty="0" smtClean="0"/>
              <a:t>Bylo realizováno 26 tréninkových modulů Job Step:</a:t>
            </a:r>
          </a:p>
          <a:p>
            <a:pPr marL="144000" indent="342900">
              <a:buBlip>
                <a:blip r:embed="rId2"/>
              </a:buBlip>
            </a:pPr>
            <a:r>
              <a:rPr lang="cs-CZ" dirty="0" smtClean="0"/>
              <a:t>DD a ŠJ Most -2</a:t>
            </a:r>
          </a:p>
          <a:p>
            <a:pPr marL="144000" indent="342900">
              <a:buBlip>
                <a:blip r:embed="rId2"/>
              </a:buBlip>
            </a:pPr>
            <a:r>
              <a:rPr lang="cs-CZ" dirty="0" smtClean="0"/>
              <a:t>DD a ŠJ Hora Sv. K. - 2</a:t>
            </a:r>
          </a:p>
          <a:p>
            <a:pPr marL="144000" indent="342900">
              <a:buBlip>
                <a:blip r:embed="rId2"/>
              </a:buBlip>
            </a:pPr>
            <a:r>
              <a:rPr lang="cs-CZ" dirty="0" smtClean="0"/>
              <a:t>DD Vysoká Pec - 4</a:t>
            </a:r>
          </a:p>
          <a:p>
            <a:pPr marL="144000" indent="342900">
              <a:buBlip>
                <a:blip r:embed="rId2"/>
              </a:buBlip>
            </a:pPr>
            <a:r>
              <a:rPr lang="cs-CZ" dirty="0" smtClean="0"/>
              <a:t>DD a ŠJ Chomutov - 4</a:t>
            </a:r>
          </a:p>
          <a:p>
            <a:pPr marL="144000" indent="342900">
              <a:buBlip>
                <a:blip r:embed="rId2"/>
              </a:buBlip>
            </a:pPr>
            <a:r>
              <a:rPr lang="cs-CZ" dirty="0" smtClean="0"/>
              <a:t>DD, ZŠ a SŠ Žatec - 5</a:t>
            </a:r>
          </a:p>
          <a:p>
            <a:pPr marL="144000" indent="342900">
              <a:buBlip>
                <a:blip r:embed="rId2"/>
              </a:buBlip>
            </a:pPr>
            <a:r>
              <a:rPr lang="cs-CZ" dirty="0" smtClean="0"/>
              <a:t>DD, ZŠP, PŠ, ŠJ a ŠD Duchcov - 4</a:t>
            </a:r>
          </a:p>
          <a:p>
            <a:pPr marL="144000" indent="342900">
              <a:buBlip>
                <a:blip r:embed="rId2"/>
              </a:buBlip>
            </a:pPr>
            <a:r>
              <a:rPr lang="cs-CZ" dirty="0" smtClean="0"/>
              <a:t>ZŠ a MŠ </a:t>
            </a:r>
            <a:r>
              <a:rPr lang="cs-CZ" dirty="0" err="1" smtClean="0"/>
              <a:t>Litvínov</a:t>
            </a:r>
            <a:r>
              <a:rPr lang="cs-CZ" dirty="0" smtClean="0"/>
              <a:t>-Janov - 5</a:t>
            </a:r>
          </a:p>
          <a:p>
            <a:endParaRPr lang="cs-CZ" dirty="0" smtClean="0"/>
          </a:p>
          <a:p>
            <a:pPr>
              <a:buNone/>
            </a:pPr>
            <a:r>
              <a:rPr lang="cs-CZ" dirty="0" smtClean="0"/>
              <a:t>Zúčastnilo se 204 dětí, z toho 118 chlapců a 86 dívek </a:t>
            </a:r>
          </a:p>
          <a:p>
            <a:pPr marL="0" indent="0">
              <a:buNone/>
            </a:pPr>
            <a:endParaRPr lang="cs-CZ" u="sng" dirty="0" smtClean="0"/>
          </a:p>
          <a:p>
            <a:pPr marL="0" indent="0">
              <a:buNone/>
            </a:pPr>
            <a:r>
              <a:rPr lang="cs-CZ" u="sng" dirty="0" smtClean="0"/>
              <a:t>Obsah modulu: </a:t>
            </a:r>
            <a:r>
              <a:rPr lang="cs-CZ" dirty="0" smtClean="0"/>
              <a:t>přípravný workshop (studijní a učební obory, výběr oborů, aktuální nabídka) , prohlídka vzdělávacího zařízení (dílny, učebny, tělocvična, jídelna, internát atp.), seznámení se učebními obory, ukázky běžné výuky (simulace výukové dne) , trénink dovedností, odborné kurzy. </a:t>
            </a:r>
          </a:p>
          <a:p>
            <a:pPr marL="0" indent="0">
              <a:buNone/>
            </a:pPr>
            <a:endParaRPr lang="cs-CZ" dirty="0" smtClean="0"/>
          </a:p>
          <a:p>
            <a:pPr marL="0" indent="0">
              <a:buNone/>
            </a:pPr>
            <a:r>
              <a:rPr lang="cs-CZ" u="sng" dirty="0" smtClean="0"/>
              <a:t>Prezentované učební obory: </a:t>
            </a:r>
            <a:r>
              <a:rPr lang="cs-CZ" dirty="0" smtClean="0"/>
              <a:t>číšník, kuchař, kadeřník, aranžér, čalouník, truhlář, švadlena, zahradník, zámečník, autoklempíř, opravář silničních zařízení, instalatér, lakýrník, cukrář, malíř, zedník, montér suchých staveb, farmář, strojí obory, stavební obory, požární ochrana atd.</a:t>
            </a:r>
          </a:p>
          <a:p>
            <a:pPr marL="0" indent="0">
              <a:buNone/>
            </a:pPr>
            <a:endParaRPr lang="cs-CZ" u="sng" dirty="0" smtClean="0"/>
          </a:p>
          <a:p>
            <a:pPr marL="0" indent="0">
              <a:buNone/>
            </a:pPr>
            <a:r>
              <a:rPr lang="cs-CZ" u="sng" dirty="0" smtClean="0"/>
              <a:t> Zapojená vzdělávací zařízení:  </a:t>
            </a:r>
            <a:r>
              <a:rPr lang="cs-CZ" dirty="0" smtClean="0"/>
              <a:t>SŠT </a:t>
            </a:r>
            <a:r>
              <a:rPr lang="cs-CZ" dirty="0" err="1" smtClean="0"/>
              <a:t>Velebudice</a:t>
            </a:r>
            <a:r>
              <a:rPr lang="cs-CZ" dirty="0" smtClean="0"/>
              <a:t> v Mostě , SŠEaS Chomutov, SOŠ a SOU Podbořany, SOŠ a SOU SČMSD, Žatec, SŠ </a:t>
            </a:r>
            <a:r>
              <a:rPr lang="cs-CZ" dirty="0" err="1" smtClean="0"/>
              <a:t>Trmice</a:t>
            </a:r>
            <a:r>
              <a:rPr lang="cs-CZ" dirty="0" smtClean="0"/>
              <a:t>, SŠOS Ústí n. L., OA, SOŠG a SOU Chomutov ve </a:t>
            </a:r>
            <a:r>
              <a:rPr lang="cs-CZ" dirty="0" err="1" smtClean="0"/>
              <a:t>stř</a:t>
            </a:r>
            <a:r>
              <a:rPr lang="cs-CZ" dirty="0" smtClean="0"/>
              <a:t>. Václavská a SOŠ Jirkov, OA, SOŠG a SOU Chomutov, SOŠ </a:t>
            </a:r>
            <a:r>
              <a:rPr lang="cs-CZ" dirty="0" err="1" smtClean="0"/>
              <a:t>Litvínov</a:t>
            </a:r>
            <a:r>
              <a:rPr lang="cs-CZ" dirty="0" smtClean="0"/>
              <a:t>-Hamr, SŠS Teplice. Pro žáky ZŠ a MŠ Litvínov – Janov bylo zařazeno seznámení se s činností chráněné dílny – klub Oáza, společnost ENERGIE </a:t>
            </a:r>
            <a:r>
              <a:rPr lang="cs-CZ" dirty="0" err="1" smtClean="0"/>
              <a:t>ops</a:t>
            </a:r>
            <a:r>
              <a:rPr lang="cs-CZ" dirty="0" smtClean="0"/>
              <a:t>.</a:t>
            </a:r>
          </a:p>
          <a:p>
            <a:pPr marL="0" indent="0">
              <a:buNone/>
            </a:pPr>
            <a:endParaRPr lang="cs-CZ" dirty="0" smtClean="0"/>
          </a:p>
          <a:p>
            <a:pPr marL="0" indent="0">
              <a:buNone/>
            </a:pPr>
            <a:r>
              <a:rPr lang="cs-CZ" dirty="0" smtClean="0"/>
              <a:t>U 5 modulů Job Step bylo zařazeno ubytování a celodenní stravování přímo v prostorách vybraných škol či učilišť s doprovodným poznávacím programem.</a:t>
            </a:r>
          </a:p>
          <a:p>
            <a:pPr marL="0" indent="0">
              <a:buNone/>
            </a:pPr>
            <a:endParaRPr lang="cs-CZ" dirty="0" smtClean="0"/>
          </a:p>
          <a:p>
            <a:pPr marL="0" indent="0">
              <a:buNone/>
            </a:pPr>
            <a:r>
              <a:rPr lang="cs-CZ" dirty="0" smtClean="0"/>
              <a:t>Absolventi 1-2 denní kurzů přímo ve vzdělávacím zařízení získali osvědčení např. kurz studené kuchyně, barmanský kurz.</a:t>
            </a:r>
          </a:p>
          <a:p>
            <a:endParaRPr lang="cs-CZ" dirty="0" smtClean="0"/>
          </a:p>
          <a:p>
            <a:endParaRPr lang="cs-CZ" dirty="0"/>
          </a:p>
        </p:txBody>
      </p:sp>
      <p:pic>
        <p:nvPicPr>
          <p:cNvPr id="7" name="Obrázek 6" descr="DSC00563.JPG"/>
          <p:cNvPicPr>
            <a:picLocks noChangeAspect="1"/>
          </p:cNvPicPr>
          <p:nvPr/>
        </p:nvPicPr>
        <p:blipFill>
          <a:blip r:embed="rId3" cstate="print"/>
          <a:stretch>
            <a:fillRect/>
          </a:stretch>
        </p:blipFill>
        <p:spPr>
          <a:xfrm>
            <a:off x="5508104" y="980728"/>
            <a:ext cx="2448272" cy="1836204"/>
          </a:xfrm>
          <a:prstGeom prst="rect">
            <a:avLst/>
          </a:prstGeom>
        </p:spPr>
      </p:pic>
      <p:sp>
        <p:nvSpPr>
          <p:cNvPr id="9" name="Obdélník 8"/>
          <p:cNvSpPr/>
          <p:nvPr/>
        </p:nvSpPr>
        <p:spPr>
          <a:xfrm>
            <a:off x="5364088" y="2852936"/>
            <a:ext cx="3168352" cy="276999"/>
          </a:xfrm>
          <a:prstGeom prst="rect">
            <a:avLst/>
          </a:prstGeom>
        </p:spPr>
        <p:txBody>
          <a:bodyPr wrap="square">
            <a:spAutoFit/>
          </a:bodyPr>
          <a:lstStyle/>
          <a:p>
            <a:r>
              <a:rPr lang="cs-CZ" sz="1200" b="1" dirty="0" smtClean="0"/>
              <a:t>  DD </a:t>
            </a:r>
            <a:r>
              <a:rPr lang="cs-CZ" sz="1200" b="1" dirty="0" smtClean="0"/>
              <a:t>a ZŠ Žatec - SOŠ a SOU SČMSD, Žatec</a:t>
            </a:r>
            <a:endParaRPr lang="cs-CZ" sz="1200" b="1" dirty="0"/>
          </a:p>
        </p:txBody>
      </p:sp>
      <p:pic>
        <p:nvPicPr>
          <p:cNvPr id="10" name="Obrázek 9" descr="LOGO-Podana-ruka-72dpi.gif"/>
          <p:cNvPicPr>
            <a:picLocks noChangeAspect="1"/>
          </p:cNvPicPr>
          <p:nvPr/>
        </p:nvPicPr>
        <p:blipFill>
          <a:blip r:embed="rId4"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descr="P1040591.JPG"/>
          <p:cNvPicPr>
            <a:picLocks noChangeAspect="1"/>
          </p:cNvPicPr>
          <p:nvPr/>
        </p:nvPicPr>
        <p:blipFill>
          <a:blip r:embed="rId2" cstate="print"/>
          <a:stretch>
            <a:fillRect/>
          </a:stretch>
        </p:blipFill>
        <p:spPr>
          <a:xfrm>
            <a:off x="179512" y="3717032"/>
            <a:ext cx="3271912" cy="2453934"/>
          </a:xfrm>
          <a:prstGeom prst="rect">
            <a:avLst/>
          </a:prstGeom>
        </p:spPr>
      </p:pic>
      <p:sp>
        <p:nvSpPr>
          <p:cNvPr id="15" name="Obdélník 14"/>
          <p:cNvSpPr/>
          <p:nvPr/>
        </p:nvSpPr>
        <p:spPr>
          <a:xfrm>
            <a:off x="467544" y="6309320"/>
            <a:ext cx="2592288" cy="307777"/>
          </a:xfrm>
          <a:prstGeom prst="rect">
            <a:avLst/>
          </a:prstGeom>
        </p:spPr>
        <p:txBody>
          <a:bodyPr wrap="square">
            <a:spAutoFit/>
          </a:bodyPr>
          <a:lstStyle/>
          <a:p>
            <a:r>
              <a:rPr lang="cs-CZ" sz="1400" b="1" dirty="0" smtClean="0"/>
              <a:t>   </a:t>
            </a:r>
            <a:r>
              <a:rPr lang="cs-CZ" sz="1200" b="1" dirty="0" smtClean="0"/>
              <a:t>DD a ZŠ Duchcov – SŠS Teplice</a:t>
            </a:r>
            <a:endParaRPr lang="cs-CZ" sz="1200" b="1" dirty="0"/>
          </a:p>
        </p:txBody>
      </p:sp>
      <p:pic>
        <p:nvPicPr>
          <p:cNvPr id="16" name="Obrázek 15" descr="P1040952.JPG"/>
          <p:cNvPicPr>
            <a:picLocks noChangeAspect="1"/>
          </p:cNvPicPr>
          <p:nvPr/>
        </p:nvPicPr>
        <p:blipFill>
          <a:blip r:embed="rId3" cstate="print"/>
          <a:stretch>
            <a:fillRect/>
          </a:stretch>
        </p:blipFill>
        <p:spPr>
          <a:xfrm>
            <a:off x="5292080" y="3717032"/>
            <a:ext cx="3515883" cy="2492896"/>
          </a:xfrm>
          <a:prstGeom prst="rect">
            <a:avLst/>
          </a:prstGeom>
        </p:spPr>
      </p:pic>
      <p:sp>
        <p:nvSpPr>
          <p:cNvPr id="17" name="Obdélník 16"/>
          <p:cNvSpPr/>
          <p:nvPr/>
        </p:nvSpPr>
        <p:spPr>
          <a:xfrm>
            <a:off x="5868144" y="6309320"/>
            <a:ext cx="2069976" cy="276999"/>
          </a:xfrm>
          <a:prstGeom prst="rect">
            <a:avLst/>
          </a:prstGeom>
        </p:spPr>
        <p:txBody>
          <a:bodyPr wrap="square">
            <a:spAutoFit/>
          </a:bodyPr>
          <a:lstStyle/>
          <a:p>
            <a:r>
              <a:rPr lang="cs-CZ" sz="1200" b="1" dirty="0" smtClean="0"/>
              <a:t>DD HSK – SOŠ </a:t>
            </a:r>
            <a:r>
              <a:rPr lang="cs-CZ" sz="1200" b="1" dirty="0" err="1" smtClean="0"/>
              <a:t>Litvínov</a:t>
            </a:r>
            <a:r>
              <a:rPr lang="cs-CZ" sz="1200" b="1" dirty="0" smtClean="0"/>
              <a:t>-Hamr</a:t>
            </a:r>
            <a:endParaRPr lang="cs-CZ" sz="1200" b="1" dirty="0"/>
          </a:p>
        </p:txBody>
      </p:sp>
      <p:pic>
        <p:nvPicPr>
          <p:cNvPr id="20" name="Obrázek 19" descr="IMG_1719.JPG"/>
          <p:cNvPicPr>
            <a:picLocks noChangeAspect="1"/>
          </p:cNvPicPr>
          <p:nvPr/>
        </p:nvPicPr>
        <p:blipFill>
          <a:blip r:embed="rId4" cstate="print"/>
          <a:stretch>
            <a:fillRect/>
          </a:stretch>
        </p:blipFill>
        <p:spPr>
          <a:xfrm>
            <a:off x="5292080" y="620688"/>
            <a:ext cx="3528756" cy="2520280"/>
          </a:xfrm>
          <a:prstGeom prst="rect">
            <a:avLst/>
          </a:prstGeom>
        </p:spPr>
      </p:pic>
      <p:sp>
        <p:nvSpPr>
          <p:cNvPr id="21" name="Obdélník 20"/>
          <p:cNvSpPr/>
          <p:nvPr/>
        </p:nvSpPr>
        <p:spPr>
          <a:xfrm>
            <a:off x="5796136" y="332656"/>
            <a:ext cx="2448272" cy="276999"/>
          </a:xfrm>
          <a:prstGeom prst="rect">
            <a:avLst/>
          </a:prstGeom>
        </p:spPr>
        <p:txBody>
          <a:bodyPr wrap="square">
            <a:spAutoFit/>
          </a:bodyPr>
          <a:lstStyle/>
          <a:p>
            <a:r>
              <a:rPr lang="cs-CZ" sz="1200" b="1" dirty="0" smtClean="0"/>
              <a:t>DD Most - SOŠ a SOU SČMSD, Žatec</a:t>
            </a:r>
            <a:endParaRPr lang="cs-CZ" sz="1200" b="1" dirty="0"/>
          </a:p>
        </p:txBody>
      </p:sp>
      <p:pic>
        <p:nvPicPr>
          <p:cNvPr id="25" name="Obrázek 24" descr="Job 5, Oáza.jpg"/>
          <p:cNvPicPr>
            <a:picLocks noChangeAspect="1"/>
          </p:cNvPicPr>
          <p:nvPr/>
        </p:nvPicPr>
        <p:blipFill>
          <a:blip r:embed="rId5" cstate="print"/>
          <a:stretch>
            <a:fillRect/>
          </a:stretch>
        </p:blipFill>
        <p:spPr>
          <a:xfrm>
            <a:off x="3203848" y="1916832"/>
            <a:ext cx="2304256" cy="3096344"/>
          </a:xfrm>
          <a:prstGeom prst="rect">
            <a:avLst/>
          </a:prstGeom>
        </p:spPr>
      </p:pic>
      <p:sp>
        <p:nvSpPr>
          <p:cNvPr id="26" name="Obdélník 25"/>
          <p:cNvSpPr/>
          <p:nvPr/>
        </p:nvSpPr>
        <p:spPr>
          <a:xfrm>
            <a:off x="3491880" y="5157192"/>
            <a:ext cx="1872208" cy="461665"/>
          </a:xfrm>
          <a:prstGeom prst="rect">
            <a:avLst/>
          </a:prstGeom>
        </p:spPr>
        <p:txBody>
          <a:bodyPr wrap="square">
            <a:spAutoFit/>
          </a:bodyPr>
          <a:lstStyle/>
          <a:p>
            <a:pPr algn="ctr"/>
            <a:r>
              <a:rPr lang="cs-CZ" sz="1200" b="1" dirty="0" smtClean="0"/>
              <a:t>ZŠ a MŠ Litvínov – Janov  - klub Oáza</a:t>
            </a:r>
            <a:endParaRPr lang="cs-CZ" sz="1200" b="1" dirty="0">
              <a:solidFill>
                <a:schemeClr val="tx2">
                  <a:lumMod val="60000"/>
                  <a:lumOff val="40000"/>
                </a:schemeClr>
              </a:solidFill>
            </a:endParaRPr>
          </a:p>
        </p:txBody>
      </p:sp>
      <p:pic>
        <p:nvPicPr>
          <p:cNvPr id="27" name="Obrázek 26" descr="P1010034.JPG"/>
          <p:cNvPicPr>
            <a:picLocks noChangeAspect="1"/>
          </p:cNvPicPr>
          <p:nvPr/>
        </p:nvPicPr>
        <p:blipFill>
          <a:blip r:embed="rId6" cstate="print"/>
          <a:stretch>
            <a:fillRect/>
          </a:stretch>
        </p:blipFill>
        <p:spPr>
          <a:xfrm>
            <a:off x="179512" y="620688"/>
            <a:ext cx="3168352" cy="2376264"/>
          </a:xfrm>
          <a:prstGeom prst="rect">
            <a:avLst/>
          </a:prstGeom>
        </p:spPr>
      </p:pic>
      <p:sp>
        <p:nvSpPr>
          <p:cNvPr id="28" name="Obdélník 27"/>
          <p:cNvSpPr/>
          <p:nvPr/>
        </p:nvSpPr>
        <p:spPr>
          <a:xfrm>
            <a:off x="395536" y="260648"/>
            <a:ext cx="2880320" cy="276999"/>
          </a:xfrm>
          <a:prstGeom prst="rect">
            <a:avLst/>
          </a:prstGeom>
        </p:spPr>
        <p:txBody>
          <a:bodyPr wrap="square">
            <a:spAutoFit/>
          </a:bodyPr>
          <a:lstStyle/>
          <a:p>
            <a:r>
              <a:rPr lang="cs-CZ" sz="1200" b="1" dirty="0" smtClean="0"/>
              <a:t>DD a ZŠ Žatec - SOŠ a SOU SČMSD, Žatec</a:t>
            </a:r>
            <a:endParaRPr lang="cs-CZ" sz="1200" b="1" dirty="0"/>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4" descr="DSC00851.JPG"/>
          <p:cNvPicPr>
            <a:picLocks noChangeAspect="1"/>
          </p:cNvPicPr>
          <p:nvPr/>
        </p:nvPicPr>
        <p:blipFill>
          <a:blip r:embed="rId2" cstate="print"/>
          <a:stretch>
            <a:fillRect/>
          </a:stretch>
        </p:blipFill>
        <p:spPr>
          <a:xfrm>
            <a:off x="323528" y="548680"/>
            <a:ext cx="2160239" cy="3071812"/>
          </a:xfrm>
          <a:prstGeom prst="rect">
            <a:avLst/>
          </a:prstGeom>
        </p:spPr>
      </p:pic>
      <p:sp>
        <p:nvSpPr>
          <p:cNvPr id="3" name="Obdélník 2"/>
          <p:cNvSpPr/>
          <p:nvPr/>
        </p:nvSpPr>
        <p:spPr>
          <a:xfrm>
            <a:off x="467544" y="116632"/>
            <a:ext cx="1997968" cy="461665"/>
          </a:xfrm>
          <a:prstGeom prst="rect">
            <a:avLst/>
          </a:prstGeom>
        </p:spPr>
        <p:txBody>
          <a:bodyPr wrap="square">
            <a:spAutoFit/>
          </a:bodyPr>
          <a:lstStyle/>
          <a:p>
            <a:r>
              <a:rPr lang="cs-CZ" sz="1200" b="1" dirty="0" smtClean="0"/>
              <a:t>DD Chomutov, SOŠG a SOU Chomutov , </a:t>
            </a:r>
            <a:r>
              <a:rPr lang="cs-CZ" sz="1200" b="1" dirty="0" err="1" smtClean="0"/>
              <a:t>stř</a:t>
            </a:r>
            <a:r>
              <a:rPr lang="cs-CZ" sz="1200" b="1" dirty="0" smtClean="0"/>
              <a:t>. Václavská</a:t>
            </a:r>
            <a:endParaRPr lang="cs-CZ" sz="1200" b="1" dirty="0"/>
          </a:p>
        </p:txBody>
      </p:sp>
      <p:pic>
        <p:nvPicPr>
          <p:cNvPr id="10" name="Obrázek 9" descr="P1150387.JPG"/>
          <p:cNvPicPr>
            <a:picLocks noChangeAspect="1"/>
          </p:cNvPicPr>
          <p:nvPr/>
        </p:nvPicPr>
        <p:blipFill>
          <a:blip r:embed="rId3" cstate="print"/>
          <a:stretch>
            <a:fillRect/>
          </a:stretch>
        </p:blipFill>
        <p:spPr>
          <a:xfrm>
            <a:off x="323528" y="3861048"/>
            <a:ext cx="3312368" cy="2304256"/>
          </a:xfrm>
          <a:prstGeom prst="rect">
            <a:avLst/>
          </a:prstGeom>
        </p:spPr>
      </p:pic>
      <p:sp>
        <p:nvSpPr>
          <p:cNvPr id="11" name="Obdélník 10"/>
          <p:cNvSpPr/>
          <p:nvPr/>
        </p:nvSpPr>
        <p:spPr>
          <a:xfrm>
            <a:off x="3851920" y="4797152"/>
            <a:ext cx="1008112" cy="646331"/>
          </a:xfrm>
          <a:prstGeom prst="rect">
            <a:avLst/>
          </a:prstGeom>
        </p:spPr>
        <p:txBody>
          <a:bodyPr wrap="square">
            <a:spAutoFit/>
          </a:bodyPr>
          <a:lstStyle/>
          <a:p>
            <a:r>
              <a:rPr lang="cs-CZ" sz="1200" b="1" dirty="0" smtClean="0"/>
              <a:t>DD CV a VP, </a:t>
            </a:r>
          </a:p>
          <a:p>
            <a:r>
              <a:rPr lang="cs-CZ" sz="1200" b="1" dirty="0" smtClean="0"/>
              <a:t>SOŠ a SOU Podbořany</a:t>
            </a:r>
            <a:endParaRPr lang="cs-CZ" sz="1200" b="1" dirty="0"/>
          </a:p>
        </p:txBody>
      </p:sp>
      <p:pic>
        <p:nvPicPr>
          <p:cNvPr id="12" name="Obrázek 11" descr="P1150460.JPG"/>
          <p:cNvPicPr>
            <a:picLocks noChangeAspect="1"/>
          </p:cNvPicPr>
          <p:nvPr/>
        </p:nvPicPr>
        <p:blipFill>
          <a:blip r:embed="rId4" cstate="print"/>
          <a:stretch>
            <a:fillRect/>
          </a:stretch>
        </p:blipFill>
        <p:spPr>
          <a:xfrm>
            <a:off x="5076056" y="3861048"/>
            <a:ext cx="3456384" cy="2349624"/>
          </a:xfrm>
          <a:prstGeom prst="rect">
            <a:avLst/>
          </a:prstGeom>
        </p:spPr>
      </p:pic>
      <p:pic>
        <p:nvPicPr>
          <p:cNvPr id="18" name="Obrázek 17" descr="P1010045.JPG"/>
          <p:cNvPicPr>
            <a:picLocks noChangeAspect="1"/>
          </p:cNvPicPr>
          <p:nvPr/>
        </p:nvPicPr>
        <p:blipFill>
          <a:blip r:embed="rId5" cstate="print"/>
          <a:stretch>
            <a:fillRect/>
          </a:stretch>
        </p:blipFill>
        <p:spPr>
          <a:xfrm>
            <a:off x="5076056" y="1052736"/>
            <a:ext cx="3456384" cy="2592288"/>
          </a:xfrm>
          <a:prstGeom prst="rect">
            <a:avLst/>
          </a:prstGeom>
        </p:spPr>
      </p:pic>
      <p:sp>
        <p:nvSpPr>
          <p:cNvPr id="19" name="Obdélník 18"/>
          <p:cNvSpPr/>
          <p:nvPr/>
        </p:nvSpPr>
        <p:spPr>
          <a:xfrm>
            <a:off x="5724128" y="548680"/>
            <a:ext cx="1997968" cy="276999"/>
          </a:xfrm>
          <a:prstGeom prst="rect">
            <a:avLst/>
          </a:prstGeom>
        </p:spPr>
        <p:txBody>
          <a:bodyPr wrap="square">
            <a:spAutoFit/>
          </a:bodyPr>
          <a:lstStyle/>
          <a:p>
            <a:r>
              <a:rPr lang="cs-CZ" sz="1200" b="1" dirty="0" smtClean="0"/>
              <a:t>DD Žatec, </a:t>
            </a:r>
            <a:r>
              <a:rPr lang="cs-CZ" sz="1200" b="1" dirty="0" err="1" smtClean="0"/>
              <a:t>SŠTaA</a:t>
            </a:r>
            <a:r>
              <a:rPr lang="cs-CZ" sz="1200" b="1" dirty="0" smtClean="0"/>
              <a:t> Chomutov</a:t>
            </a:r>
            <a:endParaRPr lang="cs-CZ" sz="1200" b="1" dirty="0"/>
          </a:p>
        </p:txBody>
      </p:sp>
      <p:pic>
        <p:nvPicPr>
          <p:cNvPr id="20" name="Obrázek 19" descr="TP Naďa 015.jpg"/>
          <p:cNvPicPr>
            <a:picLocks noChangeAspect="1"/>
          </p:cNvPicPr>
          <p:nvPr/>
        </p:nvPicPr>
        <p:blipFill>
          <a:blip r:embed="rId6" cstate="print"/>
          <a:stretch>
            <a:fillRect/>
          </a:stretch>
        </p:blipFill>
        <p:spPr>
          <a:xfrm>
            <a:off x="2843808" y="548680"/>
            <a:ext cx="1944216" cy="3096344"/>
          </a:xfrm>
          <a:prstGeom prst="rect">
            <a:avLst/>
          </a:prstGeom>
        </p:spPr>
      </p:pic>
      <p:sp>
        <p:nvSpPr>
          <p:cNvPr id="21" name="Obdélník 20"/>
          <p:cNvSpPr/>
          <p:nvPr/>
        </p:nvSpPr>
        <p:spPr>
          <a:xfrm>
            <a:off x="2843808" y="116632"/>
            <a:ext cx="1997968" cy="461665"/>
          </a:xfrm>
          <a:prstGeom prst="rect">
            <a:avLst/>
          </a:prstGeom>
        </p:spPr>
        <p:txBody>
          <a:bodyPr wrap="square">
            <a:spAutoFit/>
          </a:bodyPr>
          <a:lstStyle/>
          <a:p>
            <a:pPr algn="ctr"/>
            <a:r>
              <a:rPr lang="cs-CZ" sz="1200" b="1" dirty="0" smtClean="0"/>
              <a:t>DD Duchcov, SŠ obchodu a služeb  Ústí n. Labem</a:t>
            </a:r>
            <a:endParaRPr lang="cs-CZ" sz="1200" b="1" dirty="0"/>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23728" y="260648"/>
            <a:ext cx="4608512" cy="507831"/>
          </a:xfrm>
          <a:prstGeom prst="rect">
            <a:avLst/>
          </a:prstGeom>
        </p:spPr>
        <p:txBody>
          <a:bodyPr wrap="square">
            <a:spAutoFit/>
          </a:bodyPr>
          <a:lstStyle/>
          <a:p>
            <a:pPr>
              <a:lnSpc>
                <a:spcPct val="150000"/>
              </a:lnSpc>
            </a:pPr>
            <a:r>
              <a:rPr lang="cs-CZ" b="1" dirty="0" smtClean="0">
                <a:solidFill>
                  <a:schemeClr val="tx2">
                    <a:lumMod val="60000"/>
                    <a:lumOff val="40000"/>
                  </a:schemeClr>
                </a:solidFill>
              </a:rPr>
              <a:t>6) Vzdělávací a tréninkové moduly „ENVIRO“</a:t>
            </a:r>
          </a:p>
        </p:txBody>
      </p:sp>
      <p:sp>
        <p:nvSpPr>
          <p:cNvPr id="5" name="Nadpis 4"/>
          <p:cNvSpPr>
            <a:spLocks noGrp="1"/>
          </p:cNvSpPr>
          <p:nvPr>
            <p:ph type="title"/>
          </p:nvPr>
        </p:nvSpPr>
        <p:spPr>
          <a:xfrm>
            <a:off x="457200" y="274638"/>
            <a:ext cx="8229600" cy="634082"/>
          </a:xfrm>
        </p:spPr>
        <p:txBody>
          <a:bodyPr>
            <a:normAutofit fontScale="90000"/>
          </a:bodyPr>
          <a:lstStyle/>
          <a:p>
            <a:endParaRPr lang="cs-CZ" dirty="0"/>
          </a:p>
        </p:txBody>
      </p:sp>
      <p:sp>
        <p:nvSpPr>
          <p:cNvPr id="6" name="Zástupný symbol pro obsah 5"/>
          <p:cNvSpPr>
            <a:spLocks noGrp="1"/>
          </p:cNvSpPr>
          <p:nvPr>
            <p:ph idx="1"/>
          </p:nvPr>
        </p:nvSpPr>
        <p:spPr>
          <a:xfrm>
            <a:off x="457200" y="1268760"/>
            <a:ext cx="8229600" cy="4857403"/>
          </a:xfrm>
        </p:spPr>
        <p:txBody>
          <a:bodyPr>
            <a:normAutofit fontScale="40000" lnSpcReduction="20000"/>
          </a:bodyPr>
          <a:lstStyle/>
          <a:p>
            <a:pPr>
              <a:buNone/>
            </a:pPr>
            <a:r>
              <a:rPr lang="cs-CZ" dirty="0" smtClean="0"/>
              <a:t>Realizace programu se pohybovala v níže uvedených </a:t>
            </a:r>
            <a:r>
              <a:rPr lang="cs-CZ" b="1" u="sng" dirty="0" smtClean="0"/>
              <a:t>4 základních okruzích</a:t>
            </a:r>
            <a:r>
              <a:rPr lang="cs-CZ" dirty="0" smtClean="0"/>
              <a:t>: </a:t>
            </a:r>
          </a:p>
          <a:p>
            <a:pPr marL="288000" indent="0">
              <a:buNone/>
            </a:pPr>
            <a:endParaRPr lang="cs-CZ" dirty="0" smtClean="0"/>
          </a:p>
          <a:p>
            <a:pPr marL="288000" lvl="0" indent="0">
              <a:buNone/>
            </a:pPr>
            <a:r>
              <a:rPr lang="cs-CZ" b="1" i="1" dirty="0" smtClean="0">
                <a:solidFill>
                  <a:srgbClr val="00B0F0"/>
                </a:solidFill>
              </a:rPr>
              <a:t>„životní prostředí“</a:t>
            </a:r>
            <a:r>
              <a:rPr lang="cs-CZ" b="1" dirty="0" smtClean="0">
                <a:solidFill>
                  <a:srgbClr val="00B0F0"/>
                </a:solidFill>
              </a:rPr>
              <a:t> </a:t>
            </a:r>
            <a:r>
              <a:rPr lang="cs-CZ" dirty="0" smtClean="0"/>
              <a:t>– vše, co nás obklopuje, šetrný způsob chování se k životnímu prostředí, exkurze na ekofarmách – seznámení s hospodařením, chovem zvířat, seznámení s bioprodukty – pěstování, nákup, vaření, vysazování rostlin apod.</a:t>
            </a:r>
          </a:p>
          <a:p>
            <a:pPr marL="288000" lvl="0" indent="0">
              <a:buNone/>
            </a:pPr>
            <a:r>
              <a:rPr lang="cs-CZ" b="1" i="1" dirty="0" smtClean="0">
                <a:solidFill>
                  <a:srgbClr val="00B0F0"/>
                </a:solidFill>
              </a:rPr>
              <a:t>„krajina“</a:t>
            </a:r>
            <a:r>
              <a:rPr lang="cs-CZ" b="1" dirty="0" smtClean="0">
                <a:solidFill>
                  <a:srgbClr val="00B0F0"/>
                </a:solidFill>
              </a:rPr>
              <a:t> </a:t>
            </a:r>
            <a:r>
              <a:rPr lang="cs-CZ" dirty="0" smtClean="0"/>
              <a:t>– např. seznámení se s rekultivacemi, exkurze do lokalit před a po rekultivaci, návštěva Podkrušnohorského technického muzea, práce a orientace v mapách </a:t>
            </a:r>
          </a:p>
          <a:p>
            <a:pPr marL="288000" lvl="0" indent="0">
              <a:buNone/>
            </a:pPr>
            <a:r>
              <a:rPr lang="cs-CZ" b="1" i="1" dirty="0" smtClean="0">
                <a:solidFill>
                  <a:srgbClr val="00B0F0"/>
                </a:solidFill>
              </a:rPr>
              <a:t>„energetika a obnovitelné zdroje energie“</a:t>
            </a:r>
            <a:r>
              <a:rPr lang="cs-CZ" b="1" dirty="0" smtClean="0">
                <a:solidFill>
                  <a:srgbClr val="00B0F0"/>
                </a:solidFill>
              </a:rPr>
              <a:t> – </a:t>
            </a:r>
            <a:r>
              <a:rPr lang="cs-CZ" dirty="0" smtClean="0"/>
              <a:t>např. exkurze do elektráren (vodní, větrné), seznámení s ostatními energetickými zdroji (např. fosilní paliva, biomasa)</a:t>
            </a:r>
          </a:p>
          <a:p>
            <a:pPr marL="288000" lvl="0" indent="0">
              <a:buNone/>
            </a:pPr>
            <a:r>
              <a:rPr lang="cs-CZ" b="1" i="1" dirty="0" smtClean="0">
                <a:solidFill>
                  <a:srgbClr val="00B0F0"/>
                </a:solidFill>
              </a:rPr>
              <a:t>„odpady a odpadové hospodářství“</a:t>
            </a:r>
            <a:r>
              <a:rPr lang="cs-CZ" b="1" dirty="0" smtClean="0">
                <a:solidFill>
                  <a:srgbClr val="00B0F0"/>
                </a:solidFill>
              </a:rPr>
              <a:t> </a:t>
            </a:r>
            <a:r>
              <a:rPr lang="cs-CZ" dirty="0" smtClean="0"/>
              <a:t>– např. exkurze na skládce, systém třídění odpadů a zavedení systému třídění odpadů v partnerských zařízeních, jejich zpracovávání, způsoby recyklace</a:t>
            </a:r>
          </a:p>
          <a:p>
            <a:pPr marL="0" lvl="0">
              <a:buNone/>
            </a:pPr>
            <a:endParaRPr lang="cs-CZ" dirty="0" smtClean="0"/>
          </a:p>
          <a:p>
            <a:pPr>
              <a:buNone/>
            </a:pPr>
            <a:r>
              <a:rPr lang="cs-CZ" dirty="0" smtClean="0"/>
              <a:t>Do modulu </a:t>
            </a:r>
            <a:r>
              <a:rPr lang="cs-CZ" dirty="0" err="1" smtClean="0"/>
              <a:t>Enviro</a:t>
            </a:r>
            <a:r>
              <a:rPr lang="cs-CZ" dirty="0" smtClean="0"/>
              <a:t> se zapojilo (dle metodiky započítávání indikátorů) </a:t>
            </a:r>
            <a:r>
              <a:rPr lang="cs-CZ" b="1" u="sng" dirty="0" smtClean="0"/>
              <a:t>346 dětí</a:t>
            </a:r>
            <a:r>
              <a:rPr lang="cs-CZ" dirty="0" smtClean="0"/>
              <a:t>, z toho 181 chlapců a 165 dívek.</a:t>
            </a:r>
          </a:p>
          <a:p>
            <a:pPr marL="0">
              <a:buNone/>
            </a:pPr>
            <a:endParaRPr lang="cs-CZ" dirty="0" smtClean="0"/>
          </a:p>
          <a:p>
            <a:pPr marL="0" algn="just">
              <a:buNone/>
            </a:pPr>
            <a:r>
              <a:rPr lang="cs-CZ" u="sng" dirty="0" smtClean="0"/>
              <a:t>Vybrané aktivity:  </a:t>
            </a:r>
            <a:r>
              <a:rPr lang="cs-CZ" dirty="0" smtClean="0"/>
              <a:t>exkurze do </a:t>
            </a:r>
            <a:r>
              <a:rPr lang="cs-CZ" dirty="0" err="1" smtClean="0"/>
              <a:t>biodvorů</a:t>
            </a:r>
            <a:r>
              <a:rPr lang="cs-CZ" dirty="0" smtClean="0"/>
              <a:t>, </a:t>
            </a:r>
            <a:r>
              <a:rPr lang="cs-CZ" dirty="0" err="1" smtClean="0"/>
              <a:t>biostatky</a:t>
            </a:r>
            <a:r>
              <a:rPr lang="cs-CZ" dirty="0" smtClean="0"/>
              <a:t> a biofarmy, farmy zaměřené na chov určitého druhu zvířat (pštrosy, kozy aj.) návštěvy ekologických center a dvorů (</a:t>
            </a:r>
            <a:r>
              <a:rPr lang="cs-CZ" dirty="0" err="1" smtClean="0"/>
              <a:t>Toulcův</a:t>
            </a:r>
            <a:r>
              <a:rPr lang="cs-CZ" dirty="0" smtClean="0"/>
              <a:t> dvůr), prohlídka </a:t>
            </a:r>
            <a:r>
              <a:rPr lang="cs-CZ" dirty="0" err="1" smtClean="0"/>
              <a:t>fotovoltaické</a:t>
            </a:r>
            <a:r>
              <a:rPr lang="cs-CZ" dirty="0" smtClean="0"/>
              <a:t>, vodní, větrné elektrárny, divadelní </a:t>
            </a:r>
            <a:r>
              <a:rPr lang="cs-CZ" dirty="0" err="1" smtClean="0"/>
              <a:t>ekopohádka</a:t>
            </a:r>
            <a:r>
              <a:rPr lang="cs-CZ" dirty="0" smtClean="0"/>
              <a:t>, nákup a vaření z biopotravin, interaktivní workshopy, naučené stezky, rekultivace v praxi, uhelné safari, orientace v turistických mapách, poznávání zvířat, rostlin v terénu, šetrný pohyb v přírodě (</a:t>
            </a:r>
            <a:r>
              <a:rPr lang="cs-CZ" dirty="0" err="1" smtClean="0"/>
              <a:t>cyklovýlety</a:t>
            </a:r>
            <a:r>
              <a:rPr lang="cs-CZ" dirty="0" smtClean="0"/>
              <a:t>, pohyb v lese), exkurze na skládku odpadu, do kovošrotu, tvorba nástěnek a dekorací z </a:t>
            </a:r>
            <a:r>
              <a:rPr lang="cs-CZ" dirty="0" err="1" smtClean="0"/>
              <a:t>ekomateriálů</a:t>
            </a:r>
            <a:r>
              <a:rPr lang="cs-CZ" dirty="0" smtClean="0"/>
              <a:t>, vysazování keřů na zahradě domovů aj.</a:t>
            </a:r>
          </a:p>
          <a:p>
            <a:pPr marL="0">
              <a:buNone/>
            </a:pPr>
            <a:endParaRPr lang="cs-CZ" dirty="0" smtClean="0"/>
          </a:p>
          <a:p>
            <a:pPr marL="0">
              <a:buNone/>
            </a:pPr>
            <a:endParaRPr lang="cs-CZ" dirty="0" smtClean="0"/>
          </a:p>
          <a:p>
            <a:pPr marL="0">
              <a:buNone/>
            </a:pPr>
            <a:r>
              <a:rPr lang="cs-CZ" dirty="0" smtClean="0"/>
              <a:t>V rámci této aktivity proběhlo zadávací řízení o dodávce nádob na tříděný odpad, </a:t>
            </a:r>
          </a:p>
          <a:p>
            <a:pPr marL="0">
              <a:buNone/>
            </a:pPr>
            <a:r>
              <a:rPr lang="cs-CZ" dirty="0" smtClean="0"/>
              <a:t>jehož vítězem  bylo dodáno </a:t>
            </a:r>
            <a:r>
              <a:rPr lang="cs-CZ" b="1" u="sng" dirty="0" smtClean="0"/>
              <a:t>72 různých sestav košů </a:t>
            </a:r>
            <a:r>
              <a:rPr lang="cs-CZ" dirty="0" smtClean="0"/>
              <a:t>na tříděný odpad, které byly umístěny</a:t>
            </a:r>
          </a:p>
          <a:p>
            <a:pPr marL="0">
              <a:buNone/>
            </a:pPr>
            <a:r>
              <a:rPr lang="cs-CZ" dirty="0" smtClean="0"/>
              <a:t>v prostorách partnerů a žadatele. Tyto koše byly a jsou využívány ke svému účelu.</a:t>
            </a:r>
          </a:p>
          <a:p>
            <a:pPr marL="0">
              <a:buNone/>
            </a:pPr>
            <a:endParaRPr lang="cs-CZ" dirty="0" smtClean="0"/>
          </a:p>
          <a:p>
            <a:endParaRPr lang="cs-CZ" dirty="0"/>
          </a:p>
        </p:txBody>
      </p:sp>
      <p:pic>
        <p:nvPicPr>
          <p:cNvPr id="8" name="Obrázek 7" descr="P3041055.JPG"/>
          <p:cNvPicPr>
            <a:picLocks noChangeAspect="1"/>
          </p:cNvPicPr>
          <p:nvPr/>
        </p:nvPicPr>
        <p:blipFill>
          <a:blip r:embed="rId2" cstate="print"/>
          <a:stretch>
            <a:fillRect/>
          </a:stretch>
        </p:blipFill>
        <p:spPr>
          <a:xfrm>
            <a:off x="6732240" y="4797152"/>
            <a:ext cx="1584177" cy="1737343"/>
          </a:xfrm>
          <a:prstGeom prst="rect">
            <a:avLst/>
          </a:prstGeom>
        </p:spPr>
      </p:pic>
      <p:pic>
        <p:nvPicPr>
          <p:cNvPr id="7" name="Obrázek 6" descr="LOGO-Podana-ruka-72dpi.gif"/>
          <p:cNvPicPr>
            <a:picLocks noChangeAspect="1"/>
          </p:cNvPicPr>
          <p:nvPr/>
        </p:nvPicPr>
        <p:blipFill>
          <a:blip r:embed="rId3"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648072"/>
          </a:xfrm>
        </p:spPr>
        <p:txBody>
          <a:bodyPr>
            <a:normAutofit/>
          </a:bodyPr>
          <a:lstStyle/>
          <a:p>
            <a:r>
              <a:rPr lang="cs-CZ" sz="1600" b="1" dirty="0" smtClean="0">
                <a:solidFill>
                  <a:schemeClr val="tx2">
                    <a:lumMod val="60000"/>
                    <a:lumOff val="40000"/>
                  </a:schemeClr>
                </a:solidFill>
              </a:rPr>
              <a:t>Příklady aktivit v rámci modulu </a:t>
            </a:r>
            <a:r>
              <a:rPr lang="cs-CZ" sz="1600" b="1" dirty="0" err="1" smtClean="0">
                <a:solidFill>
                  <a:schemeClr val="tx2">
                    <a:lumMod val="60000"/>
                    <a:lumOff val="40000"/>
                  </a:schemeClr>
                </a:solidFill>
              </a:rPr>
              <a:t>Enviro</a:t>
            </a:r>
            <a:r>
              <a:rPr lang="cs-CZ" sz="1600" b="1" dirty="0" smtClean="0">
                <a:solidFill>
                  <a:schemeClr val="tx2">
                    <a:lumMod val="60000"/>
                    <a:lumOff val="40000"/>
                  </a:schemeClr>
                </a:solidFill>
              </a:rPr>
              <a:t> jednoho z partnerů </a:t>
            </a:r>
            <a:r>
              <a:rPr lang="cs-CZ" sz="1600" b="1" dirty="0" smtClean="0">
                <a:solidFill>
                  <a:schemeClr val="tx2">
                    <a:lumMod val="60000"/>
                    <a:lumOff val="40000"/>
                  </a:schemeClr>
                </a:solidFill>
              </a:rPr>
              <a:t>–</a:t>
            </a:r>
            <a:br>
              <a:rPr lang="cs-CZ" sz="1600" b="1" dirty="0" smtClean="0">
                <a:solidFill>
                  <a:schemeClr val="tx2">
                    <a:lumMod val="60000"/>
                    <a:lumOff val="40000"/>
                  </a:schemeClr>
                </a:solidFill>
              </a:rPr>
            </a:br>
            <a:r>
              <a:rPr lang="cs-CZ" sz="1600" b="1" dirty="0" smtClean="0">
                <a:solidFill>
                  <a:schemeClr val="tx2">
                    <a:lumMod val="60000"/>
                    <a:lumOff val="40000"/>
                  </a:schemeClr>
                </a:solidFill>
              </a:rPr>
              <a:t> </a:t>
            </a:r>
            <a:r>
              <a:rPr lang="cs-CZ" sz="1600" b="1" dirty="0" smtClean="0">
                <a:solidFill>
                  <a:schemeClr val="tx2">
                    <a:lumMod val="60000"/>
                    <a:lumOff val="40000"/>
                  </a:schemeClr>
                </a:solidFill>
              </a:rPr>
              <a:t>DD Most</a:t>
            </a:r>
            <a:endParaRPr lang="cs-CZ" sz="1600" b="1" dirty="0">
              <a:solidFill>
                <a:schemeClr val="tx2">
                  <a:lumMod val="60000"/>
                  <a:lumOff val="40000"/>
                </a:schemeClr>
              </a:solidFill>
            </a:endParaRPr>
          </a:p>
        </p:txBody>
      </p:sp>
      <p:sp>
        <p:nvSpPr>
          <p:cNvPr id="3" name="Zástupný symbol pro obsah 2"/>
          <p:cNvSpPr>
            <a:spLocks noGrp="1"/>
          </p:cNvSpPr>
          <p:nvPr>
            <p:ph idx="1"/>
          </p:nvPr>
        </p:nvSpPr>
        <p:spPr>
          <a:xfrm>
            <a:off x="251520" y="836712"/>
            <a:ext cx="8784976" cy="5904656"/>
          </a:xfrm>
        </p:spPr>
        <p:txBody>
          <a:bodyPr>
            <a:normAutofit fontScale="25000" lnSpcReduction="20000"/>
          </a:bodyPr>
          <a:lstStyle/>
          <a:p>
            <a:pPr>
              <a:buNone/>
            </a:pPr>
            <a:endParaRPr lang="cs-CZ" sz="4000" dirty="0" smtClean="0"/>
          </a:p>
          <a:p>
            <a:pPr lvl="0">
              <a:buBlip>
                <a:blip r:embed="rId2"/>
              </a:buBlip>
            </a:pPr>
            <a:r>
              <a:rPr lang="cs-CZ" sz="4000" dirty="0" smtClean="0"/>
              <a:t>exkurze na biofarmě </a:t>
            </a:r>
            <a:r>
              <a:rPr lang="cs-CZ" sz="4000" dirty="0" err="1" smtClean="0"/>
              <a:t>Valeč</a:t>
            </a:r>
            <a:r>
              <a:rPr lang="cs-CZ" sz="4000" dirty="0" smtClean="0"/>
              <a:t> v rámci okruhu „životní prostředí“ – provoz farmy, pěstování plodin, biopotraviny a ochutnávka, chov a péče o ovce, workshop – zpracování vlny, včelařství; termín realizace 13. 6. 2009, účast 13 dětí (7 hochů a 6 dívek) a pedagogický doprovod</a:t>
            </a:r>
          </a:p>
          <a:p>
            <a:pPr lvl="0">
              <a:buBlip>
                <a:blip r:embed="rId2"/>
              </a:buBlip>
            </a:pPr>
            <a:r>
              <a:rPr lang="cs-CZ" sz="4000" dirty="0" smtClean="0"/>
              <a:t>dvoudenní pobyt v Krušných horách v obci </a:t>
            </a:r>
            <a:r>
              <a:rPr lang="cs-CZ" sz="4000" dirty="0" err="1" smtClean="0"/>
              <a:t>Načetín</a:t>
            </a:r>
            <a:r>
              <a:rPr lang="cs-CZ" sz="4000" dirty="0" smtClean="0"/>
              <a:t> v rámci okruhu „životní prostředí“ – poznávání přírody; výlet na rozhlednu – práce s turistickou mapou, náhled na následky těžebního průmyslu v rámci okruhu „krajina“; exkurze na větrnou elektrárnu v rámci okruhu „energetika a obnovitelné zdroje energie“; termín realizace 18. 7. – 19. 7. 2009, účast 5 dětí (1 hoch, 4 dívky) a pedagogický doprovod</a:t>
            </a:r>
          </a:p>
          <a:p>
            <a:pPr lvl="0">
              <a:buBlip>
                <a:blip r:embed="rId2"/>
              </a:buBlip>
            </a:pPr>
            <a:r>
              <a:rPr lang="cs-CZ" sz="4000" dirty="0" smtClean="0"/>
              <a:t>v rámci okruhu „krajina“ – exkurze do Podkrušnohorského technického muzea v Mostě, seznámení s obnovou krajiny po důlní činnosti v terénu (přemístění gotického kostela, napouštění jezera apod.); termín realizace 10. 8. 2009, účast 10 dětí (4 hoši, 6 dívek) a pedagogický doprovod </a:t>
            </a:r>
          </a:p>
          <a:p>
            <a:pPr lvl="0">
              <a:buBlip>
                <a:blip r:embed="rId2"/>
              </a:buBlip>
            </a:pPr>
            <a:r>
              <a:rPr lang="cs-CZ" sz="4000" dirty="0" smtClean="0"/>
              <a:t>exkurze na pštrosí farmu v Židovicích – líheň, vývoj, péče a chov domácích zvířat – kozy, koně, slepice, vodní ptactvo  - v rámci okruhu „životní prostředí“; výlet na horu Říp – v rámci okruhu „krajina“; termín realizace 17. 8. 2009, účast 10 dětí (5 hochů, 5 dívek) a pedagogický doprovod</a:t>
            </a:r>
          </a:p>
          <a:p>
            <a:pPr lvl="0">
              <a:buBlip>
                <a:blip r:embed="rId2"/>
              </a:buBlip>
            </a:pPr>
            <a:r>
              <a:rPr lang="cs-CZ" sz="4000" dirty="0" smtClean="0"/>
              <a:t>workshop v rámci okruhu „životní prostředí“ s lektorkou modulu </a:t>
            </a:r>
            <a:r>
              <a:rPr lang="cs-CZ" sz="4000" dirty="0" err="1" smtClean="0"/>
              <a:t>Enviro</a:t>
            </a:r>
            <a:r>
              <a:rPr lang="cs-CZ" sz="4000" dirty="0" smtClean="0"/>
              <a:t> Ing. Krškovou – vysvětlení pojmu ekologie, seznámení s životním prostředím a jeho ochranou formou otázek, diskuzí, soutěže a hry; termín realizace 8. 10. 2009, účast 12 dětí (6 hochů, 6 dívek)</a:t>
            </a:r>
          </a:p>
          <a:p>
            <a:pPr lvl="0">
              <a:buBlip>
                <a:blip r:embed="rId2"/>
              </a:buBlip>
            </a:pPr>
            <a:r>
              <a:rPr lang="cs-CZ" sz="4000" dirty="0" smtClean="0"/>
              <a:t>workshop v rámci okruhu „životní prostředí“ s lektorkou modulu </a:t>
            </a:r>
            <a:r>
              <a:rPr lang="cs-CZ" sz="4000" dirty="0" err="1" smtClean="0"/>
              <a:t>Enviro</a:t>
            </a:r>
            <a:r>
              <a:rPr lang="cs-CZ" sz="4000" dirty="0" smtClean="0"/>
              <a:t> Ing. </a:t>
            </a:r>
            <a:r>
              <a:rPr lang="cs-CZ" sz="4000" dirty="0" err="1" smtClean="0"/>
              <a:t>Kottovou</a:t>
            </a:r>
            <a:r>
              <a:rPr lang="cs-CZ" sz="4000" dirty="0" smtClean="0"/>
              <a:t> – probrána témata voda, vzduch, energie ve vztahu k ochraně životního prostředí; </a:t>
            </a:r>
            <a:r>
              <a:rPr lang="cs-CZ" sz="4000" dirty="0" err="1" smtClean="0"/>
              <a:t>eko</a:t>
            </a:r>
            <a:r>
              <a:rPr lang="cs-CZ" sz="4000" dirty="0" smtClean="0"/>
              <a:t> soutěže a testy s vyhodnocením; termín realizace 19. 11. 2009, účast 10 hochů</a:t>
            </a:r>
          </a:p>
          <a:p>
            <a:pPr lvl="0">
              <a:buBlip>
                <a:blip r:embed="rId2"/>
              </a:buBlip>
            </a:pPr>
            <a:r>
              <a:rPr lang="cs-CZ" sz="4000" dirty="0" smtClean="0"/>
              <a:t>workshop v rámci okruhu „životní prostředí“ s lektorkou modulu </a:t>
            </a:r>
            <a:r>
              <a:rPr lang="cs-CZ" sz="4000" dirty="0" err="1" smtClean="0"/>
              <a:t>Enviro</a:t>
            </a:r>
            <a:r>
              <a:rPr lang="cs-CZ" sz="4000" dirty="0" smtClean="0"/>
              <a:t> Ing. </a:t>
            </a:r>
            <a:r>
              <a:rPr lang="cs-CZ" sz="4000" dirty="0" err="1" smtClean="0"/>
              <a:t>Kottovou</a:t>
            </a:r>
            <a:r>
              <a:rPr lang="cs-CZ" sz="4000" dirty="0" smtClean="0"/>
              <a:t> – probrána témata voda, energie, odpady, bioprodukty, ochrana životního prostředí; kladeny otázky – vyhodnocení; termín realizace 20. 11. 2009, účast 10 hochů</a:t>
            </a:r>
          </a:p>
          <a:p>
            <a:pPr lvl="0">
              <a:buBlip>
                <a:blip r:embed="rId2"/>
              </a:buBlip>
            </a:pPr>
            <a:r>
              <a:rPr lang="cs-CZ" sz="4000" dirty="0" smtClean="0"/>
              <a:t>workshop v rámci okruhu „životní prostředí“ s lektorkou modulu </a:t>
            </a:r>
            <a:r>
              <a:rPr lang="cs-CZ" sz="4000" dirty="0" err="1" smtClean="0"/>
              <a:t>Enviro</a:t>
            </a:r>
            <a:r>
              <a:rPr lang="cs-CZ" sz="4000" dirty="0" smtClean="0"/>
              <a:t> Ing. </a:t>
            </a:r>
            <a:r>
              <a:rPr lang="cs-CZ" sz="4000" dirty="0" err="1" smtClean="0"/>
              <a:t>Kottovou</a:t>
            </a:r>
            <a:r>
              <a:rPr lang="cs-CZ" sz="4000" dirty="0" smtClean="0"/>
              <a:t> – probráno téma biopotraviny, poznávání biopotravin formou křížovek, otázek, pořízených pomůcek, pečení z biopotravin a jejich ochutnávky; termín realizace 12. 12. 2009, účast 9 hochů</a:t>
            </a:r>
          </a:p>
          <a:p>
            <a:pPr lvl="0">
              <a:buBlip>
                <a:blip r:embed="rId2"/>
              </a:buBlip>
            </a:pPr>
            <a:r>
              <a:rPr lang="cs-CZ" sz="4000" dirty="0" smtClean="0"/>
              <a:t>workshop v rámci okruhu „odpady a odpadové hospodářství“ s lektorkou modulu </a:t>
            </a:r>
            <a:r>
              <a:rPr lang="cs-CZ" sz="4000" dirty="0" err="1" smtClean="0"/>
              <a:t>Enviro</a:t>
            </a:r>
            <a:r>
              <a:rPr lang="cs-CZ" sz="4000" dirty="0" smtClean="0"/>
              <a:t> Ing. </a:t>
            </a:r>
            <a:r>
              <a:rPr lang="cs-CZ" sz="4000" dirty="0" err="1" smtClean="0"/>
              <a:t>Kottovou</a:t>
            </a:r>
            <a:r>
              <a:rPr lang="cs-CZ" sz="4000" dirty="0" smtClean="0"/>
              <a:t> – zaměřeno na problém produkovaného odpadu, jeho rozdělení, zpracování, recyklace, kompostování, spalování, skládkování, seznámení také formou soutěže s vyhodnocením; termín realizace 10., 29. 1. 2010, účast dětí 8 dětí (5 hochů, 3 dívky)</a:t>
            </a:r>
          </a:p>
          <a:p>
            <a:pPr lvl="0">
              <a:buBlip>
                <a:blip r:embed="rId2"/>
              </a:buBlip>
            </a:pPr>
            <a:r>
              <a:rPr lang="cs-CZ" sz="4000" dirty="0" smtClean="0"/>
              <a:t>workshop v rámci okruhu „životní prostředí“ s lektorkou modulu </a:t>
            </a:r>
            <a:r>
              <a:rPr lang="cs-CZ" sz="4000" dirty="0" err="1" smtClean="0"/>
              <a:t>Enviro</a:t>
            </a:r>
            <a:r>
              <a:rPr lang="cs-CZ" sz="4000" dirty="0" smtClean="0"/>
              <a:t> Ing. </a:t>
            </a:r>
            <a:r>
              <a:rPr lang="cs-CZ" sz="4000" dirty="0" err="1" smtClean="0"/>
              <a:t>Kottovou</a:t>
            </a:r>
            <a:r>
              <a:rPr lang="cs-CZ" sz="4000" dirty="0" smtClean="0"/>
              <a:t> – opakování a fixace nabytých vědomostí na téma daného okruhu formou her; termín realizace 13., 20. 2. 2010, účast dětí 8 dětí (5 hochů, 3 dívky)</a:t>
            </a:r>
          </a:p>
          <a:p>
            <a:pPr lvl="0">
              <a:buBlip>
                <a:blip r:embed="rId2"/>
              </a:buBlip>
            </a:pPr>
            <a:r>
              <a:rPr lang="cs-CZ" sz="4000" dirty="0" smtClean="0"/>
              <a:t>workshop na SŠEaS v Chomutově v rámci okruhu „energetika a obnovitelné zdroje energie“ a robotika – praktické ukázky, prohlídka výrobků a zařízení (</a:t>
            </a:r>
            <a:r>
              <a:rPr lang="cs-CZ" sz="4000" dirty="0" err="1" smtClean="0"/>
              <a:t>fotovoltaický</a:t>
            </a:r>
            <a:r>
              <a:rPr lang="cs-CZ" sz="4000" dirty="0" smtClean="0"/>
              <a:t> systém, </a:t>
            </a:r>
            <a:r>
              <a:rPr lang="cs-CZ" sz="4000" dirty="0" err="1" smtClean="0"/>
              <a:t>fototermický</a:t>
            </a:r>
            <a:r>
              <a:rPr lang="cs-CZ" sz="4000" dirty="0" smtClean="0"/>
              <a:t> systém, tepelné čerpadlo, apod.), zhlédnutí video záznamu o tepelném čerpadle, vodní elektrárně, stavbě větrné elektrárny, vedena diskuze – získávání energie z vody, tepelná čerpadla; termín realizace 28. 2. 2010, účast 8 dětí (6 hochů, 2 dívky) a pedagogický doprovod</a:t>
            </a:r>
          </a:p>
          <a:p>
            <a:pPr>
              <a:buBlip>
                <a:blip r:embed="rId2"/>
              </a:buBlip>
            </a:pPr>
            <a:r>
              <a:rPr lang="cs-CZ" sz="4000" dirty="0" smtClean="0"/>
              <a:t>aktivita v rámci okruhu „životní prostředí“ s lektorem modulu </a:t>
            </a:r>
            <a:r>
              <a:rPr lang="cs-CZ" sz="4000" dirty="0" err="1" smtClean="0"/>
              <a:t>Enviro</a:t>
            </a:r>
            <a:r>
              <a:rPr lang="cs-CZ" sz="4000" dirty="0" smtClean="0"/>
              <a:t> p. Gregorem – děti seznámeny se způsobem výsadby dřevin, s jejich růstem a údržbou, ukázky různých dřevin, vhodné podmínky, samotné sázení keříků (z Technických služeb Most) dětmi na zahradě DD Most kolem hřiště, zhodnocení úspěšné práce; termín realizace 1. 4. 2010, účast 9 dětí (8 hochů, 1 dívka)</a:t>
            </a:r>
          </a:p>
          <a:p>
            <a:pPr lvl="0">
              <a:buBlip>
                <a:blip r:embed="rId2"/>
              </a:buBlip>
            </a:pPr>
            <a:r>
              <a:rPr lang="cs-CZ" sz="4000" dirty="0" smtClean="0"/>
              <a:t>sedmidenní pobyt v Krušných horách v obci </a:t>
            </a:r>
            <a:r>
              <a:rPr lang="cs-CZ" sz="4000" dirty="0" err="1" smtClean="0"/>
              <a:t>Načetín</a:t>
            </a:r>
            <a:r>
              <a:rPr lang="cs-CZ" sz="4000" dirty="0" smtClean="0"/>
              <a:t> v rámci okruhu „životní prostředí“ – poznávání přírody s šetrným chováním vůči ní, sběr a identifikace lesních plodin, poznávání stromů; praktické ověření – hospodaření s odpady v rámci okruhu „odpady a odpadové hospodářství“; v rámci okruhu „krajina“ práce s turistickou mapou s následným výletem na rozhlednu a s náhledem do krajiny s následky vlivu těžebního průmyslu; výlet na větrnou elektrárnu a seznámení s alternativními zdroji energie v rámci okruhu „energetika a obnovitelné zdroje energie“; vedení diskuzí, tvorba informačních obrázků-mapování denní činnosti; termín realizace 12. 7. – 18. 7. 2010, účast 18 dětí (8 hochů, 10 dívek) a pedagogický doprovod</a:t>
            </a:r>
          </a:p>
          <a:p>
            <a:pPr lvl="0">
              <a:buBlip>
                <a:blip r:embed="rId2"/>
              </a:buBlip>
            </a:pPr>
            <a:r>
              <a:rPr lang="cs-CZ" sz="4000" dirty="0" smtClean="0"/>
              <a:t>exkurze do </a:t>
            </a:r>
            <a:r>
              <a:rPr lang="cs-CZ" sz="4000" dirty="0" err="1" smtClean="0"/>
              <a:t>Ekodvora</a:t>
            </a:r>
            <a:r>
              <a:rPr lang="cs-CZ" sz="4000" dirty="0" smtClean="0"/>
              <a:t> </a:t>
            </a:r>
            <a:r>
              <a:rPr lang="cs-CZ" sz="4000" dirty="0" err="1" smtClean="0"/>
              <a:t>Úpořiny</a:t>
            </a:r>
            <a:r>
              <a:rPr lang="cs-CZ" sz="4000" dirty="0" smtClean="0"/>
              <a:t> v rámci okruhu „životní prostředí“ s lektorem modulu </a:t>
            </a:r>
            <a:r>
              <a:rPr lang="cs-CZ" sz="4000" dirty="0" err="1" smtClean="0"/>
              <a:t>Enviro</a:t>
            </a:r>
            <a:r>
              <a:rPr lang="cs-CZ" sz="4000" dirty="0" smtClean="0"/>
              <a:t> p. Gregorem – uvedení do programu na ekofarmě – šetrné chování k životnímu prostředí, funkce ekofarem a hospodaření na nich; seznámení a prohlídka ekofarmy, informace o chovu koní, zhlédnutí býků a dalších chovaných zvířat, projížďky na koních a vyzkoušení si jednoduchých chovatelských prací; termín realizace 6., 7. 5. 2011, účast 7 dětí (5 hochů, 2 dívky)</a:t>
            </a:r>
          </a:p>
          <a:p>
            <a:pPr lvl="0">
              <a:buBlip>
                <a:blip r:embed="rId2"/>
              </a:buBlip>
            </a:pPr>
            <a:r>
              <a:rPr lang="cs-CZ" sz="4000" dirty="0" smtClean="0"/>
              <a:t>dvoudenní pobyt v Krušných horách v obci </a:t>
            </a:r>
            <a:r>
              <a:rPr lang="cs-CZ" sz="4000" dirty="0" err="1" smtClean="0"/>
              <a:t>Načetín</a:t>
            </a:r>
            <a:r>
              <a:rPr lang="cs-CZ" sz="4000" dirty="0" smtClean="0"/>
              <a:t> v rámci okruhu“životní prostředí“ – při výletech na kolech poznávání rostlin s pomocí atlasu, prozkoumání mraveniště, ještěrek a žab, zhlédnutí některých zvířat volně žijících dětmi poprvé, hledání lesních plodů a hub, způsob hašení ohniště v přírodě; v rámci okruhu „odpady a odpadové hospodářství“ – manipulace s odpadem v přírodě, kde není odpadkový koš, úklid pozůstatků opáleného dřeva z ohniště; v rámci okruhu „krajina“ – pozorování krajiny po zásahu těžebního průmyslu, ukázka rozdílu mezi stromy přirozeně vzrostlými a stromy vysázenými v rámci rekultivací, funkčnost obor a ochrana stromků; termín realizace 8. 7. – 10. 7. 2010, účast 13 dětí (5 hochů, 8 dívek) a pedagogický doprovod</a:t>
            </a:r>
          </a:p>
          <a:p>
            <a:pPr lvl="0"/>
            <a:endParaRPr lang="cs-CZ" dirty="0" smtClean="0"/>
          </a:p>
          <a:p>
            <a:endParaRPr lang="cs-CZ" dirty="0"/>
          </a:p>
        </p:txBody>
      </p:sp>
      <p:pic>
        <p:nvPicPr>
          <p:cNvPr id="4" name="Obrázek 3" descr="LOGO-Podana-ruka-72dpi.gif"/>
          <p:cNvPicPr>
            <a:picLocks noChangeAspect="1"/>
          </p:cNvPicPr>
          <p:nvPr/>
        </p:nvPicPr>
        <p:blipFill>
          <a:blip r:embed="rId3"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64705"/>
            <a:ext cx="7772400" cy="1728191"/>
          </a:xfrm>
        </p:spPr>
        <p:txBody>
          <a:bodyPr>
            <a:normAutofit fontScale="90000"/>
          </a:bodyPr>
          <a:lstStyle/>
          <a:p>
            <a:r>
              <a:rPr lang="cs-CZ" sz="6000" dirty="0" smtClean="0"/>
              <a:t>Podaná ruka </a:t>
            </a:r>
            <a:r>
              <a:rPr lang="cs-CZ" sz="3200" dirty="0" smtClean="0"/>
              <a:t>- </a:t>
            </a:r>
            <a:br>
              <a:rPr lang="cs-CZ" sz="3200" dirty="0" smtClean="0"/>
            </a:br>
            <a:r>
              <a:rPr lang="cs-CZ" sz="3200" dirty="0" smtClean="0"/>
              <a:t> zlepšení podmínek pro vzdělávání žáků ze škol a dětských domovů v podkrušnohorském regionu</a:t>
            </a:r>
            <a:endParaRPr lang="cs-CZ" sz="3200" dirty="0"/>
          </a:p>
        </p:txBody>
      </p:sp>
      <p:sp>
        <p:nvSpPr>
          <p:cNvPr id="3" name="Podnadpis 2"/>
          <p:cNvSpPr>
            <a:spLocks noGrp="1"/>
          </p:cNvSpPr>
          <p:nvPr>
            <p:ph type="subTitle" idx="1"/>
          </p:nvPr>
        </p:nvSpPr>
        <p:spPr/>
        <p:txBody>
          <a:bodyPr/>
          <a:lstStyle/>
          <a:p>
            <a:endParaRPr lang="cs-CZ" dirty="0"/>
          </a:p>
        </p:txBody>
      </p:sp>
      <p:pic>
        <p:nvPicPr>
          <p:cNvPr id="4" name="Obrázek 3" descr="Logolinka-Barva.emf"/>
          <p:cNvPicPr>
            <a:picLocks noChangeAspect="1"/>
          </p:cNvPicPr>
          <p:nvPr/>
        </p:nvPicPr>
        <p:blipFill>
          <a:blip r:embed="rId2" cstate="print"/>
          <a:stretch>
            <a:fillRect/>
          </a:stretch>
        </p:blipFill>
        <p:spPr>
          <a:xfrm>
            <a:off x="827584" y="3645024"/>
            <a:ext cx="7488832" cy="2139431"/>
          </a:xfrm>
          <a:prstGeom prst="rect">
            <a:avLst/>
          </a:prstGeom>
        </p:spPr>
      </p:pic>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r>
              <a:rPr lang="cs-CZ" sz="2000" b="1" dirty="0" smtClean="0">
                <a:solidFill>
                  <a:srgbClr val="00B0F0"/>
                </a:solidFill>
              </a:rPr>
              <a:t>7) Výukové a vzdělávací programy „Podaná ruka“</a:t>
            </a:r>
            <a:endParaRPr lang="cs-CZ" sz="2000" b="1" dirty="0">
              <a:solidFill>
                <a:srgbClr val="00B0F0"/>
              </a:solidFill>
            </a:endParaRPr>
          </a:p>
        </p:txBody>
      </p:sp>
      <p:sp>
        <p:nvSpPr>
          <p:cNvPr id="3" name="Zástupný symbol pro obsah 2"/>
          <p:cNvSpPr>
            <a:spLocks noGrp="1"/>
          </p:cNvSpPr>
          <p:nvPr>
            <p:ph idx="1"/>
          </p:nvPr>
        </p:nvSpPr>
        <p:spPr>
          <a:xfrm>
            <a:off x="457200" y="1196752"/>
            <a:ext cx="8229600" cy="5256584"/>
          </a:xfrm>
        </p:spPr>
        <p:txBody>
          <a:bodyPr>
            <a:normAutofit fontScale="40000" lnSpcReduction="20000"/>
          </a:bodyPr>
          <a:lstStyle/>
          <a:p>
            <a:pPr marL="0">
              <a:buNone/>
            </a:pPr>
            <a:r>
              <a:rPr lang="cs-CZ" dirty="0" smtClean="0"/>
              <a:t>Náplní modulů Podaná ruka bylo poskytnutí individuální asistentské péče dětem při přípravě do školy, zprostředkování učebních technik, praktický nácvik školních dovedností. Došlo ke  zlepšení dovedností a znalostí dětí, což zvýšilo jejich sebevědomí a schopnosti samostatné přípravy na vyučování. Zpětnou vazbou byly úspěchy dětí ve škole, zejména časté zlepšení jejich prospěchu.</a:t>
            </a:r>
          </a:p>
          <a:p>
            <a:pPr marL="0">
              <a:buNone/>
            </a:pPr>
            <a:r>
              <a:rPr lang="cs-CZ" dirty="0" smtClean="0"/>
              <a:t>Program probíhal v cyklech a byl koncipován jako modulární a sestával se z modulu: individuální asistentská péče  „Podaná ruka“ a interaktivních seminářů</a:t>
            </a:r>
          </a:p>
          <a:p>
            <a:endParaRPr lang="cs-CZ" dirty="0" smtClean="0"/>
          </a:p>
          <a:p>
            <a:pPr>
              <a:buNone/>
            </a:pPr>
            <a:r>
              <a:rPr lang="cs-CZ" b="1" u="sng" dirty="0" smtClean="0">
                <a:solidFill>
                  <a:srgbClr val="00B0F0"/>
                </a:solidFill>
              </a:rPr>
              <a:t>Individuální asistentská péče „Podaná ruka“:</a:t>
            </a:r>
          </a:p>
          <a:p>
            <a:pPr marL="0" algn="just">
              <a:buNone/>
            </a:pPr>
            <a:r>
              <a:rPr lang="cs-CZ" dirty="0" smtClean="0"/>
              <a:t>Rozsah1 cyklu byl </a:t>
            </a:r>
            <a:r>
              <a:rPr lang="cs-CZ" b="1" u="sng" dirty="0" smtClean="0"/>
              <a:t>80 vyučovacích hodin</a:t>
            </a:r>
            <a:r>
              <a:rPr lang="cs-CZ" dirty="0" smtClean="0"/>
              <a:t> s frekvencí cca 2x v týdnu. Vzdělávání probíhala dle možností a schopností dětí po cca 2 vyučovacích hodinách, a to pro průměrně 2 děti. Cykly probíhaly se sjednanými lektory v jednotlivých partnerských zařízeních.</a:t>
            </a:r>
          </a:p>
          <a:p>
            <a:pPr marL="0">
              <a:buNone/>
            </a:pPr>
            <a:r>
              <a:rPr lang="cs-CZ" dirty="0" smtClean="0"/>
              <a:t>Vzdělávání probíhalo v oblasti nácviku čtení a psaní v rámci českého jazyka anebo také přípravy ve vybraných odborných předmětech (např. cizí jazyk, matematika, prvouka, vlastivěda, biologie, fyzika, dějepis, občanská výchova, rodinná výchova, informatika apod.). Individuální péče formou výuky byla také věnována předškolním dětem v oblasti přípravy na ZŠ (např. prvouka, </a:t>
            </a:r>
            <a:r>
              <a:rPr lang="cs-CZ" dirty="0" err="1" smtClean="0"/>
              <a:t>grafomotorika</a:t>
            </a:r>
            <a:r>
              <a:rPr lang="cs-CZ" dirty="0" smtClean="0"/>
              <a:t>).</a:t>
            </a:r>
          </a:p>
          <a:p>
            <a:pPr marL="0">
              <a:buNone/>
            </a:pPr>
            <a:r>
              <a:rPr lang="cs-CZ" dirty="0" smtClean="0"/>
              <a:t>Bylo realizováno </a:t>
            </a:r>
            <a:r>
              <a:rPr lang="cs-CZ" b="1" u="sng" dirty="0" smtClean="0"/>
              <a:t>47 cyklů modulu</a:t>
            </a:r>
            <a:r>
              <a:rPr lang="cs-CZ" dirty="0" smtClean="0"/>
              <a:t> Podaná ruka a  bylo podpořených </a:t>
            </a:r>
            <a:r>
              <a:rPr lang="cs-CZ" b="1" u="sng" dirty="0" smtClean="0"/>
              <a:t>121 dětí</a:t>
            </a:r>
            <a:r>
              <a:rPr lang="cs-CZ" u="sng" dirty="0" smtClean="0"/>
              <a:t>, </a:t>
            </a:r>
            <a:r>
              <a:rPr lang="cs-CZ" dirty="0" smtClean="0"/>
              <a:t>z toho 68 hochů a 53 dívek (při opakované účasti dětí byly započítána pouze 1x)</a:t>
            </a:r>
          </a:p>
          <a:p>
            <a:pPr>
              <a:buNone/>
            </a:pPr>
            <a:endParaRPr lang="cs-CZ" dirty="0" smtClean="0"/>
          </a:p>
          <a:p>
            <a:pPr>
              <a:buNone/>
            </a:pPr>
            <a:r>
              <a:rPr lang="cs-CZ" u="sng" dirty="0" smtClean="0"/>
              <a:t>Přehled počtu cyklů u jednotlivých partnerů:</a:t>
            </a:r>
          </a:p>
          <a:p>
            <a:pPr>
              <a:buBlip>
                <a:blip r:embed="rId2"/>
              </a:buBlip>
            </a:pPr>
            <a:r>
              <a:rPr lang="cs-CZ" dirty="0" smtClean="0"/>
              <a:t>DD a ŠJ Most - 8</a:t>
            </a:r>
          </a:p>
          <a:p>
            <a:pPr>
              <a:buBlip>
                <a:blip r:embed="rId2"/>
              </a:buBlip>
            </a:pPr>
            <a:r>
              <a:rPr lang="cs-CZ" dirty="0" smtClean="0"/>
              <a:t>DD a ŠJ Hora Sv. K.- 3</a:t>
            </a:r>
          </a:p>
          <a:p>
            <a:pPr>
              <a:buBlip>
                <a:blip r:embed="rId2"/>
              </a:buBlip>
            </a:pPr>
            <a:r>
              <a:rPr lang="cs-CZ" dirty="0" smtClean="0"/>
              <a:t>DD Vysoká Pec - 4</a:t>
            </a:r>
          </a:p>
          <a:p>
            <a:pPr>
              <a:buBlip>
                <a:blip r:embed="rId2"/>
              </a:buBlip>
            </a:pPr>
            <a:r>
              <a:rPr lang="cs-CZ" dirty="0" smtClean="0"/>
              <a:t>DD ŠJ Chomutov -3</a:t>
            </a:r>
          </a:p>
          <a:p>
            <a:pPr>
              <a:buBlip>
                <a:blip r:embed="rId2"/>
              </a:buBlip>
            </a:pPr>
            <a:r>
              <a:rPr lang="cs-CZ" dirty="0" smtClean="0"/>
              <a:t>ZŠ MŠ </a:t>
            </a:r>
            <a:r>
              <a:rPr lang="cs-CZ" dirty="0" err="1" smtClean="0"/>
              <a:t>Bitozeves</a:t>
            </a:r>
            <a:r>
              <a:rPr lang="cs-CZ" dirty="0" smtClean="0"/>
              <a:t> -3</a:t>
            </a:r>
          </a:p>
          <a:p>
            <a:pPr>
              <a:buBlip>
                <a:blip r:embed="rId2"/>
              </a:buBlip>
            </a:pPr>
            <a:r>
              <a:rPr lang="cs-CZ" dirty="0" smtClean="0"/>
              <a:t>DD, ZŠ a SŠ Žatec -7</a:t>
            </a:r>
          </a:p>
          <a:p>
            <a:pPr>
              <a:buBlip>
                <a:blip r:embed="rId2"/>
              </a:buBlip>
            </a:pPr>
            <a:r>
              <a:rPr lang="cs-CZ" dirty="0" smtClean="0"/>
              <a:t>DD, ZŠP, PŠ, ŠJ a ŠD Duchcov -9</a:t>
            </a:r>
          </a:p>
          <a:p>
            <a:pPr>
              <a:buBlip>
                <a:blip r:embed="rId2"/>
              </a:buBlip>
            </a:pPr>
            <a:r>
              <a:rPr lang="cs-CZ" dirty="0" smtClean="0"/>
              <a:t>ZŠ a MŠ </a:t>
            </a:r>
            <a:r>
              <a:rPr lang="cs-CZ" dirty="0" err="1" smtClean="0"/>
              <a:t>Litvínov</a:t>
            </a:r>
            <a:r>
              <a:rPr lang="cs-CZ" dirty="0" smtClean="0"/>
              <a:t>-Janov -10</a:t>
            </a:r>
          </a:p>
          <a:p>
            <a:endParaRPr lang="cs-CZ" dirty="0" smtClean="0"/>
          </a:p>
        </p:txBody>
      </p:sp>
      <p:pic>
        <p:nvPicPr>
          <p:cNvPr id="5" name="Obrázek 4" descr="DD Most-doučování.jpg"/>
          <p:cNvPicPr>
            <a:picLocks noChangeAspect="1"/>
          </p:cNvPicPr>
          <p:nvPr/>
        </p:nvPicPr>
        <p:blipFill>
          <a:blip r:embed="rId3" cstate="print"/>
          <a:stretch>
            <a:fillRect/>
          </a:stretch>
        </p:blipFill>
        <p:spPr>
          <a:xfrm>
            <a:off x="5580112" y="4365104"/>
            <a:ext cx="2880320" cy="2119418"/>
          </a:xfrm>
          <a:prstGeom prst="rect">
            <a:avLst/>
          </a:prstGeom>
        </p:spPr>
      </p:pic>
      <p:sp>
        <p:nvSpPr>
          <p:cNvPr id="6" name="Obdélník 5"/>
          <p:cNvSpPr/>
          <p:nvPr/>
        </p:nvSpPr>
        <p:spPr>
          <a:xfrm>
            <a:off x="6588224" y="6453336"/>
            <a:ext cx="936104" cy="276999"/>
          </a:xfrm>
          <a:prstGeom prst="rect">
            <a:avLst/>
          </a:prstGeom>
        </p:spPr>
        <p:txBody>
          <a:bodyPr wrap="square">
            <a:spAutoFit/>
          </a:bodyPr>
          <a:lstStyle/>
          <a:p>
            <a:pPr>
              <a:buNone/>
            </a:pPr>
            <a:r>
              <a:rPr lang="cs-CZ" sz="1200" b="1" dirty="0" smtClean="0"/>
              <a:t>DD Most</a:t>
            </a:r>
          </a:p>
        </p:txBody>
      </p:sp>
      <p:pic>
        <p:nvPicPr>
          <p:cNvPr id="7" name="Obrázek 6" descr="LOGO-Podana-ruka-72dpi.gif"/>
          <p:cNvPicPr>
            <a:picLocks noChangeAspect="1"/>
          </p:cNvPicPr>
          <p:nvPr/>
        </p:nvPicPr>
        <p:blipFill>
          <a:blip r:embed="rId4"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288032"/>
          </a:xfrm>
        </p:spPr>
        <p:txBody>
          <a:bodyPr>
            <a:noAutofit/>
          </a:bodyPr>
          <a:lstStyle/>
          <a:p>
            <a:r>
              <a:rPr lang="cs-CZ" sz="1600" b="1" dirty="0" smtClean="0">
                <a:solidFill>
                  <a:srgbClr val="00B0F0"/>
                </a:solidFill>
              </a:rPr>
              <a:t>Individuální asistentská péče „Podaná ruka“</a:t>
            </a:r>
            <a:endParaRPr lang="cs-CZ" sz="1600" b="1" dirty="0">
              <a:solidFill>
                <a:srgbClr val="00B0F0"/>
              </a:solidFill>
            </a:endParaRPr>
          </a:p>
        </p:txBody>
      </p:sp>
      <p:pic>
        <p:nvPicPr>
          <p:cNvPr id="4" name="Zástupný symbol pro obsah 3" descr="DSC00521.JPG"/>
          <p:cNvPicPr>
            <a:picLocks noGrp="1" noChangeAspect="1"/>
          </p:cNvPicPr>
          <p:nvPr>
            <p:ph idx="1"/>
          </p:nvPr>
        </p:nvPicPr>
        <p:blipFill>
          <a:blip r:embed="rId2" cstate="print"/>
          <a:stretch>
            <a:fillRect/>
          </a:stretch>
        </p:blipFill>
        <p:spPr>
          <a:xfrm>
            <a:off x="395536" y="548680"/>
            <a:ext cx="3672408" cy="2646295"/>
          </a:xfrm>
        </p:spPr>
      </p:pic>
      <p:sp>
        <p:nvSpPr>
          <p:cNvPr id="5" name="Obdélník 4"/>
          <p:cNvSpPr/>
          <p:nvPr/>
        </p:nvSpPr>
        <p:spPr>
          <a:xfrm>
            <a:off x="1403648" y="3212976"/>
            <a:ext cx="1368152" cy="338554"/>
          </a:xfrm>
          <a:prstGeom prst="rect">
            <a:avLst/>
          </a:prstGeom>
        </p:spPr>
        <p:txBody>
          <a:bodyPr wrap="square">
            <a:spAutoFit/>
          </a:bodyPr>
          <a:lstStyle/>
          <a:p>
            <a:pPr>
              <a:buNone/>
            </a:pPr>
            <a:r>
              <a:rPr lang="cs-CZ" sz="1600" b="1" dirty="0" smtClean="0"/>
              <a:t>DD Chomutov</a:t>
            </a:r>
          </a:p>
        </p:txBody>
      </p:sp>
      <p:pic>
        <p:nvPicPr>
          <p:cNvPr id="6" name="Obrázek 5" descr="P5090010.JPG"/>
          <p:cNvPicPr>
            <a:picLocks noChangeAspect="1"/>
          </p:cNvPicPr>
          <p:nvPr/>
        </p:nvPicPr>
        <p:blipFill>
          <a:blip r:embed="rId3" cstate="print"/>
          <a:stretch>
            <a:fillRect/>
          </a:stretch>
        </p:blipFill>
        <p:spPr>
          <a:xfrm>
            <a:off x="4572000" y="3573016"/>
            <a:ext cx="3888432" cy="2827952"/>
          </a:xfrm>
          <a:prstGeom prst="rect">
            <a:avLst/>
          </a:prstGeom>
        </p:spPr>
      </p:pic>
      <p:sp>
        <p:nvSpPr>
          <p:cNvPr id="8" name="Obdélník 7"/>
          <p:cNvSpPr/>
          <p:nvPr/>
        </p:nvSpPr>
        <p:spPr>
          <a:xfrm>
            <a:off x="3419872" y="6453336"/>
            <a:ext cx="2448272" cy="338554"/>
          </a:xfrm>
          <a:prstGeom prst="rect">
            <a:avLst/>
          </a:prstGeom>
        </p:spPr>
        <p:txBody>
          <a:bodyPr wrap="square">
            <a:spAutoFit/>
          </a:bodyPr>
          <a:lstStyle/>
          <a:p>
            <a:pPr>
              <a:buNone/>
            </a:pPr>
            <a:r>
              <a:rPr lang="cs-CZ" sz="1600" b="1" dirty="0" smtClean="0"/>
              <a:t>ZŠ a DD Duchcov</a:t>
            </a:r>
          </a:p>
        </p:txBody>
      </p:sp>
      <p:pic>
        <p:nvPicPr>
          <p:cNvPr id="9" name="Obrázek 8" descr="P5090029.JPG"/>
          <p:cNvPicPr>
            <a:picLocks noChangeAspect="1"/>
          </p:cNvPicPr>
          <p:nvPr/>
        </p:nvPicPr>
        <p:blipFill>
          <a:blip r:embed="rId4" cstate="print"/>
          <a:stretch>
            <a:fillRect/>
          </a:stretch>
        </p:blipFill>
        <p:spPr>
          <a:xfrm>
            <a:off x="395536" y="3645024"/>
            <a:ext cx="3648406" cy="2736304"/>
          </a:xfrm>
          <a:prstGeom prst="rect">
            <a:avLst/>
          </a:prstGeom>
        </p:spPr>
      </p:pic>
      <p:pic>
        <p:nvPicPr>
          <p:cNvPr id="11" name="Obrázek 10" descr="DD HSK doučování PR.png"/>
          <p:cNvPicPr>
            <a:picLocks noChangeAspect="1"/>
          </p:cNvPicPr>
          <p:nvPr/>
        </p:nvPicPr>
        <p:blipFill>
          <a:blip r:embed="rId5" cstate="print"/>
          <a:stretch>
            <a:fillRect/>
          </a:stretch>
        </p:blipFill>
        <p:spPr>
          <a:xfrm>
            <a:off x="4644008" y="548680"/>
            <a:ext cx="3816424" cy="2664296"/>
          </a:xfrm>
          <a:prstGeom prst="rect">
            <a:avLst/>
          </a:prstGeom>
        </p:spPr>
      </p:pic>
      <p:sp>
        <p:nvSpPr>
          <p:cNvPr id="13" name="Obdélník 12"/>
          <p:cNvSpPr/>
          <p:nvPr/>
        </p:nvSpPr>
        <p:spPr>
          <a:xfrm>
            <a:off x="5796136" y="3212976"/>
            <a:ext cx="2232248" cy="338554"/>
          </a:xfrm>
          <a:prstGeom prst="rect">
            <a:avLst/>
          </a:prstGeom>
        </p:spPr>
        <p:txBody>
          <a:bodyPr wrap="square">
            <a:spAutoFit/>
          </a:bodyPr>
          <a:lstStyle/>
          <a:p>
            <a:pPr>
              <a:buNone/>
            </a:pPr>
            <a:r>
              <a:rPr lang="cs-CZ" sz="1600" b="1" dirty="0" smtClean="0"/>
              <a:t>DD Hora Sv. Kateřiny</a:t>
            </a:r>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018"/>
          </a:xfrm>
        </p:spPr>
        <p:txBody>
          <a:bodyPr>
            <a:normAutofit fontScale="90000"/>
          </a:bodyPr>
          <a:lstStyle/>
          <a:p>
            <a:endParaRPr lang="cs-CZ" dirty="0"/>
          </a:p>
        </p:txBody>
      </p:sp>
      <p:sp>
        <p:nvSpPr>
          <p:cNvPr id="3" name="Zástupný symbol pro obsah 2"/>
          <p:cNvSpPr>
            <a:spLocks noGrp="1"/>
          </p:cNvSpPr>
          <p:nvPr>
            <p:ph idx="1"/>
          </p:nvPr>
        </p:nvSpPr>
        <p:spPr>
          <a:xfrm>
            <a:off x="323528" y="764704"/>
            <a:ext cx="8496944" cy="5616624"/>
          </a:xfrm>
        </p:spPr>
        <p:txBody>
          <a:bodyPr>
            <a:normAutofit fontScale="47500" lnSpcReduction="20000"/>
          </a:bodyPr>
          <a:lstStyle/>
          <a:p>
            <a:pPr>
              <a:buNone/>
            </a:pPr>
            <a:endParaRPr lang="cs-CZ" dirty="0" smtClean="0"/>
          </a:p>
          <a:p>
            <a:pPr>
              <a:buNone/>
            </a:pPr>
            <a:r>
              <a:rPr lang="cs-CZ" b="1" u="sng" dirty="0" smtClean="0">
                <a:solidFill>
                  <a:srgbClr val="00B0F0"/>
                </a:solidFill>
              </a:rPr>
              <a:t>Interaktivní semináře:</a:t>
            </a:r>
          </a:p>
          <a:p>
            <a:pPr marL="0" indent="0">
              <a:buNone/>
            </a:pPr>
            <a:r>
              <a:rPr lang="cs-CZ" dirty="0" smtClean="0"/>
              <a:t>Semináře byly zaměřeny na techniky učení s praktickými ukázkami (využití pomůcek, učebních technik, relaxace, trénink soustředění, práce s učebnicemi aj.) a procvičováním.</a:t>
            </a:r>
          </a:p>
          <a:p>
            <a:pPr marL="0" indent="0">
              <a:buNone/>
            </a:pPr>
            <a:r>
              <a:rPr lang="cs-CZ" dirty="0" smtClean="0"/>
              <a:t>Obsahy některých seminářů byly doplněny též o nápravné techniky např. z oblasti </a:t>
            </a:r>
            <a:r>
              <a:rPr lang="cs-CZ" dirty="0" err="1" smtClean="0"/>
              <a:t>grafomotoriky</a:t>
            </a:r>
            <a:r>
              <a:rPr lang="cs-CZ" dirty="0" smtClean="0"/>
              <a:t>, logopedie</a:t>
            </a:r>
          </a:p>
          <a:p>
            <a:pPr marL="0" indent="0">
              <a:buNone/>
            </a:pPr>
            <a:endParaRPr lang="cs-CZ" dirty="0" smtClean="0"/>
          </a:p>
          <a:p>
            <a:pPr marL="0" indent="0">
              <a:buNone/>
            </a:pPr>
            <a:r>
              <a:rPr lang="cs-CZ" dirty="0" smtClean="0"/>
              <a:t>Rozsah 1 semináře byl </a:t>
            </a:r>
            <a:r>
              <a:rPr lang="cs-CZ" b="1" u="sng" dirty="0" smtClean="0"/>
              <a:t>4 vyučovací hodiny</a:t>
            </a:r>
            <a:r>
              <a:rPr lang="cs-CZ" dirty="0" smtClean="0"/>
              <a:t>. </a:t>
            </a:r>
          </a:p>
          <a:p>
            <a:pPr marL="0" indent="0">
              <a:buNone/>
            </a:pPr>
            <a:endParaRPr lang="cs-CZ" dirty="0" smtClean="0"/>
          </a:p>
          <a:p>
            <a:pPr marL="0" indent="0">
              <a:buNone/>
            </a:pPr>
            <a:r>
              <a:rPr lang="cs-CZ" dirty="0" smtClean="0"/>
              <a:t>Účastníky byla vždy skupinka dětí a vybraní pedagogičtí pracovníci se vztahem ke konkrétním dětem, aby takto získané znalosti mohli s nimi následně uplatnit při domácí přípravě. </a:t>
            </a:r>
          </a:p>
          <a:p>
            <a:pPr marL="0" indent="0">
              <a:buNone/>
            </a:pPr>
            <a:endParaRPr lang="cs-CZ" dirty="0" smtClean="0"/>
          </a:p>
          <a:p>
            <a:pPr marL="0" indent="0">
              <a:buNone/>
            </a:pPr>
            <a:r>
              <a:rPr lang="cs-CZ" dirty="0" smtClean="0"/>
              <a:t>Celkem proběhlo</a:t>
            </a:r>
            <a:r>
              <a:rPr lang="cs-CZ" u="sng" dirty="0" smtClean="0"/>
              <a:t> </a:t>
            </a:r>
            <a:r>
              <a:rPr lang="cs-CZ" b="1" u="sng" dirty="0" smtClean="0"/>
              <a:t>24</a:t>
            </a:r>
            <a:r>
              <a:rPr lang="cs-CZ" u="sng" dirty="0" smtClean="0"/>
              <a:t> </a:t>
            </a:r>
            <a:r>
              <a:rPr lang="cs-CZ" dirty="0" smtClean="0"/>
              <a:t>interaktivních seminářů a bylo podpořeno </a:t>
            </a:r>
            <a:r>
              <a:rPr lang="cs-CZ" b="1" dirty="0" smtClean="0"/>
              <a:t>160 dětí</a:t>
            </a:r>
            <a:r>
              <a:rPr lang="cs-CZ" dirty="0" smtClean="0"/>
              <a:t>,  z toho 89 hochů a 71 dívek (podpoření pedagogové nebyli započítáni).</a:t>
            </a:r>
          </a:p>
          <a:p>
            <a:pPr>
              <a:buNone/>
            </a:pPr>
            <a:endParaRPr lang="cs-CZ" b="1" dirty="0" smtClean="0"/>
          </a:p>
          <a:p>
            <a:pPr>
              <a:buNone/>
            </a:pPr>
            <a:endParaRPr lang="cs-CZ" b="1" dirty="0" smtClean="0"/>
          </a:p>
          <a:p>
            <a:pPr>
              <a:buNone/>
            </a:pPr>
            <a:r>
              <a:rPr lang="cs-CZ" b="1" dirty="0" smtClean="0"/>
              <a:t>Počet realizovaných interaktivních seminářů u partnerů</a:t>
            </a:r>
            <a:endParaRPr lang="cs-CZ" dirty="0" smtClean="0"/>
          </a:p>
          <a:p>
            <a:pPr>
              <a:buBlip>
                <a:blip r:embed="rId2"/>
              </a:buBlip>
            </a:pPr>
            <a:r>
              <a:rPr lang="cs-CZ" dirty="0" smtClean="0"/>
              <a:t>DD a ŠJ Most -3</a:t>
            </a:r>
          </a:p>
          <a:p>
            <a:pPr>
              <a:buBlip>
                <a:blip r:embed="rId2"/>
              </a:buBlip>
            </a:pPr>
            <a:r>
              <a:rPr lang="cs-CZ" dirty="0" smtClean="0"/>
              <a:t>DD a ŠJ Hora Sv. K. -3</a:t>
            </a:r>
          </a:p>
          <a:p>
            <a:pPr>
              <a:buBlip>
                <a:blip r:embed="rId2"/>
              </a:buBlip>
            </a:pPr>
            <a:r>
              <a:rPr lang="cs-CZ" dirty="0" smtClean="0"/>
              <a:t>DD Vysoká Pec -3</a:t>
            </a:r>
          </a:p>
          <a:p>
            <a:pPr>
              <a:buBlip>
                <a:blip r:embed="rId2"/>
              </a:buBlip>
            </a:pPr>
            <a:r>
              <a:rPr lang="cs-CZ" dirty="0" smtClean="0"/>
              <a:t>ZŠ MŠ </a:t>
            </a:r>
            <a:r>
              <a:rPr lang="cs-CZ" dirty="0" err="1" smtClean="0"/>
              <a:t>Bitozeves</a:t>
            </a:r>
            <a:r>
              <a:rPr lang="cs-CZ" dirty="0" smtClean="0"/>
              <a:t> -3</a:t>
            </a:r>
          </a:p>
          <a:p>
            <a:pPr>
              <a:buBlip>
                <a:blip r:embed="rId2"/>
              </a:buBlip>
            </a:pPr>
            <a:r>
              <a:rPr lang="cs-CZ" dirty="0" smtClean="0"/>
              <a:t>DD, ZŠ a SŠ Žatec- 3</a:t>
            </a:r>
          </a:p>
          <a:p>
            <a:pPr>
              <a:buBlip>
                <a:blip r:embed="rId2"/>
              </a:buBlip>
            </a:pPr>
            <a:r>
              <a:rPr lang="cs-CZ" dirty="0" smtClean="0"/>
              <a:t>DD, ZŠP, PŠ, ŠJ a ŠD Duchcov- 3</a:t>
            </a:r>
          </a:p>
          <a:p>
            <a:pPr>
              <a:buBlip>
                <a:blip r:embed="rId2"/>
              </a:buBlip>
            </a:pPr>
            <a:r>
              <a:rPr lang="cs-CZ" dirty="0" smtClean="0"/>
              <a:t>ZŠ a MŠ </a:t>
            </a:r>
            <a:r>
              <a:rPr lang="cs-CZ" dirty="0" err="1" smtClean="0"/>
              <a:t>Litvínov</a:t>
            </a:r>
            <a:r>
              <a:rPr lang="cs-CZ" dirty="0" smtClean="0"/>
              <a:t>-Janov -6</a:t>
            </a:r>
          </a:p>
          <a:p>
            <a:endParaRPr lang="cs-CZ" dirty="0"/>
          </a:p>
        </p:txBody>
      </p:sp>
      <p:pic>
        <p:nvPicPr>
          <p:cNvPr id="6" name="Obrázek 5" descr="LOGO-Podana-ruka-72dpi.gif"/>
          <p:cNvPicPr>
            <a:picLocks noChangeAspect="1"/>
          </p:cNvPicPr>
          <p:nvPr/>
        </p:nvPicPr>
        <p:blipFill>
          <a:blip r:embed="rId3"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476672"/>
          </a:xfrm>
        </p:spPr>
        <p:txBody>
          <a:bodyPr>
            <a:noAutofit/>
          </a:bodyPr>
          <a:lstStyle/>
          <a:p>
            <a:r>
              <a:rPr lang="cs-CZ" sz="2000" b="1" dirty="0" smtClean="0">
                <a:solidFill>
                  <a:srgbClr val="00B0F0"/>
                </a:solidFill>
              </a:rPr>
              <a:t>Interaktivní semináře</a:t>
            </a:r>
            <a:endParaRPr lang="cs-CZ" sz="2000" b="1" dirty="0">
              <a:solidFill>
                <a:srgbClr val="00B0F0"/>
              </a:solidFill>
            </a:endParaRPr>
          </a:p>
        </p:txBody>
      </p:sp>
      <p:pic>
        <p:nvPicPr>
          <p:cNvPr id="4" name="Zástupný symbol pro obsah 3" descr="P5117445.jpg"/>
          <p:cNvPicPr>
            <a:picLocks noGrp="1" noChangeAspect="1"/>
          </p:cNvPicPr>
          <p:nvPr>
            <p:ph idx="1"/>
          </p:nvPr>
        </p:nvPicPr>
        <p:blipFill>
          <a:blip r:embed="rId2" cstate="print"/>
          <a:stretch>
            <a:fillRect/>
          </a:stretch>
        </p:blipFill>
        <p:spPr>
          <a:xfrm>
            <a:off x="323528" y="404664"/>
            <a:ext cx="3888432" cy="2862318"/>
          </a:xfrm>
        </p:spPr>
      </p:pic>
      <p:sp>
        <p:nvSpPr>
          <p:cNvPr id="5" name="Obdélník 4"/>
          <p:cNvSpPr/>
          <p:nvPr/>
        </p:nvSpPr>
        <p:spPr>
          <a:xfrm>
            <a:off x="1691680" y="3284984"/>
            <a:ext cx="936104" cy="276999"/>
          </a:xfrm>
          <a:prstGeom prst="rect">
            <a:avLst/>
          </a:prstGeom>
        </p:spPr>
        <p:txBody>
          <a:bodyPr wrap="square">
            <a:spAutoFit/>
          </a:bodyPr>
          <a:lstStyle/>
          <a:p>
            <a:pPr>
              <a:buNone/>
            </a:pPr>
            <a:r>
              <a:rPr lang="cs-CZ" sz="1200" b="1" dirty="0" smtClean="0"/>
              <a:t>DD Most</a:t>
            </a:r>
          </a:p>
        </p:txBody>
      </p:sp>
      <p:pic>
        <p:nvPicPr>
          <p:cNvPr id="7" name="Obrázek 6" descr="P6170011.JPG"/>
          <p:cNvPicPr>
            <a:picLocks noChangeAspect="1"/>
          </p:cNvPicPr>
          <p:nvPr/>
        </p:nvPicPr>
        <p:blipFill>
          <a:blip r:embed="rId3" cstate="print"/>
          <a:stretch>
            <a:fillRect/>
          </a:stretch>
        </p:blipFill>
        <p:spPr>
          <a:xfrm>
            <a:off x="4572000" y="404664"/>
            <a:ext cx="3888432" cy="2880320"/>
          </a:xfrm>
          <a:prstGeom prst="rect">
            <a:avLst/>
          </a:prstGeom>
        </p:spPr>
      </p:pic>
      <p:sp>
        <p:nvSpPr>
          <p:cNvPr id="8" name="Obdélník 7"/>
          <p:cNvSpPr/>
          <p:nvPr/>
        </p:nvSpPr>
        <p:spPr>
          <a:xfrm>
            <a:off x="6084168" y="3356992"/>
            <a:ext cx="1296144" cy="276999"/>
          </a:xfrm>
          <a:prstGeom prst="rect">
            <a:avLst/>
          </a:prstGeom>
        </p:spPr>
        <p:txBody>
          <a:bodyPr wrap="square">
            <a:spAutoFit/>
          </a:bodyPr>
          <a:lstStyle/>
          <a:p>
            <a:pPr>
              <a:buNone/>
            </a:pPr>
            <a:r>
              <a:rPr lang="cs-CZ" sz="1200" b="1" dirty="0" smtClean="0"/>
              <a:t>ZŠ </a:t>
            </a:r>
            <a:r>
              <a:rPr lang="cs-CZ" sz="1200" b="1" dirty="0" err="1" smtClean="0"/>
              <a:t>Litvínov</a:t>
            </a:r>
            <a:r>
              <a:rPr lang="cs-CZ" sz="1200" b="1" dirty="0" smtClean="0"/>
              <a:t>-Janov</a:t>
            </a:r>
          </a:p>
        </p:txBody>
      </p:sp>
      <p:pic>
        <p:nvPicPr>
          <p:cNvPr id="9" name="Obrázek 8" descr="DSCN2852.JPG"/>
          <p:cNvPicPr>
            <a:picLocks noChangeAspect="1"/>
          </p:cNvPicPr>
          <p:nvPr/>
        </p:nvPicPr>
        <p:blipFill>
          <a:blip r:embed="rId4" cstate="print"/>
          <a:stretch>
            <a:fillRect/>
          </a:stretch>
        </p:blipFill>
        <p:spPr>
          <a:xfrm>
            <a:off x="323528" y="3573016"/>
            <a:ext cx="3913240" cy="2880320"/>
          </a:xfrm>
          <a:prstGeom prst="rect">
            <a:avLst/>
          </a:prstGeom>
        </p:spPr>
      </p:pic>
      <p:sp>
        <p:nvSpPr>
          <p:cNvPr id="10" name="Obdélník 9"/>
          <p:cNvSpPr/>
          <p:nvPr/>
        </p:nvSpPr>
        <p:spPr>
          <a:xfrm>
            <a:off x="1619672" y="6525344"/>
            <a:ext cx="1296144" cy="276999"/>
          </a:xfrm>
          <a:prstGeom prst="rect">
            <a:avLst/>
          </a:prstGeom>
        </p:spPr>
        <p:txBody>
          <a:bodyPr wrap="square">
            <a:spAutoFit/>
          </a:bodyPr>
          <a:lstStyle/>
          <a:p>
            <a:pPr>
              <a:buNone/>
            </a:pPr>
            <a:r>
              <a:rPr lang="cs-CZ" sz="1200" b="1" dirty="0" smtClean="0"/>
              <a:t>DD Vysoká Pec</a:t>
            </a:r>
          </a:p>
        </p:txBody>
      </p:sp>
      <p:pic>
        <p:nvPicPr>
          <p:cNvPr id="13" name="Obrázek 12" descr="dram26.JPG"/>
          <p:cNvPicPr>
            <a:picLocks noChangeAspect="1"/>
          </p:cNvPicPr>
          <p:nvPr/>
        </p:nvPicPr>
        <p:blipFill>
          <a:blip r:embed="rId5" cstate="print"/>
          <a:stretch>
            <a:fillRect/>
          </a:stretch>
        </p:blipFill>
        <p:spPr>
          <a:xfrm>
            <a:off x="4572000" y="3645024"/>
            <a:ext cx="3960440" cy="2754306"/>
          </a:xfrm>
          <a:prstGeom prst="rect">
            <a:avLst/>
          </a:prstGeom>
        </p:spPr>
      </p:pic>
      <p:sp>
        <p:nvSpPr>
          <p:cNvPr id="14" name="Obdélník 13"/>
          <p:cNvSpPr/>
          <p:nvPr/>
        </p:nvSpPr>
        <p:spPr>
          <a:xfrm>
            <a:off x="6084168" y="6453336"/>
            <a:ext cx="1296144" cy="276999"/>
          </a:xfrm>
          <a:prstGeom prst="rect">
            <a:avLst/>
          </a:prstGeom>
        </p:spPr>
        <p:txBody>
          <a:bodyPr wrap="square">
            <a:spAutoFit/>
          </a:bodyPr>
          <a:lstStyle/>
          <a:p>
            <a:pPr>
              <a:buNone/>
            </a:pPr>
            <a:r>
              <a:rPr lang="cs-CZ" sz="1200" b="1" dirty="0" smtClean="0"/>
              <a:t>ZŠ </a:t>
            </a:r>
            <a:r>
              <a:rPr lang="cs-CZ" sz="1200" b="1" dirty="0" err="1" smtClean="0"/>
              <a:t>Litvínov</a:t>
            </a:r>
            <a:r>
              <a:rPr lang="cs-CZ" sz="1200" b="1" dirty="0" smtClean="0"/>
              <a:t>-Janov</a:t>
            </a:r>
          </a:p>
        </p:txBody>
      </p:sp>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003232" cy="346050"/>
          </a:xfrm>
        </p:spPr>
        <p:txBody>
          <a:bodyPr>
            <a:noAutofit/>
          </a:bodyPr>
          <a:lstStyle/>
          <a:p>
            <a:r>
              <a:rPr lang="cs-CZ" sz="2000" b="1" dirty="0" smtClean="0">
                <a:solidFill>
                  <a:srgbClr val="00B0F0"/>
                </a:solidFill>
              </a:rPr>
              <a:t>Dosažené hodnoty monitorovacích indikátorů projektu</a:t>
            </a:r>
            <a:endParaRPr lang="cs-CZ" sz="2000" b="1" dirty="0">
              <a:solidFill>
                <a:srgbClr val="00B0F0"/>
              </a:solidFill>
            </a:endParaRPr>
          </a:p>
        </p:txBody>
      </p:sp>
      <p:graphicFrame>
        <p:nvGraphicFramePr>
          <p:cNvPr id="9" name="Zástupný symbol pro obsah 8"/>
          <p:cNvGraphicFramePr>
            <a:graphicFrameLocks noGrp="1"/>
          </p:cNvGraphicFramePr>
          <p:nvPr>
            <p:ph idx="1"/>
          </p:nvPr>
        </p:nvGraphicFramePr>
        <p:xfrm>
          <a:off x="457200" y="908720"/>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ek 4" descr="LOGO-Podana-ruka-72dpi.gif"/>
          <p:cNvPicPr>
            <a:picLocks noChangeAspect="1"/>
          </p:cNvPicPr>
          <p:nvPr/>
        </p:nvPicPr>
        <p:blipFill>
          <a:blip r:embed="rId7"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143000"/>
          </a:xfrm>
        </p:spPr>
        <p:txBody>
          <a:bodyPr/>
          <a:lstStyle/>
          <a:p>
            <a:endParaRPr lang="cs-CZ" dirty="0"/>
          </a:p>
        </p:txBody>
      </p:sp>
      <p:sp>
        <p:nvSpPr>
          <p:cNvPr id="3" name="Zástupný symbol pro obsah 2"/>
          <p:cNvSpPr>
            <a:spLocks noGrp="1"/>
          </p:cNvSpPr>
          <p:nvPr>
            <p:ph idx="1"/>
          </p:nvPr>
        </p:nvSpPr>
        <p:spPr>
          <a:xfrm>
            <a:off x="457200" y="3284984"/>
            <a:ext cx="8229600" cy="3096344"/>
          </a:xfrm>
        </p:spPr>
        <p:txBody>
          <a:bodyPr>
            <a:normAutofit fontScale="70000" lnSpcReduction="20000"/>
          </a:bodyPr>
          <a:lstStyle/>
          <a:p>
            <a:pPr marL="0" indent="0" algn="ctr">
              <a:buNone/>
            </a:pPr>
            <a:r>
              <a:rPr lang="cs-CZ" sz="2000" b="1" dirty="0" smtClean="0"/>
              <a:t>Za projektový tým děkuji všem partnerům projektu,</a:t>
            </a:r>
          </a:p>
          <a:p>
            <a:pPr marL="0" indent="0" algn="ctr">
              <a:buNone/>
            </a:pPr>
            <a:r>
              <a:rPr lang="cs-CZ" sz="2000" b="1" dirty="0" smtClean="0"/>
              <a:t> spolupracovníkům, lektorům </a:t>
            </a:r>
          </a:p>
          <a:p>
            <a:pPr marL="0" indent="0" algn="ctr">
              <a:buNone/>
            </a:pPr>
            <a:r>
              <a:rPr lang="cs-CZ" sz="2000" b="1" dirty="0" smtClean="0"/>
              <a:t>a též pracovníkům Oddělení grantů EU pro vzdělávání </a:t>
            </a:r>
          </a:p>
          <a:p>
            <a:pPr marL="0" indent="0" algn="ctr">
              <a:buNone/>
            </a:pPr>
            <a:r>
              <a:rPr lang="cs-CZ" sz="2000" b="1" dirty="0" smtClean="0"/>
              <a:t>Krajského úřadu Ústeckého kraje.</a:t>
            </a:r>
          </a:p>
          <a:p>
            <a:endParaRPr lang="cs-CZ" sz="2000" dirty="0" smtClean="0"/>
          </a:p>
          <a:p>
            <a:pPr algn="ctr">
              <a:buNone/>
            </a:pPr>
            <a:endParaRPr lang="cs-CZ" sz="2000" dirty="0" smtClean="0"/>
          </a:p>
          <a:p>
            <a:pPr algn="ctr">
              <a:buNone/>
            </a:pPr>
            <a:r>
              <a:rPr lang="cs-CZ" sz="2000" dirty="0" smtClean="0"/>
              <a:t>Zpracovala: Mgr. Andrea Gregorová</a:t>
            </a:r>
          </a:p>
          <a:p>
            <a:pPr algn="ctr">
              <a:buNone/>
            </a:pPr>
            <a:endParaRPr lang="cs-CZ" sz="2000" dirty="0" smtClean="0"/>
          </a:p>
          <a:p>
            <a:pPr algn="ctr">
              <a:buNone/>
            </a:pPr>
            <a:r>
              <a:rPr lang="cs-CZ" sz="1400" dirty="0" smtClean="0"/>
              <a:t>e-mail: </a:t>
            </a:r>
            <a:r>
              <a:rPr lang="cs-CZ" sz="1400" dirty="0" err="1" smtClean="0">
                <a:hlinkClick r:id="rId2"/>
              </a:rPr>
              <a:t>gregorova</a:t>
            </a:r>
            <a:r>
              <a:rPr lang="cs-CZ" sz="1400" dirty="0" smtClean="0">
                <a:hlinkClick r:id="rId2"/>
              </a:rPr>
              <a:t>@</a:t>
            </a:r>
            <a:r>
              <a:rPr lang="cs-CZ" sz="1400" dirty="0" err="1" smtClean="0">
                <a:hlinkClick r:id="rId2"/>
              </a:rPr>
              <a:t>genesia.info</a:t>
            </a:r>
            <a:endParaRPr lang="cs-CZ" sz="1400" dirty="0" smtClean="0"/>
          </a:p>
          <a:p>
            <a:pPr algn="ctr">
              <a:buNone/>
            </a:pPr>
            <a:r>
              <a:rPr lang="cs-CZ" sz="1400" dirty="0" smtClean="0">
                <a:hlinkClick r:id="rId3"/>
              </a:rPr>
              <a:t>www.</a:t>
            </a:r>
            <a:r>
              <a:rPr lang="cs-CZ" sz="1400" dirty="0" err="1" smtClean="0">
                <a:hlinkClick r:id="rId3"/>
              </a:rPr>
              <a:t>podanaruka.genesia.info</a:t>
            </a:r>
            <a:endParaRPr lang="cs-CZ" sz="1400" dirty="0" smtClean="0"/>
          </a:p>
          <a:p>
            <a:pPr algn="ctr">
              <a:buNone/>
            </a:pPr>
            <a:endParaRPr lang="cs-CZ" sz="2000" dirty="0" smtClean="0"/>
          </a:p>
          <a:p>
            <a:pPr algn="ctr">
              <a:buNone/>
            </a:pPr>
            <a:endParaRPr lang="cs-CZ" sz="2000" dirty="0" smtClean="0"/>
          </a:p>
          <a:p>
            <a:pPr algn="ctr">
              <a:buNone/>
            </a:pPr>
            <a:endParaRPr lang="cs-CZ" sz="2000" dirty="0" smtClean="0"/>
          </a:p>
          <a:p>
            <a:pPr algn="ctr">
              <a:buNone/>
            </a:pPr>
            <a:endParaRPr lang="cs-CZ" sz="2000" dirty="0" smtClean="0"/>
          </a:p>
          <a:p>
            <a:pPr algn="ctr">
              <a:buNone/>
            </a:pPr>
            <a:r>
              <a:rPr lang="cs-CZ" sz="1300" dirty="0" smtClean="0"/>
              <a:t>V Ústí nad Labem, 26. 10. 2011</a:t>
            </a:r>
          </a:p>
          <a:p>
            <a:endParaRPr lang="cs-CZ" dirty="0"/>
          </a:p>
        </p:txBody>
      </p:sp>
      <p:pic>
        <p:nvPicPr>
          <p:cNvPr id="4" name="Obrázek 3" descr="Logolinka-Barva.emf"/>
          <p:cNvPicPr>
            <a:picLocks noChangeAspect="1"/>
          </p:cNvPicPr>
          <p:nvPr/>
        </p:nvPicPr>
        <p:blipFill>
          <a:blip r:embed="rId4" cstate="print"/>
          <a:stretch>
            <a:fillRect/>
          </a:stretch>
        </p:blipFill>
        <p:spPr>
          <a:xfrm>
            <a:off x="755576" y="548680"/>
            <a:ext cx="7488832" cy="1872208"/>
          </a:xfrm>
          <a:prstGeom prst="rect">
            <a:avLst/>
          </a:prstGeom>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b="1" dirty="0" smtClean="0">
                <a:solidFill>
                  <a:schemeClr val="tx2">
                    <a:lumMod val="60000"/>
                    <a:lumOff val="40000"/>
                  </a:schemeClr>
                </a:solidFill>
              </a:rPr>
              <a:t>       Základní informace o projektu:</a:t>
            </a:r>
            <a:endParaRPr lang="cs-CZ" sz="3600" b="1" dirty="0">
              <a:solidFill>
                <a:schemeClr val="tx2">
                  <a:lumMod val="60000"/>
                  <a:lumOff val="40000"/>
                </a:schemeClr>
              </a:solidFill>
            </a:endParaRPr>
          </a:p>
        </p:txBody>
      </p:sp>
      <p:sp>
        <p:nvSpPr>
          <p:cNvPr id="3" name="Zástupný symbol pro obsah 2"/>
          <p:cNvSpPr>
            <a:spLocks noGrp="1"/>
          </p:cNvSpPr>
          <p:nvPr>
            <p:ph idx="1"/>
          </p:nvPr>
        </p:nvSpPr>
        <p:spPr>
          <a:xfrm>
            <a:off x="457200" y="1600200"/>
            <a:ext cx="8363272" cy="4525963"/>
          </a:xfrm>
        </p:spPr>
        <p:txBody>
          <a:bodyPr>
            <a:normAutofit/>
          </a:bodyPr>
          <a:lstStyle/>
          <a:p>
            <a:pPr>
              <a:buBlip>
                <a:blip r:embed="rId2"/>
              </a:buBlip>
            </a:pPr>
            <a:r>
              <a:rPr lang="cs-CZ" sz="2400" dirty="0" smtClean="0"/>
              <a:t>Realizátor projektu: </a:t>
            </a:r>
          </a:p>
          <a:p>
            <a:pPr>
              <a:buNone/>
            </a:pPr>
            <a:r>
              <a:rPr lang="cs-CZ" sz="2400" dirty="0" smtClean="0"/>
              <a:t>     Občanské sdružení GENESIA, J. </a:t>
            </a:r>
            <a:r>
              <a:rPr lang="cs-CZ" sz="2400" dirty="0" err="1" smtClean="0"/>
              <a:t>Ressla</a:t>
            </a:r>
            <a:r>
              <a:rPr lang="cs-CZ" sz="2400" dirty="0" smtClean="0"/>
              <a:t> 1793, Most </a:t>
            </a:r>
          </a:p>
          <a:p>
            <a:pPr>
              <a:buNone/>
            </a:pPr>
            <a:r>
              <a:rPr lang="cs-CZ" sz="2400" dirty="0" smtClean="0"/>
              <a:t>     IČ: 266 27 361</a:t>
            </a:r>
          </a:p>
          <a:p>
            <a:pPr>
              <a:buNone/>
            </a:pPr>
            <a:r>
              <a:rPr lang="cs-CZ" sz="2400" dirty="0" smtClean="0"/>
              <a:t>     </a:t>
            </a:r>
            <a:r>
              <a:rPr lang="cs-CZ" sz="2400" dirty="0" smtClean="0">
                <a:hlinkClick r:id="rId3"/>
              </a:rPr>
              <a:t>www.</a:t>
            </a:r>
            <a:r>
              <a:rPr lang="cs-CZ" sz="2400" dirty="0" err="1" smtClean="0">
                <a:hlinkClick r:id="rId3"/>
              </a:rPr>
              <a:t>genesia.info</a:t>
            </a:r>
            <a:endParaRPr lang="cs-CZ" sz="2400" dirty="0" smtClean="0"/>
          </a:p>
          <a:p>
            <a:pPr>
              <a:buNone/>
            </a:pPr>
            <a:r>
              <a:rPr lang="cs-CZ" sz="2400" dirty="0" smtClean="0"/>
              <a:t>     Předsedkyně: Mgr. Andrea Gregorová </a:t>
            </a:r>
          </a:p>
          <a:p>
            <a:pPr>
              <a:buNone/>
            </a:pPr>
            <a:r>
              <a:rPr lang="cs-CZ" sz="2400" dirty="0" smtClean="0"/>
              <a:t>     Projektový </a:t>
            </a:r>
            <a:r>
              <a:rPr lang="cs-CZ" sz="2400" dirty="0" err="1" smtClean="0"/>
              <a:t>manager</a:t>
            </a:r>
            <a:r>
              <a:rPr lang="cs-CZ" sz="2400" dirty="0" smtClean="0"/>
              <a:t>: Michaela Bretšnajdrová</a:t>
            </a:r>
          </a:p>
          <a:p>
            <a:pPr>
              <a:buNone/>
            </a:pPr>
            <a:r>
              <a:rPr lang="cs-CZ" sz="2400" dirty="0" smtClean="0"/>
              <a:t>     Webová prezentace projektu: </a:t>
            </a:r>
            <a:r>
              <a:rPr lang="cs-CZ" sz="2400" u="sng" dirty="0" smtClean="0">
                <a:solidFill>
                  <a:schemeClr val="tx2">
                    <a:lumMod val="60000"/>
                    <a:lumOff val="40000"/>
                  </a:schemeClr>
                </a:solidFill>
                <a:hlinkClick r:id="rId4"/>
              </a:rPr>
              <a:t>www.</a:t>
            </a:r>
            <a:r>
              <a:rPr lang="cs-CZ" sz="2400" u="sng" dirty="0" err="1" smtClean="0">
                <a:solidFill>
                  <a:schemeClr val="tx2">
                    <a:lumMod val="60000"/>
                    <a:lumOff val="40000"/>
                  </a:schemeClr>
                </a:solidFill>
                <a:hlinkClick r:id="rId4"/>
              </a:rPr>
              <a:t>podanaruka.genesia.info</a:t>
            </a:r>
            <a:endParaRPr lang="cs-CZ" sz="2400" u="sng" dirty="0" smtClean="0">
              <a:solidFill>
                <a:schemeClr val="tx2">
                  <a:lumMod val="60000"/>
                  <a:lumOff val="40000"/>
                </a:schemeClr>
              </a:solidFill>
            </a:endParaRPr>
          </a:p>
          <a:p>
            <a:pPr>
              <a:buNone/>
            </a:pPr>
            <a:endParaRPr lang="cs-CZ" sz="2400" dirty="0" smtClean="0"/>
          </a:p>
          <a:p>
            <a:pPr>
              <a:buBlip>
                <a:blip r:embed="rId2"/>
              </a:buBlip>
            </a:pPr>
            <a:r>
              <a:rPr lang="cs-CZ" sz="2400" dirty="0" smtClean="0"/>
              <a:t>Doba realizace: 2.1. 2009 – 31. 7. 2007</a:t>
            </a:r>
          </a:p>
          <a:p>
            <a:pPr>
              <a:buBlip>
                <a:blip r:embed="rId2"/>
              </a:buBlip>
            </a:pPr>
            <a:r>
              <a:rPr lang="cs-CZ" sz="2400" dirty="0" smtClean="0"/>
              <a:t>Celková výše nákladů: 8,275 mil Kč (schválený rozpočet 9,3 mil)</a:t>
            </a:r>
          </a:p>
          <a:p>
            <a:endParaRPr lang="cs-CZ" sz="2400" dirty="0" smtClean="0"/>
          </a:p>
          <a:p>
            <a:endParaRPr lang="cs-CZ" sz="2400" dirty="0" smtClean="0"/>
          </a:p>
          <a:p>
            <a:pPr>
              <a:buNone/>
            </a:pPr>
            <a:endParaRPr lang="cs-CZ" sz="2400" dirty="0"/>
          </a:p>
        </p:txBody>
      </p:sp>
      <p:pic>
        <p:nvPicPr>
          <p:cNvPr id="4" name="Obrázek 3" descr="LOGO-Podana-ruka-72dpi.gif"/>
          <p:cNvPicPr>
            <a:picLocks noChangeAspect="1"/>
          </p:cNvPicPr>
          <p:nvPr/>
        </p:nvPicPr>
        <p:blipFill>
          <a:blip r:embed="rId5"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60000"/>
                    <a:lumOff val="40000"/>
                  </a:schemeClr>
                </a:solidFill>
              </a:rPr>
              <a:t>Partneři projektu</a:t>
            </a:r>
            <a:endParaRPr lang="cs-CZ" b="1" dirty="0">
              <a:solidFill>
                <a:schemeClr val="tx2">
                  <a:lumMod val="60000"/>
                  <a:lumOff val="40000"/>
                </a:schemeClr>
              </a:solidFill>
            </a:endParaRPr>
          </a:p>
        </p:txBody>
      </p:sp>
      <p:sp>
        <p:nvSpPr>
          <p:cNvPr id="3" name="Zástupný symbol pro obsah 2"/>
          <p:cNvSpPr>
            <a:spLocks noGrp="1"/>
          </p:cNvSpPr>
          <p:nvPr>
            <p:ph idx="1"/>
          </p:nvPr>
        </p:nvSpPr>
        <p:spPr>
          <a:xfrm>
            <a:off x="395536" y="1268760"/>
            <a:ext cx="8640960" cy="4857403"/>
          </a:xfrm>
        </p:spPr>
        <p:txBody>
          <a:bodyPr>
            <a:normAutofit fontScale="70000" lnSpcReduction="20000"/>
          </a:bodyPr>
          <a:lstStyle/>
          <a:p>
            <a:pPr>
              <a:buBlip>
                <a:blip r:embed="rId2"/>
              </a:buBlip>
            </a:pPr>
            <a:endParaRPr lang="cs-CZ" dirty="0" smtClean="0"/>
          </a:p>
          <a:p>
            <a:pPr>
              <a:buBlip>
                <a:blip r:embed="rId2"/>
              </a:buBlip>
            </a:pPr>
            <a:r>
              <a:rPr lang="cs-CZ" dirty="0" smtClean="0"/>
              <a:t>Dětský domov, Vysoká Pec 145, příspěvková organizace</a:t>
            </a:r>
          </a:p>
          <a:p>
            <a:pPr>
              <a:buBlip>
                <a:blip r:embed="rId2"/>
              </a:buBlip>
            </a:pPr>
            <a:r>
              <a:rPr lang="cs-CZ" dirty="0" smtClean="0"/>
              <a:t>Dětský domov a Školní jídelna, Most, K.H. Borovského 1146,příspěvková organizace </a:t>
            </a:r>
          </a:p>
          <a:p>
            <a:pPr>
              <a:buBlip>
                <a:blip r:embed="rId2"/>
              </a:buBlip>
            </a:pPr>
            <a:r>
              <a:rPr lang="cs-CZ" dirty="0" smtClean="0"/>
              <a:t>Dětský domov a Školní jídelna, Hora Sv. Kateřiny, Dolní 310, příspěvková organizace</a:t>
            </a:r>
          </a:p>
          <a:p>
            <a:pPr>
              <a:buBlip>
                <a:blip r:embed="rId2"/>
              </a:buBlip>
            </a:pPr>
            <a:r>
              <a:rPr lang="cs-CZ" dirty="0" smtClean="0"/>
              <a:t>Dětský domov a Školní jídelna, Chomutov, </a:t>
            </a:r>
            <a:r>
              <a:rPr lang="cs-CZ" dirty="0" err="1" smtClean="0"/>
              <a:t>Čelakovského</a:t>
            </a:r>
            <a:r>
              <a:rPr lang="cs-CZ" dirty="0" smtClean="0"/>
              <a:t> 822, příspěvková organizace</a:t>
            </a:r>
          </a:p>
          <a:p>
            <a:pPr>
              <a:buBlip>
                <a:blip r:embed="rId2"/>
              </a:buBlip>
            </a:pPr>
            <a:r>
              <a:rPr lang="cs-CZ" dirty="0" smtClean="0"/>
              <a:t>Dětský domov, Základní škola a Střední škola, Žatec, příspěvková organizace</a:t>
            </a:r>
          </a:p>
          <a:p>
            <a:pPr>
              <a:buBlip>
                <a:blip r:embed="rId2"/>
              </a:buBlip>
            </a:pPr>
            <a:r>
              <a:rPr lang="cs-CZ" dirty="0" smtClean="0"/>
              <a:t>Dětský domov, Základní škola praktická, </a:t>
            </a:r>
            <a:r>
              <a:rPr lang="cs-CZ" dirty="0" err="1" smtClean="0"/>
              <a:t>Praktická</a:t>
            </a:r>
            <a:r>
              <a:rPr lang="cs-CZ" dirty="0" smtClean="0"/>
              <a:t> škola, Školní jídelna a Školní družina, Duchcov, Školní 1, příspěvková organizace</a:t>
            </a:r>
          </a:p>
          <a:p>
            <a:pPr>
              <a:buBlip>
                <a:blip r:embed="rId2"/>
              </a:buBlip>
            </a:pPr>
            <a:r>
              <a:rPr lang="cs-CZ" dirty="0" smtClean="0"/>
              <a:t>Základní škola a Mateřská škola Litvínov – Janov, Přátelství 160, okres Most </a:t>
            </a:r>
          </a:p>
          <a:p>
            <a:pPr>
              <a:buBlip>
                <a:blip r:embed="rId2"/>
              </a:buBlip>
            </a:pPr>
            <a:r>
              <a:rPr lang="cs-CZ" dirty="0" smtClean="0"/>
              <a:t>Základní škola a Mateřská škola </a:t>
            </a:r>
            <a:r>
              <a:rPr lang="cs-CZ" dirty="0" err="1" smtClean="0"/>
              <a:t>Bitozeves</a:t>
            </a:r>
            <a:r>
              <a:rPr lang="cs-CZ" dirty="0" smtClean="0"/>
              <a:t>, příspěvková organizace</a:t>
            </a:r>
          </a:p>
          <a:p>
            <a:pPr>
              <a:buNone/>
            </a:pPr>
            <a:endParaRPr lang="cs-CZ" dirty="0" smtClean="0"/>
          </a:p>
          <a:p>
            <a:endParaRPr lang="cs-CZ" dirty="0" smtClean="0"/>
          </a:p>
          <a:p>
            <a:endParaRPr lang="cs-CZ" dirty="0" smtClean="0"/>
          </a:p>
          <a:p>
            <a:endParaRPr lang="cs-CZ" dirty="0"/>
          </a:p>
        </p:txBody>
      </p:sp>
      <p:pic>
        <p:nvPicPr>
          <p:cNvPr id="5" name="Obrázek 4" descr="LOGO-Podana-ruka-72dpi.gif"/>
          <p:cNvPicPr>
            <a:picLocks noChangeAspect="1"/>
          </p:cNvPicPr>
          <p:nvPr/>
        </p:nvPicPr>
        <p:blipFill>
          <a:blip r:embed="rId3"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chemeClr val="tx2">
                    <a:lumMod val="60000"/>
                    <a:lumOff val="40000"/>
                  </a:schemeClr>
                </a:solidFill>
              </a:rPr>
              <a:t>Klíčové aktivity projektu</a:t>
            </a:r>
            <a:endParaRPr lang="cs-CZ" sz="3200" b="1" dirty="0">
              <a:solidFill>
                <a:schemeClr val="tx2">
                  <a:lumMod val="60000"/>
                  <a:lumOff val="40000"/>
                </a:schemeClr>
              </a:solidFill>
            </a:endParaRPr>
          </a:p>
        </p:txBody>
      </p:sp>
      <p:graphicFrame>
        <p:nvGraphicFramePr>
          <p:cNvPr id="9" name="Zástupný symbol pro obsah 8"/>
          <p:cNvGraphicFramePr>
            <a:graphicFrameLocks noGrp="1"/>
          </p:cNvGraphicFramePr>
          <p:nvPr>
            <p:ph idx="1"/>
          </p:nvPr>
        </p:nvGraphicFramePr>
        <p:xfrm>
          <a:off x="457200" y="1124744"/>
          <a:ext cx="836327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ek 4" descr="LOGO-Podana-ruka-72dpi.gif"/>
          <p:cNvPicPr>
            <a:picLocks noChangeAspect="1"/>
          </p:cNvPicPr>
          <p:nvPr/>
        </p:nvPicPr>
        <p:blipFill>
          <a:blip r:embed="rId7" cstate="print"/>
          <a:stretch>
            <a:fillRect/>
          </a:stretch>
        </p:blipFill>
        <p:spPr>
          <a:xfrm>
            <a:off x="8000969" y="1"/>
            <a:ext cx="1143030" cy="764703"/>
          </a:xfrm>
          <a:prstGeom prst="rect">
            <a:avLst/>
          </a:prstGeom>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700" dirty="0" smtClean="0"/>
              <a:t/>
            </a:r>
            <a:br>
              <a:rPr lang="cs-CZ" sz="2700" dirty="0" smtClean="0"/>
            </a:br>
            <a:r>
              <a:rPr lang="cs-CZ" sz="2700" b="1" dirty="0" smtClean="0">
                <a:solidFill>
                  <a:schemeClr val="tx2">
                    <a:lumMod val="60000"/>
                    <a:lumOff val="40000"/>
                  </a:schemeClr>
                </a:solidFill>
              </a:rPr>
              <a:t>1) Vytvoření a provoz počítačových center </a:t>
            </a:r>
            <a:br>
              <a:rPr lang="cs-CZ" sz="2700" b="1" dirty="0" smtClean="0">
                <a:solidFill>
                  <a:schemeClr val="tx2">
                    <a:lumMod val="60000"/>
                    <a:lumOff val="40000"/>
                  </a:schemeClr>
                </a:solidFill>
              </a:rPr>
            </a:br>
            <a:r>
              <a:rPr lang="cs-CZ" sz="2700" b="1" dirty="0" smtClean="0">
                <a:solidFill>
                  <a:schemeClr val="tx2">
                    <a:lumMod val="60000"/>
                    <a:lumOff val="40000"/>
                  </a:schemeClr>
                </a:solidFill>
              </a:rPr>
              <a:t>s připojením na internet</a:t>
            </a:r>
            <a:r>
              <a:rPr lang="cs-CZ" dirty="0" smtClean="0"/>
              <a:t/>
            </a:r>
            <a:br>
              <a:rPr lang="cs-CZ" dirty="0" smtClean="0"/>
            </a:br>
            <a:endParaRPr lang="cs-CZ" dirty="0"/>
          </a:p>
        </p:txBody>
      </p:sp>
      <p:sp>
        <p:nvSpPr>
          <p:cNvPr id="3" name="Zástupný symbol pro obsah 2"/>
          <p:cNvSpPr>
            <a:spLocks noGrp="1"/>
          </p:cNvSpPr>
          <p:nvPr>
            <p:ph idx="1"/>
          </p:nvPr>
        </p:nvSpPr>
        <p:spPr>
          <a:xfrm>
            <a:off x="457200" y="1340768"/>
            <a:ext cx="8229600" cy="5112568"/>
          </a:xfrm>
        </p:spPr>
        <p:txBody>
          <a:bodyPr>
            <a:normAutofit lnSpcReduction="10000"/>
          </a:bodyPr>
          <a:lstStyle/>
          <a:p>
            <a:pPr marL="0" lvl="0">
              <a:buNone/>
            </a:pPr>
            <a:r>
              <a:rPr lang="cs-CZ" sz="1800" dirty="0" smtClean="0"/>
              <a:t>Pro cílové skupiny z partnerských zařízení bylo pořízeno vybavení výpočetní technikou. Celkem:</a:t>
            </a:r>
          </a:p>
          <a:p>
            <a:pPr lvl="0">
              <a:buBlip>
                <a:blip r:embed="rId2"/>
              </a:buBlip>
            </a:pPr>
            <a:r>
              <a:rPr lang="cs-CZ" sz="1800" dirty="0" smtClean="0"/>
              <a:t>18 PC HALL3000 </a:t>
            </a:r>
            <a:r>
              <a:rPr lang="cs-CZ" sz="1800" dirty="0" err="1" smtClean="0"/>
              <a:t>iBronze</a:t>
            </a:r>
            <a:endParaRPr lang="cs-CZ" sz="1800" dirty="0" smtClean="0"/>
          </a:p>
          <a:p>
            <a:pPr lvl="0">
              <a:buBlip>
                <a:blip r:embed="rId2"/>
              </a:buBlip>
            </a:pPr>
            <a:r>
              <a:rPr lang="cs-CZ" sz="1800" dirty="0" smtClean="0"/>
              <a:t>18 monitorů AOC 19“LCD, </a:t>
            </a:r>
          </a:p>
          <a:p>
            <a:pPr lvl="0">
              <a:buBlip>
                <a:blip r:embed="rId2"/>
              </a:buBlip>
            </a:pPr>
            <a:r>
              <a:rPr lang="cs-CZ" sz="1800" dirty="0" smtClean="0"/>
              <a:t>5 tiskáren Canon PIXMA MP190</a:t>
            </a:r>
          </a:p>
          <a:p>
            <a:pPr lvl="0">
              <a:buBlip>
                <a:blip r:embed="rId2"/>
              </a:buBlip>
            </a:pPr>
            <a:r>
              <a:rPr lang="cs-CZ" sz="1800" dirty="0" smtClean="0"/>
              <a:t>3 tiskárny XEROX </a:t>
            </a:r>
            <a:r>
              <a:rPr lang="cs-CZ" sz="1800" dirty="0" err="1" smtClean="0"/>
              <a:t>Phaser</a:t>
            </a:r>
            <a:r>
              <a:rPr lang="cs-CZ" sz="1800" dirty="0" smtClean="0"/>
              <a:t> 3117</a:t>
            </a:r>
          </a:p>
          <a:p>
            <a:pPr lvl="0">
              <a:buNone/>
            </a:pPr>
            <a:endParaRPr lang="cs-CZ" sz="1800" dirty="0" smtClean="0"/>
          </a:p>
          <a:p>
            <a:pPr lvl="0">
              <a:buNone/>
            </a:pPr>
            <a:endParaRPr lang="cs-CZ" sz="1800" dirty="0" smtClean="0"/>
          </a:p>
          <a:p>
            <a:pPr lvl="0">
              <a:buBlip>
                <a:blip r:embed="rId2"/>
              </a:buBlip>
            </a:pPr>
            <a:r>
              <a:rPr lang="cs-CZ" sz="1800" dirty="0" smtClean="0"/>
              <a:t>Nábytkové vybavení  (stůl, židle, police) a doplňky (lampičky, nástěnky, výukové CD </a:t>
            </a:r>
            <a:r>
              <a:rPr lang="cs-CZ" sz="1800" dirty="0" err="1" smtClean="0"/>
              <a:t>romy</a:t>
            </a:r>
            <a:r>
              <a:rPr lang="cs-CZ" sz="1800" dirty="0" smtClean="0"/>
              <a:t> atp.) pro umístění zakoupené </a:t>
            </a:r>
            <a:r>
              <a:rPr lang="cs-CZ" sz="1800" dirty="0" err="1" smtClean="0"/>
              <a:t>výpočení</a:t>
            </a:r>
            <a:r>
              <a:rPr lang="cs-CZ" sz="1800" dirty="0" smtClean="0"/>
              <a:t> techniky do kluboven, rodinných skupin či počítačových center u partnerů.</a:t>
            </a:r>
          </a:p>
          <a:p>
            <a:pPr lvl="0">
              <a:buBlip>
                <a:blip r:embed="rId2"/>
              </a:buBlip>
            </a:pPr>
            <a:endParaRPr lang="cs-CZ" sz="1800" dirty="0" smtClean="0"/>
          </a:p>
          <a:p>
            <a:pPr marL="0" lvl="0" indent="0">
              <a:buNone/>
            </a:pPr>
            <a:r>
              <a:rPr lang="cs-CZ" sz="1800" dirty="0" smtClean="0"/>
              <a:t>Nově vzniklá pracoviště byla využívána pro realizaci aktivit projektu (vzdělávání v oblasti obsluhy PC pro žáky a pro pedagogy) , v rámci domácí přípravy do školy (modul Podaná ruka) a také pro běžnou individuální přípravy dětí.</a:t>
            </a:r>
          </a:p>
          <a:p>
            <a:pPr marL="0" lvl="0" indent="0">
              <a:buNone/>
            </a:pPr>
            <a:endParaRPr lang="cs-CZ" sz="1800" dirty="0" smtClean="0"/>
          </a:p>
          <a:p>
            <a:pPr lvl="0">
              <a:buNone/>
            </a:pPr>
            <a:r>
              <a:rPr lang="cs-CZ" sz="1800" dirty="0" smtClean="0"/>
              <a:t>Po skončení projektu jsou všechna pracoviště i nadále využívána cílovými skupinami.</a:t>
            </a:r>
            <a:endParaRPr lang="cs-CZ" sz="1800" dirty="0"/>
          </a:p>
        </p:txBody>
      </p:sp>
      <p:pic>
        <p:nvPicPr>
          <p:cNvPr id="4" name="Obrázek 3" descr="LOGO-Podana-ruka-72dpi.gif"/>
          <p:cNvPicPr>
            <a:picLocks noChangeAspect="1"/>
          </p:cNvPicPr>
          <p:nvPr/>
        </p:nvPicPr>
        <p:blipFill>
          <a:blip r:embed="rId3" cstate="print"/>
          <a:stretch>
            <a:fillRect/>
          </a:stretch>
        </p:blipFill>
        <p:spPr>
          <a:xfrm>
            <a:off x="7791450" y="0"/>
            <a:ext cx="1352550" cy="904875"/>
          </a:xfrm>
          <a:prstGeom prst="rect">
            <a:avLst/>
          </a:prstGeom>
        </p:spPr>
      </p:pic>
      <p:pic>
        <p:nvPicPr>
          <p:cNvPr id="5" name="Obrázek 4" descr="DD Žatec-PC,židle,lampičky,CD stojany.JPG"/>
          <p:cNvPicPr>
            <a:picLocks noChangeAspect="1"/>
          </p:cNvPicPr>
          <p:nvPr/>
        </p:nvPicPr>
        <p:blipFill>
          <a:blip r:embed="rId4" cstate="print"/>
          <a:stretch>
            <a:fillRect/>
          </a:stretch>
        </p:blipFill>
        <p:spPr>
          <a:xfrm>
            <a:off x="5004048" y="1772816"/>
            <a:ext cx="2051719" cy="1538789"/>
          </a:xfrm>
          <a:prstGeom prst="rect">
            <a:avLst/>
          </a:prstGeom>
        </p:spPr>
      </p:pic>
      <p:sp>
        <p:nvSpPr>
          <p:cNvPr id="6" name="Obdélník 5"/>
          <p:cNvSpPr/>
          <p:nvPr/>
        </p:nvSpPr>
        <p:spPr>
          <a:xfrm>
            <a:off x="7164288" y="2348880"/>
            <a:ext cx="1080120" cy="276999"/>
          </a:xfrm>
          <a:prstGeom prst="rect">
            <a:avLst/>
          </a:prstGeom>
        </p:spPr>
        <p:txBody>
          <a:bodyPr wrap="square">
            <a:spAutoFit/>
          </a:bodyPr>
          <a:lstStyle/>
          <a:p>
            <a:r>
              <a:rPr lang="cs-CZ" sz="1200" b="1" dirty="0" smtClean="0"/>
              <a:t>DD a ZŠ Žatec </a:t>
            </a:r>
            <a:endParaRPr lang="cs-CZ" sz="1200" b="1" dirty="0"/>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5719"/>
          </a:xfrm>
        </p:spPr>
        <p:txBody>
          <a:bodyPr>
            <a:normAutofit fontScale="90000"/>
          </a:bodyPr>
          <a:lstStyle/>
          <a:p>
            <a:endParaRPr lang="cs-CZ" sz="2400" b="1" dirty="0">
              <a:solidFill>
                <a:schemeClr val="tx2">
                  <a:lumMod val="60000"/>
                  <a:lumOff val="40000"/>
                </a:schemeClr>
              </a:solidFill>
            </a:endParaRPr>
          </a:p>
        </p:txBody>
      </p:sp>
      <p:sp>
        <p:nvSpPr>
          <p:cNvPr id="13" name="Zástupný symbol pro text 12"/>
          <p:cNvSpPr>
            <a:spLocks noGrp="1"/>
          </p:cNvSpPr>
          <p:nvPr>
            <p:ph type="body" idx="1"/>
          </p:nvPr>
        </p:nvSpPr>
        <p:spPr>
          <a:xfrm>
            <a:off x="539552" y="332656"/>
            <a:ext cx="8208912" cy="432048"/>
          </a:xfrm>
        </p:spPr>
        <p:txBody>
          <a:bodyPr>
            <a:normAutofit fontScale="85000" lnSpcReduction="10000"/>
          </a:bodyPr>
          <a:lstStyle/>
          <a:p>
            <a:r>
              <a:rPr lang="cs-CZ" dirty="0" smtClean="0"/>
              <a:t>                  Most                                                                    Hora Svaté Kateřiny</a:t>
            </a:r>
            <a:endParaRPr lang="cs-CZ" dirty="0"/>
          </a:p>
        </p:txBody>
      </p:sp>
      <p:pic>
        <p:nvPicPr>
          <p:cNvPr id="8" name="Zástupný symbol pro obsah 7" descr="P7010688.JPG"/>
          <p:cNvPicPr>
            <a:picLocks noGrp="1" noChangeAspect="1"/>
          </p:cNvPicPr>
          <p:nvPr>
            <p:ph sz="half" idx="2"/>
          </p:nvPr>
        </p:nvPicPr>
        <p:blipFill>
          <a:blip r:embed="rId2" cstate="print"/>
          <a:stretch>
            <a:fillRect/>
          </a:stretch>
        </p:blipFill>
        <p:spPr>
          <a:xfrm>
            <a:off x="179512" y="764704"/>
            <a:ext cx="3552395" cy="2664296"/>
          </a:xfrm>
        </p:spPr>
      </p:pic>
      <p:sp>
        <p:nvSpPr>
          <p:cNvPr id="14" name="Zástupný symbol pro text 13"/>
          <p:cNvSpPr>
            <a:spLocks noGrp="1"/>
          </p:cNvSpPr>
          <p:nvPr>
            <p:ph type="body" sz="quarter" idx="3"/>
          </p:nvPr>
        </p:nvSpPr>
        <p:spPr>
          <a:xfrm>
            <a:off x="5940152" y="4797152"/>
            <a:ext cx="1512168" cy="504056"/>
          </a:xfrm>
        </p:spPr>
        <p:txBody>
          <a:bodyPr/>
          <a:lstStyle/>
          <a:p>
            <a:r>
              <a:rPr lang="cs-CZ" dirty="0" smtClean="0"/>
              <a:t>Chomutov</a:t>
            </a:r>
            <a:endParaRPr lang="cs-CZ" dirty="0"/>
          </a:p>
        </p:txBody>
      </p:sp>
      <p:pic>
        <p:nvPicPr>
          <p:cNvPr id="11" name="Zástupný symbol pro obsah 10" descr="DD HSK3.JPG"/>
          <p:cNvPicPr>
            <a:picLocks noGrp="1" noChangeAspect="1"/>
          </p:cNvPicPr>
          <p:nvPr>
            <p:ph sz="quarter" idx="4"/>
          </p:nvPr>
        </p:nvPicPr>
        <p:blipFill>
          <a:blip r:embed="rId3" cstate="print"/>
          <a:stretch>
            <a:fillRect/>
          </a:stretch>
        </p:blipFill>
        <p:spPr>
          <a:xfrm>
            <a:off x="5148064" y="692696"/>
            <a:ext cx="3825751" cy="2736304"/>
          </a:xfrm>
        </p:spPr>
      </p:pic>
      <p:pic>
        <p:nvPicPr>
          <p:cNvPr id="12" name="Obrázek 11" descr="P7030706.JPG"/>
          <p:cNvPicPr>
            <a:picLocks noChangeAspect="1"/>
          </p:cNvPicPr>
          <p:nvPr/>
        </p:nvPicPr>
        <p:blipFill>
          <a:blip r:embed="rId4" cstate="print"/>
          <a:stretch>
            <a:fillRect/>
          </a:stretch>
        </p:blipFill>
        <p:spPr>
          <a:xfrm>
            <a:off x="3131840" y="3501008"/>
            <a:ext cx="2664296" cy="3212976"/>
          </a:xfrm>
          <a:prstGeom prst="rect">
            <a:avLst/>
          </a:prstGeom>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274638"/>
            <a:ext cx="5184576" cy="850106"/>
          </a:xfrm>
        </p:spPr>
        <p:txBody>
          <a:bodyPr>
            <a:normAutofit fontScale="90000"/>
          </a:bodyPr>
          <a:lstStyle/>
          <a:p>
            <a:r>
              <a:rPr lang="cs-CZ" sz="2700" dirty="0" smtClean="0"/>
              <a:t/>
            </a:r>
            <a:br>
              <a:rPr lang="cs-CZ" sz="2700" dirty="0" smtClean="0"/>
            </a:br>
            <a:r>
              <a:rPr lang="cs-CZ" sz="2700" dirty="0" smtClean="0"/>
              <a:t/>
            </a:r>
            <a:br>
              <a:rPr lang="cs-CZ" sz="2700" dirty="0" smtClean="0"/>
            </a:br>
            <a:r>
              <a:rPr lang="cs-CZ" sz="2700" dirty="0" smtClean="0"/>
              <a:t/>
            </a:r>
            <a:br>
              <a:rPr lang="cs-CZ" sz="2700" dirty="0" smtClean="0"/>
            </a:br>
            <a:r>
              <a:rPr lang="cs-CZ" sz="2700" b="1" dirty="0" smtClean="0">
                <a:solidFill>
                  <a:schemeClr val="tx2">
                    <a:lumMod val="60000"/>
                    <a:lumOff val="40000"/>
                  </a:schemeClr>
                </a:solidFill>
              </a:rPr>
              <a:t>2) Školení a kurzy obsluhy PC pro žáky</a:t>
            </a:r>
            <a:r>
              <a:rPr lang="cs-CZ" dirty="0" smtClean="0"/>
              <a:t/>
            </a:r>
            <a:br>
              <a:rPr lang="cs-CZ" dirty="0" smtClean="0"/>
            </a:br>
            <a:r>
              <a:rPr lang="cs-CZ" dirty="0" smtClean="0"/>
              <a:t/>
            </a:r>
            <a:br>
              <a:rPr lang="cs-CZ" dirty="0" smtClean="0"/>
            </a:br>
            <a:endParaRPr lang="cs-CZ" dirty="0"/>
          </a:p>
        </p:txBody>
      </p:sp>
      <p:sp>
        <p:nvSpPr>
          <p:cNvPr id="3" name="Zástupný symbol pro obsah 2"/>
          <p:cNvSpPr>
            <a:spLocks noGrp="1"/>
          </p:cNvSpPr>
          <p:nvPr>
            <p:ph idx="1"/>
          </p:nvPr>
        </p:nvSpPr>
        <p:spPr>
          <a:xfrm>
            <a:off x="457200" y="980728"/>
            <a:ext cx="8229600" cy="5616624"/>
          </a:xfrm>
        </p:spPr>
        <p:txBody>
          <a:bodyPr>
            <a:normAutofit fontScale="85000" lnSpcReduction="20000"/>
          </a:bodyPr>
          <a:lstStyle/>
          <a:p>
            <a:pPr>
              <a:buNone/>
            </a:pPr>
            <a:r>
              <a:rPr lang="cs-CZ" sz="1600" b="1" dirty="0" smtClean="0"/>
              <a:t>Přehled realizovaných PC kurzů</a:t>
            </a:r>
            <a:endParaRPr lang="cs-CZ" sz="1600" dirty="0" smtClean="0"/>
          </a:p>
          <a:p>
            <a:pPr>
              <a:buBlip>
                <a:blip r:embed="rId2"/>
              </a:buBlip>
            </a:pPr>
            <a:r>
              <a:rPr lang="cs-CZ" sz="1600" dirty="0" smtClean="0"/>
              <a:t>DD a ŠJ Most -1</a:t>
            </a:r>
          </a:p>
          <a:p>
            <a:pPr>
              <a:buBlip>
                <a:blip r:embed="rId2"/>
              </a:buBlip>
            </a:pPr>
            <a:r>
              <a:rPr lang="cs-CZ" sz="1600" dirty="0" smtClean="0"/>
              <a:t>DD a ŠJ Hora Sv. K. -1</a:t>
            </a:r>
          </a:p>
          <a:p>
            <a:pPr>
              <a:buBlip>
                <a:blip r:embed="rId2"/>
              </a:buBlip>
            </a:pPr>
            <a:r>
              <a:rPr lang="cs-CZ" sz="1600" dirty="0" smtClean="0"/>
              <a:t>DD Vysoká Pec - 1</a:t>
            </a:r>
          </a:p>
          <a:p>
            <a:pPr>
              <a:buBlip>
                <a:blip r:embed="rId2"/>
              </a:buBlip>
            </a:pPr>
            <a:r>
              <a:rPr lang="cs-CZ" sz="1600" dirty="0" smtClean="0"/>
              <a:t>DD ŠJ Chomutov - 1</a:t>
            </a:r>
          </a:p>
          <a:p>
            <a:pPr>
              <a:buBlip>
                <a:blip r:embed="rId2"/>
              </a:buBlip>
            </a:pPr>
            <a:r>
              <a:rPr lang="cs-CZ" sz="1600" dirty="0" smtClean="0"/>
              <a:t>ZŠ MŠ </a:t>
            </a:r>
            <a:r>
              <a:rPr lang="cs-CZ" sz="1600" dirty="0" err="1" smtClean="0"/>
              <a:t>Bitozeves</a:t>
            </a:r>
            <a:r>
              <a:rPr lang="cs-CZ" sz="1600" dirty="0" smtClean="0"/>
              <a:t> -1</a:t>
            </a:r>
          </a:p>
          <a:p>
            <a:pPr>
              <a:buBlip>
                <a:blip r:embed="rId2"/>
              </a:buBlip>
            </a:pPr>
            <a:r>
              <a:rPr lang="cs-CZ" sz="1600" dirty="0" smtClean="0"/>
              <a:t>DD, ZŠ a SŠ Žatec - 2</a:t>
            </a:r>
          </a:p>
          <a:p>
            <a:pPr>
              <a:buBlip>
                <a:blip r:embed="rId2"/>
              </a:buBlip>
            </a:pPr>
            <a:r>
              <a:rPr lang="cs-CZ" sz="1600" dirty="0" smtClean="0"/>
              <a:t>DD, ZŠP, PŠ, ŠJ a ŠD Duchcov -2</a:t>
            </a:r>
          </a:p>
          <a:p>
            <a:pPr>
              <a:buBlip>
                <a:blip r:embed="rId2"/>
              </a:buBlip>
            </a:pPr>
            <a:r>
              <a:rPr lang="cs-CZ" sz="1600" dirty="0" smtClean="0"/>
              <a:t>ZŠ a MŠ </a:t>
            </a:r>
            <a:r>
              <a:rPr lang="cs-CZ" sz="1600" dirty="0" err="1" smtClean="0"/>
              <a:t>Litvínov</a:t>
            </a:r>
            <a:r>
              <a:rPr lang="cs-CZ" sz="1600" dirty="0" smtClean="0"/>
              <a:t>-Janov -4</a:t>
            </a:r>
          </a:p>
          <a:p>
            <a:pPr>
              <a:buNone/>
            </a:pPr>
            <a:r>
              <a:rPr lang="cs-CZ" sz="1600" b="1" dirty="0" smtClean="0"/>
              <a:t>        </a:t>
            </a:r>
            <a:r>
              <a:rPr lang="cs-CZ" sz="1600" b="1" u="sng" dirty="0" smtClean="0"/>
              <a:t>Celkem</a:t>
            </a:r>
            <a:r>
              <a:rPr lang="cs-CZ" sz="1600" u="sng" dirty="0" smtClean="0"/>
              <a:t> – </a:t>
            </a:r>
            <a:r>
              <a:rPr lang="cs-CZ" sz="1600" b="1" u="sng" dirty="0" smtClean="0"/>
              <a:t>13 kurzů</a:t>
            </a:r>
          </a:p>
          <a:p>
            <a:pPr>
              <a:buBlip>
                <a:blip r:embed="rId2"/>
              </a:buBlip>
            </a:pPr>
            <a:endParaRPr lang="cs-CZ" sz="1600" b="1" dirty="0" smtClean="0"/>
          </a:p>
          <a:p>
            <a:pPr>
              <a:buNone/>
            </a:pPr>
            <a:r>
              <a:rPr lang="cs-CZ" sz="1600" dirty="0" smtClean="0"/>
              <a:t>Bylo podpořeno celkem </a:t>
            </a:r>
            <a:r>
              <a:rPr lang="cs-CZ" sz="1600" b="1" u="sng" dirty="0" smtClean="0"/>
              <a:t>142 dětí, </a:t>
            </a:r>
            <a:r>
              <a:rPr lang="cs-CZ" sz="1600" dirty="0" smtClean="0"/>
              <a:t>z toho 68 hochů a 74 dívek. </a:t>
            </a:r>
          </a:p>
          <a:p>
            <a:pPr marL="0">
              <a:buNone/>
            </a:pPr>
            <a:endParaRPr lang="cs-CZ" sz="1600" dirty="0" smtClean="0"/>
          </a:p>
          <a:p>
            <a:pPr marL="0">
              <a:buNone/>
            </a:pPr>
            <a:r>
              <a:rPr lang="cs-CZ" sz="1600" dirty="0" smtClean="0"/>
              <a:t>Kurzy obsahovaly teoretickou přípravu, praktickou práci a podle potřeby byly kurzy doplňovány relaxačními technikami. Hodinová dotace kurzu byla </a:t>
            </a:r>
            <a:r>
              <a:rPr lang="cs-CZ" sz="1600" u="sng" dirty="0" smtClean="0"/>
              <a:t>40</a:t>
            </a:r>
            <a:r>
              <a:rPr lang="cs-CZ" sz="1600" dirty="0" smtClean="0"/>
              <a:t> vyučovacích hodin. </a:t>
            </a:r>
          </a:p>
          <a:p>
            <a:pPr indent="0">
              <a:buNone/>
            </a:pPr>
            <a:endParaRPr lang="cs-CZ" sz="1600" dirty="0" smtClean="0"/>
          </a:p>
          <a:p>
            <a:pPr indent="0">
              <a:buBlip>
                <a:blip r:embed="rId3"/>
              </a:buBlip>
            </a:pPr>
            <a:r>
              <a:rPr lang="cs-CZ" sz="1600" dirty="0" smtClean="0"/>
              <a:t>Děti jevily zájem o výuku v kurzech, a to i dle dotazníkového šetření a samy individuálně na PC pracovištích zpracovávaly zadané úkoly do hodin kurzu, které si následně ukládaly na pořízené výukové pomůcky a prostředky. Zpětnou vazbou jim byly jejich úspěchy jak v kurzech PC, tak i úspěchy ve škole. </a:t>
            </a:r>
          </a:p>
          <a:p>
            <a:pPr indent="0">
              <a:buNone/>
            </a:pPr>
            <a:endParaRPr lang="cs-CZ" sz="1600" dirty="0" smtClean="0"/>
          </a:p>
          <a:p>
            <a:pPr indent="0">
              <a:buBlip>
                <a:blip r:embed="rId3"/>
              </a:buBlip>
            </a:pPr>
            <a:r>
              <a:rPr lang="cs-CZ" sz="1600" dirty="0" smtClean="0"/>
              <a:t>Děti disponují po absolvování kurzů aktuálními znalostmi práce s ICT, které jsou vhodné pro jejich další sebevzdělávání. </a:t>
            </a:r>
          </a:p>
          <a:p>
            <a:pPr indent="0">
              <a:buBlip>
                <a:blip r:embed="rId3"/>
              </a:buBlip>
            </a:pPr>
            <a:endParaRPr lang="cs-CZ" sz="1600" dirty="0" smtClean="0"/>
          </a:p>
          <a:p>
            <a:pPr indent="0">
              <a:buBlip>
                <a:blip r:embed="rId3"/>
              </a:buBlip>
            </a:pPr>
            <a:r>
              <a:rPr lang="cs-CZ" sz="1600" dirty="0" smtClean="0"/>
              <a:t>U vybraných dětí s možností přístupu k ICT došlo v kombinaci s klíčovou aktivitou č. 1 k vyrovnání vzdělávacích příležitostí, dále k využití ICT pro komunikaci a také ke sběru informací. </a:t>
            </a:r>
          </a:p>
          <a:p>
            <a:pPr indent="0">
              <a:buNone/>
            </a:pPr>
            <a:endParaRPr lang="cs-CZ" sz="1600" dirty="0" smtClean="0"/>
          </a:p>
          <a:p>
            <a:pPr indent="0">
              <a:buBlip>
                <a:blip r:embed="rId3"/>
              </a:buBlip>
            </a:pPr>
            <a:r>
              <a:rPr lang="cs-CZ" sz="1600" dirty="0" smtClean="0"/>
              <a:t>Absolventi kurzů obdrželi diplomy. </a:t>
            </a:r>
          </a:p>
          <a:p>
            <a:pPr indent="0">
              <a:buNone/>
            </a:pPr>
            <a:endParaRPr lang="cs-CZ" sz="1600" dirty="0" smtClean="0"/>
          </a:p>
          <a:p>
            <a:pPr lvl="0">
              <a:buNone/>
            </a:pPr>
            <a:endParaRPr lang="cs-CZ" sz="1800" dirty="0"/>
          </a:p>
        </p:txBody>
      </p:sp>
      <p:pic>
        <p:nvPicPr>
          <p:cNvPr id="4" name="Obrázek 3" descr="LOGO-Podana-ruka-72dpi.gif"/>
          <p:cNvPicPr>
            <a:picLocks noChangeAspect="1"/>
          </p:cNvPicPr>
          <p:nvPr/>
        </p:nvPicPr>
        <p:blipFill>
          <a:blip r:embed="rId4" cstate="print"/>
          <a:stretch>
            <a:fillRect/>
          </a:stretch>
        </p:blipFill>
        <p:spPr>
          <a:xfrm>
            <a:off x="7791450" y="0"/>
            <a:ext cx="1352550" cy="904875"/>
          </a:xfrm>
          <a:prstGeom prst="rect">
            <a:avLst/>
          </a:prstGeom>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2000" b="1" dirty="0" smtClean="0"/>
              <a:t>Účastníci kurzu v ZŠ Janov                      Ukázky prací z DD a ZŠ Duchcov</a:t>
            </a:r>
            <a:endParaRPr lang="cs-CZ" sz="2000" b="1" dirty="0"/>
          </a:p>
        </p:txBody>
      </p:sp>
      <p:pic>
        <p:nvPicPr>
          <p:cNvPr id="5" name="Zástupný symbol pro obsah 4" descr="P6290247.JPG"/>
          <p:cNvPicPr>
            <a:picLocks noGrp="1" noChangeAspect="1"/>
          </p:cNvPicPr>
          <p:nvPr>
            <p:ph idx="1"/>
          </p:nvPr>
        </p:nvPicPr>
        <p:blipFill>
          <a:blip r:embed="rId2" cstate="print"/>
          <a:stretch>
            <a:fillRect/>
          </a:stretch>
        </p:blipFill>
        <p:spPr>
          <a:xfrm>
            <a:off x="467544" y="908720"/>
            <a:ext cx="3888432" cy="2880320"/>
          </a:xfrm>
        </p:spPr>
      </p:pic>
      <p:pic>
        <p:nvPicPr>
          <p:cNvPr id="6" name="Obrázek 5" descr="DD Žatec práce dětí na PC2.JPG"/>
          <p:cNvPicPr>
            <a:picLocks noChangeAspect="1"/>
          </p:cNvPicPr>
          <p:nvPr/>
        </p:nvPicPr>
        <p:blipFill>
          <a:blip r:embed="rId3" cstate="print"/>
          <a:stretch>
            <a:fillRect/>
          </a:stretch>
        </p:blipFill>
        <p:spPr>
          <a:xfrm>
            <a:off x="4644008" y="908720"/>
            <a:ext cx="3960440" cy="2852936"/>
          </a:xfrm>
          <a:prstGeom prst="rect">
            <a:avLst/>
          </a:prstGeom>
        </p:spPr>
      </p:pic>
      <p:pic>
        <p:nvPicPr>
          <p:cNvPr id="7" name="Obrázek 6" descr="ZŠ Bitozeves-výuka PC.JPG"/>
          <p:cNvPicPr>
            <a:picLocks noChangeAspect="1"/>
          </p:cNvPicPr>
          <p:nvPr/>
        </p:nvPicPr>
        <p:blipFill>
          <a:blip r:embed="rId4" cstate="print"/>
          <a:stretch>
            <a:fillRect/>
          </a:stretch>
        </p:blipFill>
        <p:spPr>
          <a:xfrm>
            <a:off x="2483768" y="3933056"/>
            <a:ext cx="3888432" cy="2708920"/>
          </a:xfrm>
          <a:prstGeom prst="rect">
            <a:avLst/>
          </a:prstGeom>
        </p:spPr>
      </p:pic>
      <p:sp>
        <p:nvSpPr>
          <p:cNvPr id="8" name="Obdélník 7"/>
          <p:cNvSpPr/>
          <p:nvPr/>
        </p:nvSpPr>
        <p:spPr>
          <a:xfrm>
            <a:off x="6588224" y="5085184"/>
            <a:ext cx="1545812" cy="369332"/>
          </a:xfrm>
          <a:prstGeom prst="rect">
            <a:avLst/>
          </a:prstGeom>
        </p:spPr>
        <p:txBody>
          <a:bodyPr wrap="square">
            <a:spAutoFit/>
          </a:bodyPr>
          <a:lstStyle/>
          <a:p>
            <a:r>
              <a:rPr lang="cs-CZ" b="1" dirty="0" smtClean="0"/>
              <a:t>ZŠ </a:t>
            </a:r>
            <a:r>
              <a:rPr lang="cs-CZ" b="1" dirty="0" err="1" smtClean="0"/>
              <a:t>Bitozeves</a:t>
            </a:r>
            <a:endParaRPr lang="cs-CZ" b="1" dirty="0"/>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1174</Words>
  <Application>Microsoft Office PowerPoint</Application>
  <PresentationFormat>Předvádění na obrazovce (4:3)</PresentationFormat>
  <Paragraphs>290</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Snímek 1</vt:lpstr>
      <vt:lpstr>Podaná ruka -   zlepšení podmínek pro vzdělávání žáků ze škol a dětských domovů v podkrušnohorském regionu</vt:lpstr>
      <vt:lpstr>       Základní informace o projektu:</vt:lpstr>
      <vt:lpstr>Partneři projektu</vt:lpstr>
      <vt:lpstr>Klíčové aktivity projektu</vt:lpstr>
      <vt:lpstr> 1) Vytvoření a provoz počítačových center  s připojením na internet </vt:lpstr>
      <vt:lpstr>Snímek 7</vt:lpstr>
      <vt:lpstr>   2) Školení a kurzy obsluhy PC pro žáky  </vt:lpstr>
      <vt:lpstr>Účastníci kurzu v ZŠ Janov                      Ukázky prací z DD a ZŠ Duchcov</vt:lpstr>
      <vt:lpstr>3) Školení a kurzy pro učitele,  pedagogické a výchovné pracovníky</vt:lpstr>
      <vt:lpstr>Snímek 11</vt:lpstr>
      <vt:lpstr>Snímek 12</vt:lpstr>
      <vt:lpstr>4) Školení a kurzy obsluhy PC pro učitele,  pedagogické pracovníky a vychovatele</vt:lpstr>
      <vt:lpstr>Snímek 14</vt:lpstr>
      <vt:lpstr> </vt:lpstr>
      <vt:lpstr>Snímek 16</vt:lpstr>
      <vt:lpstr>Snímek 17</vt:lpstr>
      <vt:lpstr>Snímek 18</vt:lpstr>
      <vt:lpstr>Příklady aktivit v rámci modulu Enviro jednoho z partnerů –  DD Most</vt:lpstr>
      <vt:lpstr>7) Výukové a vzdělávací programy „Podaná ruka“</vt:lpstr>
      <vt:lpstr>Individuální asistentská péče „Podaná ruka“</vt:lpstr>
      <vt:lpstr>Snímek 22</vt:lpstr>
      <vt:lpstr>Interaktivní semináře</vt:lpstr>
      <vt:lpstr>Dosažené hodnoty monitorovacích indikátorů projektu</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andrea</dc:creator>
  <cp:lastModifiedBy>andrea</cp:lastModifiedBy>
  <cp:revision>80</cp:revision>
  <dcterms:created xsi:type="dcterms:W3CDTF">2011-10-11T07:45:20Z</dcterms:created>
  <dcterms:modified xsi:type="dcterms:W3CDTF">2011-10-21T09:50:13Z</dcterms:modified>
</cp:coreProperties>
</file>