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88" r:id="rId3"/>
    <p:sldId id="400" r:id="rId4"/>
    <p:sldId id="393" r:id="rId5"/>
    <p:sldId id="394" r:id="rId6"/>
    <p:sldId id="404" r:id="rId7"/>
    <p:sldId id="395" r:id="rId8"/>
    <p:sldId id="401" r:id="rId9"/>
    <p:sldId id="398" r:id="rId10"/>
    <p:sldId id="403" r:id="rId11"/>
    <p:sldId id="405" r:id="rId12"/>
    <p:sldId id="402" r:id="rId13"/>
    <p:sldId id="390" r:id="rId14"/>
    <p:sldId id="392" r:id="rId15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3DF3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09" autoAdjust="0"/>
    <p:restoredTop sz="92865" autoAdjust="0"/>
  </p:normalViewPr>
  <p:slideViewPr>
    <p:cSldViewPr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8FED4B-45AE-4144-A322-3D99213621BD}" type="datetimeFigureOut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D1E12B-8416-401B-87AE-E0691904B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5918D2-7D32-4A2E-A096-4B853FB8846E}" type="datetimeFigureOut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F95C29-4F97-474E-83ED-F1C440F870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7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25" y="1928813"/>
            <a:ext cx="7115175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25" y="3214688"/>
            <a:ext cx="7115175" cy="291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1150" y="6356350"/>
            <a:ext cx="3490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C8CA-DA84-400B-A3BE-6A802E56D920}" type="datetime1">
              <a:rPr lang="cs-CZ"/>
              <a:pPr>
                <a:defRPr/>
              </a:pPr>
              <a:t>30.11.2021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4938" y="6356350"/>
            <a:ext cx="34718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A6D2-6553-4237-8930-E9222CECCD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61921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ovéPole 2"/>
          <p:cNvSpPr txBox="1">
            <a:spLocks noChangeArrowheads="1"/>
          </p:cNvSpPr>
          <p:nvPr/>
        </p:nvSpPr>
        <p:spPr bwMode="auto">
          <a:xfrm>
            <a:off x="6372225" y="488950"/>
            <a:ext cx="2520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cs-CZ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www.dopravauk.cz</a:t>
            </a:r>
          </a:p>
        </p:txBody>
      </p:sp>
      <p:graphicFrame>
        <p:nvGraphicFramePr>
          <p:cNvPr id="1028" name="Objekt 7"/>
          <p:cNvGraphicFramePr>
            <a:graphicFrameLocks noChangeAspect="1"/>
          </p:cNvGraphicFramePr>
          <p:nvPr/>
        </p:nvGraphicFramePr>
        <p:xfrm>
          <a:off x="468313" y="201613"/>
          <a:ext cx="13668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CorelDRAW" r:id="rId4" imgW="1482480" imgH="572040" progId="CorelDraw.Graphic.16">
                  <p:embed/>
                </p:oleObj>
              </mc:Choice>
              <mc:Fallback>
                <p:oleObj name="CorelDRAW" r:id="rId4" imgW="1482480" imgH="572040" progId="CorelDraw.Graphic.16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1613"/>
                        <a:ext cx="13668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transition spd="slow">
    <p:push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ovéPole 20"/>
          <p:cNvSpPr txBox="1">
            <a:spLocks noChangeArrowheads="1"/>
          </p:cNvSpPr>
          <p:nvPr/>
        </p:nvSpPr>
        <p:spPr bwMode="auto">
          <a:xfrm>
            <a:off x="6372225" y="230188"/>
            <a:ext cx="25209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cs-CZ" sz="14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www.dopravauk.cz</a:t>
            </a:r>
          </a:p>
        </p:txBody>
      </p:sp>
      <p:graphicFrame>
        <p:nvGraphicFramePr>
          <p:cNvPr id="2052" name="Objekt 21"/>
          <p:cNvGraphicFramePr>
            <a:graphicFrameLocks noChangeAspect="1"/>
          </p:cNvGraphicFramePr>
          <p:nvPr/>
        </p:nvGraphicFramePr>
        <p:xfrm>
          <a:off x="468313" y="201613"/>
          <a:ext cx="13668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CorelDRAW" r:id="rId5" imgW="1482480" imgH="572040" progId="CorelDraw.Graphic.16">
                  <p:embed/>
                </p:oleObj>
              </mc:Choice>
              <mc:Fallback>
                <p:oleObj name="CorelDRAW" r:id="rId5" imgW="1482480" imgH="572040" progId="CorelDraw.Graphic.16">
                  <p:embed/>
                  <p:pic>
                    <p:nvPicPr>
                      <p:cNvPr id="0" name="Objek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1613"/>
                        <a:ext cx="13668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slow">
    <p:push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833023" cy="648072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</a:rPr>
              <a:t>Nové jízdní řády od 12. prosince 2021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115616" y="3068960"/>
            <a:ext cx="8833023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 smtClean="0">
                <a:solidFill>
                  <a:srgbClr val="008000"/>
                </a:solidFill>
              </a:rPr>
              <a:t>Novinky v rámci systému DÚK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491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84368" cy="529091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5419834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37630"/>
            <a:ext cx="9006171" cy="648072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Změny v tarifu a odbavení</a:t>
            </a:r>
            <a:br>
              <a:rPr lang="cs-CZ" dirty="0" smtClean="0">
                <a:solidFill>
                  <a:srgbClr val="008000"/>
                </a:solidFill>
              </a:rPr>
            </a:b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844824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0919" y="2132856"/>
            <a:ext cx="7811356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80919" y="1753245"/>
            <a:ext cx="7811356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  <a:p>
            <a:r>
              <a:rPr lang="cs-CZ" sz="1600" dirty="0" smtClean="0"/>
              <a:t>od </a:t>
            </a:r>
            <a:r>
              <a:rPr lang="cs-CZ" sz="1600" dirty="0"/>
              <a:t>1.12. 2021 rozšíření funkcí v rámci mobilní aplikace </a:t>
            </a:r>
            <a:r>
              <a:rPr lang="cs-CZ" sz="1600" dirty="0" err="1"/>
              <a:t>DÚKapka</a:t>
            </a:r>
            <a:r>
              <a:rPr lang="cs-CZ" sz="1600" dirty="0"/>
              <a:t> – možnost nákupu časových nezlevněných </a:t>
            </a:r>
            <a:r>
              <a:rPr lang="cs-CZ" sz="1600" dirty="0" smtClean="0"/>
              <a:t>kuponů</a:t>
            </a:r>
          </a:p>
          <a:p>
            <a:endParaRPr lang="cs-CZ" sz="1600" dirty="0"/>
          </a:p>
          <a:p>
            <a:r>
              <a:rPr lang="cs-CZ" sz="1600" dirty="0" smtClean="0"/>
              <a:t>Od 12. 12. 2021 na </a:t>
            </a:r>
            <a:r>
              <a:rPr lang="cs-CZ" sz="1600" dirty="0"/>
              <a:t>všech linkách Libereckého kraje bude </a:t>
            </a:r>
            <a:r>
              <a:rPr lang="cs-CZ" sz="1600" b="1" dirty="0"/>
              <a:t>částečná</a:t>
            </a:r>
            <a:r>
              <a:rPr lang="cs-CZ" sz="1600" dirty="0"/>
              <a:t> integrace tarifu DÚK (uznávání jízdenek v papírové podobě, ne vydávání </a:t>
            </a:r>
            <a:r>
              <a:rPr lang="cs-CZ" sz="1600" dirty="0" smtClean="0"/>
              <a:t>jízdenek). Týká se linek 284, 460, 461, 462, 469, 482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o</a:t>
            </a:r>
            <a:r>
              <a:rPr lang="cs-CZ" sz="1600" dirty="0" smtClean="0"/>
              <a:t>d </a:t>
            </a:r>
            <a:r>
              <a:rPr lang="cs-CZ" sz="1600" dirty="0"/>
              <a:t>12. </a:t>
            </a:r>
            <a:r>
              <a:rPr lang="cs-CZ" sz="1600" dirty="0" smtClean="0"/>
              <a:t>12. 2021 budou </a:t>
            </a:r>
            <a:r>
              <a:rPr lang="cs-CZ" sz="1600" dirty="0"/>
              <a:t>na lince L7 (dopravce Die </a:t>
            </a:r>
            <a:r>
              <a:rPr lang="cs-CZ" sz="1600" dirty="0" err="1"/>
              <a:t>Länderbahn</a:t>
            </a:r>
            <a:r>
              <a:rPr lang="cs-CZ" sz="1600" dirty="0"/>
              <a:t>) uznávány i vydávány jízdní doklady DÚK v papírové podobě, uznáváno bude i jízdné v aplikaci </a:t>
            </a:r>
            <a:r>
              <a:rPr lang="cs-CZ" sz="1600" dirty="0" err="1" smtClean="0"/>
              <a:t>DÚKapka</a:t>
            </a:r>
            <a:r>
              <a:rPr lang="cs-CZ" sz="1600" dirty="0" smtClean="0"/>
              <a:t> </a:t>
            </a:r>
            <a:r>
              <a:rPr lang="cs-CZ" sz="1600" dirty="0"/>
              <a:t>i v rámci bezkontaktní čipové karty DÚK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o</a:t>
            </a:r>
            <a:r>
              <a:rPr lang="cs-CZ" sz="1600" dirty="0" smtClean="0"/>
              <a:t>d 1.1. 2022 zvýšení ceny jízdného, navýšení </a:t>
            </a:r>
            <a:r>
              <a:rPr lang="cs-CZ" sz="1600" dirty="0"/>
              <a:t>cen v tarifních zónách Most a Litvínov a mezi těmito </a:t>
            </a:r>
            <a:r>
              <a:rPr lang="cs-CZ" sz="1600" dirty="0" smtClean="0"/>
              <a:t>městy</a:t>
            </a:r>
            <a:r>
              <a:rPr lang="cs-CZ" sz="1600" dirty="0"/>
              <a:t> </a:t>
            </a:r>
            <a:r>
              <a:rPr lang="cs-CZ" sz="1600" dirty="0" smtClean="0"/>
              <a:t>(iniciativa těchto měst zapojených do DÚK) </a:t>
            </a:r>
          </a:p>
          <a:p>
            <a:endParaRPr lang="cs-CZ" sz="1600" dirty="0"/>
          </a:p>
          <a:p>
            <a:r>
              <a:rPr lang="cs-CZ" sz="1600" dirty="0"/>
              <a:t>p</a:t>
            </a:r>
            <a:r>
              <a:rPr lang="cs-CZ" sz="1600" dirty="0" smtClean="0"/>
              <a:t>lánovaná integrace </a:t>
            </a:r>
            <a:r>
              <a:rPr lang="cs-CZ" sz="1600" dirty="0"/>
              <a:t>přívozu Schöna – </a:t>
            </a:r>
            <a:r>
              <a:rPr lang="cs-CZ" sz="1600" dirty="0" smtClean="0"/>
              <a:t>Hřensko a platnost tarifu DÚK 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88222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2"/>
          <a:stretch/>
        </p:blipFill>
        <p:spPr>
          <a:xfrm>
            <a:off x="1115616" y="2780928"/>
            <a:ext cx="8503986" cy="2145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1" y="1988840"/>
            <a:ext cx="6192688" cy="69076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    </a:t>
            </a:r>
            <a:r>
              <a:rPr lang="cs-CZ" dirty="0" smtClean="0">
                <a:solidFill>
                  <a:schemeClr val="tx1"/>
                </a:solidFill>
              </a:rPr>
              <a:t>  Děkuji </a:t>
            </a:r>
            <a:r>
              <a:rPr lang="cs-CZ" dirty="0">
                <a:solidFill>
                  <a:schemeClr val="tx1"/>
                </a:solidFill>
              </a:rPr>
              <a:t>za pozornost!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974" y="5517232"/>
            <a:ext cx="4090839" cy="11048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Ing. Jakub Jeřábek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vedoucí oddělení </a:t>
            </a:r>
            <a:r>
              <a:rPr lang="cs-CZ" sz="1600" dirty="0"/>
              <a:t>dopravní </a:t>
            </a:r>
            <a:r>
              <a:rPr lang="cs-CZ" sz="1600" dirty="0" smtClean="0"/>
              <a:t>obslužnosti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Krajský </a:t>
            </a:r>
            <a:r>
              <a:rPr lang="cs-CZ" sz="1600" dirty="0"/>
              <a:t>úřad Ústeckého kraje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erabek.j@kr-ustecky.cz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3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887" y="1988840"/>
            <a:ext cx="8640959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008000"/>
                </a:solidFill>
              </a:rPr>
              <a:t>  Nový </a:t>
            </a:r>
            <a:r>
              <a:rPr lang="cs-CZ" sz="3200" dirty="0">
                <a:solidFill>
                  <a:srgbClr val="008000"/>
                </a:solidFill>
              </a:rPr>
              <a:t>jízdní řád </a:t>
            </a:r>
            <a:r>
              <a:rPr lang="cs-CZ" sz="3200" dirty="0" smtClean="0">
                <a:solidFill>
                  <a:srgbClr val="008000"/>
                </a:solidFill>
              </a:rPr>
              <a:t>od 12. </a:t>
            </a:r>
            <a:r>
              <a:rPr lang="cs-CZ" sz="3200" dirty="0">
                <a:solidFill>
                  <a:srgbClr val="008000"/>
                </a:solidFill>
              </a:rPr>
              <a:t>prosince </a:t>
            </a:r>
            <a:r>
              <a:rPr lang="cs-CZ" sz="3200" dirty="0" smtClean="0">
                <a:solidFill>
                  <a:srgbClr val="008000"/>
                </a:solidFill>
              </a:rPr>
              <a:t>2021</a:t>
            </a:r>
            <a:r>
              <a:rPr lang="cs-CZ" dirty="0">
                <a:solidFill>
                  <a:srgbClr val="008000"/>
                </a:solidFill>
              </a:rPr>
              <a:t/>
            </a:r>
            <a:br>
              <a:rPr lang="cs-CZ" dirty="0">
                <a:solidFill>
                  <a:srgbClr val="008000"/>
                </a:solidFill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921" t="21923" r="13936" b="52110"/>
          <a:stretch/>
        </p:blipFill>
        <p:spPr>
          <a:xfrm>
            <a:off x="611560" y="2996952"/>
            <a:ext cx="7763687" cy="27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9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700" y="1196752"/>
            <a:ext cx="8833023" cy="648072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Změny v jízdních řádech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2700" y="1836188"/>
            <a:ext cx="8173869" cy="4104456"/>
          </a:xfrm>
        </p:spPr>
        <p:txBody>
          <a:bodyPr/>
          <a:lstStyle/>
          <a:p>
            <a:r>
              <a:rPr lang="cs-CZ" sz="2600" u="sng" dirty="0" smtClean="0"/>
              <a:t>Autobusové linky</a:t>
            </a:r>
            <a:endParaRPr lang="cs-CZ" sz="2600" u="sng" dirty="0"/>
          </a:p>
          <a:p>
            <a:pPr marL="0" indent="0">
              <a:buNone/>
            </a:pPr>
            <a:r>
              <a:rPr lang="cs-CZ" sz="2000" dirty="0" smtClean="0"/>
              <a:t>Ústecko </a:t>
            </a:r>
          </a:p>
          <a:p>
            <a:pPr>
              <a:buFontTx/>
              <a:buChar char="-"/>
            </a:pPr>
            <a:r>
              <a:rPr lang="cs-CZ" sz="1600" dirty="0" smtClean="0"/>
              <a:t>v rozsahu 5 párů spojů nová linka 461 Ústí nad Labem – Libouchec – Sněžník (duben- říjen), z důvodu přeplnění linky 452 mezi Ústím a Tisou</a:t>
            </a:r>
          </a:p>
          <a:p>
            <a:pPr>
              <a:buFontTx/>
              <a:buChar char="-"/>
            </a:pPr>
            <a:r>
              <a:rPr lang="cs-CZ" sz="1600" dirty="0"/>
              <a:t>zvyšuje se obsluha Žďáru linkou 453 formou závleku pěti spoji z Ústí a 1 spojem do Ústí </a:t>
            </a:r>
            <a:r>
              <a:rPr lang="cs-CZ" sz="1600" dirty="0" smtClean="0"/>
              <a:t>(v režimu objednání)</a:t>
            </a:r>
          </a:p>
          <a:p>
            <a:pPr>
              <a:buFontTx/>
              <a:buChar char="-"/>
            </a:pPr>
            <a:r>
              <a:rPr lang="cs-CZ" sz="1600" dirty="0"/>
              <a:t>r</a:t>
            </a:r>
            <a:r>
              <a:rPr lang="cs-CZ" sz="1600" dirty="0" smtClean="0"/>
              <a:t>anní posun na školní lince 458 do Krupky</a:t>
            </a:r>
          </a:p>
          <a:p>
            <a:pPr>
              <a:buFontTx/>
              <a:buChar char="-"/>
            </a:pPr>
            <a:r>
              <a:rPr lang="cs-CZ" sz="1600" dirty="0"/>
              <a:t>na lince 457 pro zlepšení návazností v Ústí dochází k rannímu posunu z </a:t>
            </a:r>
            <a:r>
              <a:rPr lang="cs-CZ" sz="1600" dirty="0" smtClean="0"/>
              <a:t>Řehlovic</a:t>
            </a:r>
          </a:p>
          <a:p>
            <a:pPr>
              <a:buFontTx/>
              <a:buChar char="-"/>
            </a:pPr>
            <a:r>
              <a:rPr lang="cs-CZ" sz="1600" dirty="0"/>
              <a:t>natrvalo se do jízdního řádu zavádějí ranní zajížďka do Týniště na lince 452 a podvečerní zajížďka do </a:t>
            </a:r>
            <a:r>
              <a:rPr lang="cs-CZ" sz="1600" dirty="0" err="1"/>
              <a:t>Chuderovce</a:t>
            </a:r>
            <a:r>
              <a:rPr lang="cs-CZ" sz="1600" dirty="0"/>
              <a:t> na lince 454 (dnes v režimu na objednání</a:t>
            </a:r>
            <a:r>
              <a:rPr lang="cs-CZ" sz="1600" dirty="0" smtClean="0"/>
              <a:t>)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smtClean="0"/>
              <a:t>Děčínsko</a:t>
            </a:r>
          </a:p>
          <a:p>
            <a:pPr>
              <a:buFontTx/>
              <a:buChar char="-"/>
            </a:pPr>
            <a:r>
              <a:rPr lang="cs-CZ" sz="1600" dirty="0"/>
              <a:t>r</a:t>
            </a:r>
            <a:r>
              <a:rPr lang="cs-CZ" sz="1600" dirty="0" smtClean="0"/>
              <a:t>ozšíření přepravy jízdních kol na odpoledním páru linky 434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4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844824"/>
            <a:ext cx="8291264" cy="428133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605065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Chomutovsko</a:t>
            </a:r>
          </a:p>
          <a:p>
            <a:pPr>
              <a:buFontTx/>
              <a:buChar char="-"/>
            </a:pPr>
            <a:r>
              <a:rPr lang="cs-CZ" sz="1600" dirty="0"/>
              <a:t>č</a:t>
            </a:r>
            <a:r>
              <a:rPr lang="cs-CZ" sz="1600" dirty="0" smtClean="0"/>
              <a:t>asové </a:t>
            </a:r>
            <a:r>
              <a:rPr lang="cs-CZ" sz="1600" dirty="0"/>
              <a:t>posuny víkendových spojů autobusové linky 561 Chomutov – Hora Sv. Kateřiny z důvodu zachování návazností v Hoře Sv. Kateřiny na autobusovou linku 521 Litvínov - </a:t>
            </a:r>
            <a:r>
              <a:rPr lang="cs-CZ" sz="1600" dirty="0" err="1"/>
              <a:t>Olbernhau</a:t>
            </a:r>
            <a:r>
              <a:rPr lang="cs-CZ" sz="1600" dirty="0"/>
              <a:t> směr </a:t>
            </a:r>
            <a:r>
              <a:rPr lang="cs-CZ" sz="1600" dirty="0" err="1" smtClean="0"/>
              <a:t>Olbernhau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v úseku Chomutov – Hrušovany nový odpolední školní spoj v reakci na přeplnění odpoledních spojů linky 732 Žatec – Chomutov ve směru z Chomutova do </a:t>
            </a:r>
            <a:r>
              <a:rPr lang="cs-CZ" sz="1600" dirty="0" smtClean="0"/>
              <a:t>Žatce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smtClean="0"/>
              <a:t>Litvínovsko</a:t>
            </a:r>
          </a:p>
          <a:p>
            <a:pPr>
              <a:buFontTx/>
              <a:buChar char="-"/>
            </a:pPr>
            <a:r>
              <a:rPr lang="cs-CZ" sz="1600" dirty="0"/>
              <a:t>č</a:t>
            </a:r>
            <a:r>
              <a:rPr lang="cs-CZ" sz="1600" dirty="0" smtClean="0"/>
              <a:t>asové </a:t>
            </a:r>
            <a:r>
              <a:rPr lang="cs-CZ" sz="1600" dirty="0"/>
              <a:t>posuny na autobusových linkách 521 Litvínov-</a:t>
            </a:r>
            <a:r>
              <a:rPr lang="cs-CZ" sz="1600" dirty="0" err="1"/>
              <a:t>Olbernhau</a:t>
            </a:r>
            <a:r>
              <a:rPr lang="cs-CZ" sz="1600" dirty="0"/>
              <a:t> a 523 Litvínov-Český Jiřetín z důvodu zlepšení návazností v Litvínově na vlakovou linku U3 směr Ústí nad </a:t>
            </a:r>
            <a:r>
              <a:rPr lang="cs-CZ" sz="1600" dirty="0" smtClean="0"/>
              <a:t>Labem</a:t>
            </a:r>
          </a:p>
          <a:p>
            <a:pPr>
              <a:buFontTx/>
              <a:buChar char="-"/>
            </a:pPr>
            <a:r>
              <a:rPr lang="cs-CZ" sz="1600" dirty="0"/>
              <a:t>č</a:t>
            </a:r>
            <a:r>
              <a:rPr lang="cs-CZ" sz="1600" dirty="0" smtClean="0"/>
              <a:t>asové </a:t>
            </a:r>
            <a:r>
              <a:rPr lang="cs-CZ" sz="1600" dirty="0"/>
              <a:t>posuny na autobusové lince 526 Litvínov-Dlouhá Louka </a:t>
            </a:r>
            <a:r>
              <a:rPr lang="cs-CZ" sz="1600" dirty="0" smtClean="0"/>
              <a:t>(zavedení cyklobusu)</a:t>
            </a:r>
          </a:p>
          <a:p>
            <a:pPr>
              <a:buFontTx/>
              <a:buChar char="-"/>
            </a:pPr>
            <a:r>
              <a:rPr lang="cs-CZ" sz="1600" dirty="0"/>
              <a:t>d</a:t>
            </a:r>
            <a:r>
              <a:rPr lang="cs-CZ" sz="1600" dirty="0" smtClean="0"/>
              <a:t>robné </a:t>
            </a:r>
            <a:r>
              <a:rPr lang="cs-CZ" sz="1600" dirty="0"/>
              <a:t>časové posuny víkendových spojů autobusových linek 501 Bílina - Litvínov a 525 Litvínov - </a:t>
            </a:r>
            <a:r>
              <a:rPr lang="cs-CZ" sz="1600" dirty="0" smtClean="0"/>
              <a:t>Braňany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865874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755576" y="1772816"/>
            <a:ext cx="8173869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Podbořansko </a:t>
            </a:r>
          </a:p>
          <a:p>
            <a:pPr>
              <a:buFontTx/>
              <a:buChar char="-"/>
            </a:pP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lince 745 Žatec - </a:t>
            </a:r>
            <a:r>
              <a:rPr lang="cs-CZ" sz="1600" dirty="0" err="1"/>
              <a:t>Ležky</a:t>
            </a:r>
            <a:r>
              <a:rPr lang="cs-CZ" sz="1600" dirty="0"/>
              <a:t> zavedena nová zastávka Lubenec</a:t>
            </a:r>
            <a:r>
              <a:rPr lang="cs-CZ" sz="1600" dirty="0" smtClean="0"/>
              <a:t>, u dálnice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err="1" smtClean="0"/>
              <a:t>Teplicko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1600" dirty="0" smtClean="0"/>
              <a:t>nová </a:t>
            </a:r>
            <a:r>
              <a:rPr lang="cs-CZ" sz="1600" dirty="0"/>
              <a:t>noční linka 804 Teplice – Krupka, která v této trase nahrazuje zkrácenou linku 802 Teplice – </a:t>
            </a:r>
            <a:r>
              <a:rPr lang="cs-CZ" sz="1600" dirty="0" smtClean="0"/>
              <a:t>Dubí</a:t>
            </a:r>
          </a:p>
          <a:p>
            <a:pPr>
              <a:buFontTx/>
              <a:buChar char="-"/>
            </a:pPr>
            <a:r>
              <a:rPr lang="cs-CZ" sz="1600" dirty="0"/>
              <a:t>n</a:t>
            </a:r>
            <a:r>
              <a:rPr lang="cs-CZ" sz="1600" dirty="0" smtClean="0"/>
              <a:t>ový </a:t>
            </a:r>
            <a:r>
              <a:rPr lang="cs-CZ" sz="1600" dirty="0"/>
              <a:t>víkendový pár spojů linky 493 Teplice – </a:t>
            </a:r>
            <a:r>
              <a:rPr lang="cs-CZ" sz="1600" dirty="0" smtClean="0"/>
              <a:t>Moldava (19:30 z Teplic, 20:21 z Moldavy)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err="1" smtClean="0"/>
              <a:t>Šluknovsko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zhledem k ukončení komerční linky Rumburk – Varnsdorf – Praha (</a:t>
            </a:r>
            <a:r>
              <a:rPr lang="cs-CZ" sz="1600" dirty="0" err="1" smtClean="0"/>
              <a:t>Quick</a:t>
            </a:r>
            <a:r>
              <a:rPr lang="cs-CZ" sz="1600" dirty="0" smtClean="0"/>
              <a:t> Bus, a.s.) bude doplňováno spojení na lince 400, spolupráce s Libereckým krajem, linka není v DÚK (Ústecký kraj bude řešit plnohodnotné doplnění spojů) </a:t>
            </a:r>
            <a:endParaRPr lang="cs-CZ" sz="1600" dirty="0"/>
          </a:p>
          <a:p>
            <a:pPr>
              <a:buFontTx/>
              <a:buChar char="-"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687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880875" cy="559565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6712113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598161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Litoměřicko a Dolní Poohří</a:t>
            </a:r>
          </a:p>
          <a:p>
            <a:pPr>
              <a:buFontTx/>
              <a:buChar char="-"/>
            </a:pPr>
            <a:r>
              <a:rPr lang="cs-CZ" sz="1600" dirty="0"/>
              <a:t>posilový spoj pro linku 684 ze zastávky Polepy, Okna do zastávky Litoměřice</a:t>
            </a:r>
            <a:r>
              <a:rPr lang="cs-CZ" sz="1600" dirty="0" smtClean="0"/>
              <a:t>, </a:t>
            </a:r>
            <a:r>
              <a:rPr lang="cs-CZ" sz="1600" dirty="0" err="1" smtClean="0"/>
              <a:t>žel.st.hor</a:t>
            </a:r>
            <a:r>
              <a:rPr lang="cs-CZ" sz="1600" dirty="0" smtClean="0"/>
              <a:t>., spoj </a:t>
            </a:r>
            <a:r>
              <a:rPr lang="cs-CZ" sz="1600" dirty="0"/>
              <a:t>posílí stávající přetížený spoj linky 684, a to pouze ve školním roce, odjíždět ze zastávky Polepy</a:t>
            </a:r>
            <a:r>
              <a:rPr lang="cs-CZ" sz="1600" dirty="0" smtClean="0"/>
              <a:t>, Okna </a:t>
            </a:r>
            <a:r>
              <a:rPr lang="cs-CZ" sz="1600" dirty="0"/>
              <a:t>bude v 7:25 </a:t>
            </a:r>
            <a:r>
              <a:rPr lang="cs-CZ" sz="1600" dirty="0" smtClean="0"/>
              <a:t>hod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na lince 635 dochází k zavedení školního spoje z Bechlína přes Krabčice do Roudnice nad Labem – nový spoj bude sloužit jako posila linky 646 v ranní školní </a:t>
            </a:r>
            <a:r>
              <a:rPr lang="cs-CZ" sz="1600" dirty="0" smtClean="0"/>
              <a:t>špičce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čas odjezdu spoje 106 linky 681 z Černěvsi bude posunut o 12 minut (na 7:16 hod.) – důvodem posunu je posílení přetížené linky 684 ve směru do Roudnice nad </a:t>
            </a:r>
            <a:r>
              <a:rPr lang="cs-CZ" sz="1600" dirty="0" smtClean="0"/>
              <a:t>Labem</a:t>
            </a:r>
          </a:p>
          <a:p>
            <a:pPr>
              <a:buFontTx/>
              <a:buChar char="-"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p</a:t>
            </a:r>
            <a:r>
              <a:rPr lang="cs-CZ" sz="1600" dirty="0" smtClean="0"/>
              <a:t>řečíslování linky </a:t>
            </a:r>
            <a:r>
              <a:rPr lang="cs-CZ" sz="1600" dirty="0"/>
              <a:t>Lovosice – Libochovice na linku </a:t>
            </a:r>
            <a:r>
              <a:rPr lang="cs-CZ" sz="1600" dirty="0" smtClean="0"/>
              <a:t>652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zavedení nového jízdního řádu na lince 639, současný výlukový jízdní řád bude zaveden jako stálý jízdní řád s tím, že bude zavedena nová </a:t>
            </a:r>
            <a:r>
              <a:rPr lang="cs-CZ" sz="1600" dirty="0" smtClean="0"/>
              <a:t>zastávka </a:t>
            </a:r>
            <a:r>
              <a:rPr lang="cs-CZ" sz="1600" dirty="0"/>
              <a:t>Štětí</a:t>
            </a:r>
            <a:r>
              <a:rPr lang="cs-CZ" sz="1600" dirty="0" smtClean="0"/>
              <a:t>, </a:t>
            </a:r>
            <a:r>
              <a:rPr lang="cs-CZ" sz="1600" dirty="0" err="1" smtClean="0"/>
              <a:t>Stračenská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70079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598161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6" name="Obdélník 5"/>
          <p:cNvSpPr/>
          <p:nvPr/>
        </p:nvSpPr>
        <p:spPr>
          <a:xfrm>
            <a:off x="971600" y="1598161"/>
            <a:ext cx="4210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u="sng" dirty="0" smtClean="0"/>
              <a:t>Vlakové linky</a:t>
            </a:r>
            <a:endParaRPr lang="cs-CZ" sz="2600" u="sng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12700" y="2204864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e vlakovém jízdním řádu nejsou významné změny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od června 2022 – února 2023 výrazné omezení provozu v důsledku stavebních prací v údolí řeky Labe v úseku Dolní Žleb – </a:t>
            </a:r>
            <a:r>
              <a:rPr lang="cs-CZ" sz="1600" dirty="0" err="1"/>
              <a:t>Bad</a:t>
            </a:r>
            <a:r>
              <a:rPr lang="cs-CZ" sz="1600" dirty="0"/>
              <a:t> </a:t>
            </a:r>
            <a:r>
              <a:rPr lang="cs-CZ" sz="1600" dirty="0" err="1"/>
              <a:t>Schandau</a:t>
            </a:r>
            <a:r>
              <a:rPr lang="cs-CZ" sz="1600" dirty="0"/>
              <a:t>, dotkne se jízdních řádů linek U28 a RE20, více informací jaro </a:t>
            </a:r>
            <a:r>
              <a:rPr lang="cs-CZ" sz="1600" dirty="0" smtClean="0"/>
              <a:t>2022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/>
              <a:t>nová turistická linka T11 Děčín – Telnice (tzv. Kozí dráha), provoz o víkendech a svátcích od dubna do října, možnost přepravy kol</a:t>
            </a:r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Char char="-"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90401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230" y="1088740"/>
            <a:ext cx="9006171" cy="648072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>Změny dopravců</a:t>
            </a:r>
            <a:br>
              <a:rPr lang="cs-CZ" dirty="0" smtClean="0">
                <a:solidFill>
                  <a:srgbClr val="008000"/>
                </a:solidFill>
              </a:rPr>
            </a:b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844824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0919" y="2132856"/>
            <a:ext cx="7811356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62230" y="1690692"/>
            <a:ext cx="8402258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 err="1" smtClean="0"/>
              <a:t>Teplicku</a:t>
            </a:r>
            <a:r>
              <a:rPr lang="cs-CZ" sz="1600" dirty="0" smtClean="0"/>
              <a:t> od 1. 12. 2021 nový dopravce ČSAD Slaný s.r.o., nové nízkopodlažní zelené klimatizované autobusy, USB, nově dva vnitřní </a:t>
            </a:r>
            <a:r>
              <a:rPr lang="cs-CZ" sz="1600" dirty="0" err="1" smtClean="0"/>
              <a:t>displaye</a:t>
            </a:r>
            <a:r>
              <a:rPr lang="cs-CZ" sz="1600" dirty="0" smtClean="0"/>
              <a:t>, sčítací rámy</a:t>
            </a:r>
          </a:p>
          <a:p>
            <a:pPr>
              <a:buFontTx/>
              <a:buChar char="-"/>
            </a:pPr>
            <a:r>
              <a:rPr lang="cs-CZ" sz="1600" dirty="0"/>
              <a:t>p</a:t>
            </a:r>
            <a:r>
              <a:rPr lang="cs-CZ" sz="1600" dirty="0" smtClean="0"/>
              <a:t>ro cestující se nic nemění, již </a:t>
            </a:r>
            <a:r>
              <a:rPr lang="cs-CZ" sz="1600" dirty="0"/>
              <a:t>zakoupené vícedenní jízdenky v papírové nebo elektronické podobě na dopravní kartě DÚK budou novým dopravcem nadále </a:t>
            </a:r>
            <a:r>
              <a:rPr lang="cs-CZ" sz="1600" dirty="0" smtClean="0"/>
              <a:t>uznávány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" y="2996952"/>
            <a:ext cx="4758830" cy="28957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586" y="3336987"/>
            <a:ext cx="2844316" cy="22314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35" y="3026974"/>
            <a:ext cx="1883161" cy="284789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7252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43353"/>
            <a:ext cx="9006171" cy="648072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</a:rPr>
              <a:t/>
            </a:r>
            <a:br>
              <a:rPr lang="cs-CZ" dirty="0" smtClean="0">
                <a:solidFill>
                  <a:srgbClr val="008000"/>
                </a:solidFill>
              </a:rPr>
            </a:b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37312"/>
            <a:ext cx="7085979" cy="452516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12700" y="1844824"/>
            <a:ext cx="8431300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200" y="2023586"/>
            <a:ext cx="7811356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1600" dirty="0"/>
              <a:t>v</a:t>
            </a:r>
            <a:r>
              <a:rPr lang="cs-CZ" sz="1600" dirty="0" smtClean="0"/>
              <a:t> rámci </a:t>
            </a:r>
            <a:r>
              <a:rPr lang="cs-CZ" sz="1600" b="1" dirty="0" smtClean="0"/>
              <a:t>autobusové dopravy </a:t>
            </a:r>
            <a:r>
              <a:rPr lang="cs-CZ" sz="1600" dirty="0" smtClean="0"/>
              <a:t>na </a:t>
            </a:r>
            <a:r>
              <a:rPr lang="cs-CZ" sz="1600" dirty="0" err="1" smtClean="0"/>
              <a:t>Vejprtsku</a:t>
            </a:r>
            <a:r>
              <a:rPr lang="cs-CZ" sz="1600" dirty="0" smtClean="0"/>
              <a:t> bude od </a:t>
            </a:r>
            <a:r>
              <a:rPr lang="cs-CZ" sz="1600" dirty="0"/>
              <a:t>1. 5. 2022 </a:t>
            </a:r>
            <a:r>
              <a:rPr lang="cs-CZ" sz="1600" dirty="0" smtClean="0"/>
              <a:t>platná nová </a:t>
            </a:r>
            <a:r>
              <a:rPr lang="cs-CZ" sz="1600" dirty="0"/>
              <a:t>desetiletá smlouva, dopravu zde zajistí Autobusy Karlovy Vary </a:t>
            </a:r>
            <a:r>
              <a:rPr lang="cs-CZ" sz="1600" dirty="0" smtClean="0"/>
              <a:t>a.s., rozsah </a:t>
            </a:r>
            <a:r>
              <a:rPr lang="cs-CZ" sz="1600" dirty="0"/>
              <a:t>dopravy bude navýšen o cca 10 </a:t>
            </a:r>
            <a:r>
              <a:rPr lang="cs-CZ" sz="1600" dirty="0" smtClean="0"/>
              <a:t>%, dojde </a:t>
            </a:r>
            <a:r>
              <a:rPr lang="cs-CZ" sz="1600" dirty="0"/>
              <a:t>ke sloučení a přečíslování některých </a:t>
            </a:r>
            <a:r>
              <a:rPr lang="cs-CZ" sz="1600" dirty="0" smtClean="0"/>
              <a:t>linek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r>
              <a:rPr lang="cs-CZ" sz="1600" dirty="0" smtClean="0"/>
              <a:t>změna </a:t>
            </a:r>
            <a:r>
              <a:rPr lang="cs-CZ" sz="1600" b="1" dirty="0" smtClean="0"/>
              <a:t>vlakového dopravce </a:t>
            </a:r>
            <a:r>
              <a:rPr lang="cs-CZ" sz="1600" dirty="0"/>
              <a:t>na lince L4 Mladá Boleslav – Česká Lípa – Rumburk – od </a:t>
            </a:r>
            <a:r>
              <a:rPr lang="cs-CZ" sz="1600" dirty="0" smtClean="0"/>
              <a:t>12. 12. 2021 linku bude místo Českých drah provozovat dopravce Die </a:t>
            </a:r>
            <a:r>
              <a:rPr lang="cs-CZ" sz="1600" dirty="0" err="1"/>
              <a:t>Länderbahn</a:t>
            </a:r>
            <a:r>
              <a:rPr lang="cs-CZ" sz="1600" dirty="0"/>
              <a:t> CZ, s.r.o</a:t>
            </a:r>
            <a:r>
              <a:rPr lang="cs-CZ" sz="1600" dirty="0" smtClean="0"/>
              <a:t>., jezdit zde budou nízkopodlažní vlakové jednotky </a:t>
            </a:r>
            <a:r>
              <a:rPr lang="cs-CZ" sz="1600" dirty="0" err="1" smtClean="0"/>
              <a:t>Desiro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>
              <a:buFontTx/>
              <a:buChar char="-"/>
            </a:pPr>
            <a:r>
              <a:rPr lang="cs-CZ" sz="1600" dirty="0" smtClean="0"/>
              <a:t>Ministerstvo dopravy mění pro vlakovou linku R23 Ústí nad Labem – Kolín dopravce, České dráhy nahradí </a:t>
            </a:r>
            <a:r>
              <a:rPr lang="cs-CZ" sz="1600" dirty="0" err="1" smtClean="0"/>
              <a:t>RegioJet</a:t>
            </a:r>
            <a:r>
              <a:rPr lang="cs-CZ" sz="1600" dirty="0" smtClean="0"/>
              <a:t>, a.s., až do Mělníka se bude uznávat DÚK</a:t>
            </a:r>
            <a:endParaRPr lang="cs-CZ" sz="1600" dirty="0"/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1891425"/>
            <a:ext cx="7811356" cy="48636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60200" y="1064591"/>
            <a:ext cx="9006171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75D6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75D67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 smtClean="0">
                <a:solidFill>
                  <a:srgbClr val="008000"/>
                </a:solidFill>
              </a:rPr>
              <a:t>Změny dopravců</a:t>
            </a:r>
            <a:br>
              <a:rPr lang="cs-CZ" dirty="0" smtClean="0">
                <a:solidFill>
                  <a:srgbClr val="008000"/>
                </a:solidFill>
              </a:rPr>
            </a:br>
            <a:endParaRPr lang="cs-CZ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494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rezentace VŘ-m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K sablona prezentace" id="{15184678-BE40-44E0-9896-401306445995}" vid="{38DDE878-133F-4235-B54A-1B47CDC2AADD}"/>
    </a:ext>
  </a:extLst>
</a:theme>
</file>

<file path=ppt/theme/theme2.xml><?xml version="1.0" encoding="utf-8"?>
<a:theme xmlns:a="http://schemas.openxmlformats.org/drawingml/2006/main" name="5_prezentace VŘ-m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K sablona prezentace" id="{15184678-BE40-44E0-9896-401306445995}" vid="{09CA60E5-F8D5-4791-ABBA-17026767E655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DUK sablona prezentace 2</Template>
  <TotalTime>3599</TotalTime>
  <Words>438</Words>
  <Application>Microsoft Office PowerPoint</Application>
  <PresentationFormat>Předvádění na obrazovce (4:3)</PresentationFormat>
  <Paragraphs>137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4_prezentace VŘ-md</vt:lpstr>
      <vt:lpstr>5_prezentace VŘ-md</vt:lpstr>
      <vt:lpstr>CorelDRAW</vt:lpstr>
      <vt:lpstr>Nové jízdní řády od 12. prosince 2021</vt:lpstr>
      <vt:lpstr>Změny v jízdních řádech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Změny dopravců </vt:lpstr>
      <vt:lpstr> </vt:lpstr>
      <vt:lpstr>Prezentace aplikace PowerPoint</vt:lpstr>
      <vt:lpstr>Změny v tarifu a odbavení </vt:lpstr>
      <vt:lpstr>      Děkuji za pozornost!      </vt:lpstr>
      <vt:lpstr>  Nový jízdní řád od 12. prosince 2021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Vágner Pavlovičová Ludmila</dc:creator>
  <cp:lastModifiedBy>Flochová Markéta</cp:lastModifiedBy>
  <cp:revision>140</cp:revision>
  <cp:lastPrinted>2021-11-26T07:12:00Z</cp:lastPrinted>
  <dcterms:created xsi:type="dcterms:W3CDTF">2019-04-01T11:24:11Z</dcterms:created>
  <dcterms:modified xsi:type="dcterms:W3CDTF">2021-11-30T07:48:36Z</dcterms:modified>
</cp:coreProperties>
</file>