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5"/>
  </p:handoutMasterIdLst>
  <p:sldIdLst>
    <p:sldId id="256" r:id="rId2"/>
    <p:sldId id="269" r:id="rId3"/>
    <p:sldId id="271" r:id="rId4"/>
    <p:sldId id="272" r:id="rId5"/>
    <p:sldId id="257" r:id="rId6"/>
    <p:sldId id="258" r:id="rId7"/>
    <p:sldId id="260" r:id="rId8"/>
    <p:sldId id="263" r:id="rId9"/>
    <p:sldId id="273" r:id="rId10"/>
    <p:sldId id="262" r:id="rId11"/>
    <p:sldId id="261" r:id="rId12"/>
    <p:sldId id="265" r:id="rId13"/>
    <p:sldId id="266" r:id="rId14"/>
  </p:sldIdLst>
  <p:sldSz cx="12192000" cy="6858000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6B2EA"/>
    <a:srgbClr val="0FD6F1"/>
    <a:srgbClr val="CC00CC"/>
    <a:srgbClr val="FF00FF"/>
    <a:srgbClr val="0B54A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Střední styl 1 – zvýraznění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BDBED569-4797-4DF1-A0F4-6AAB3CD982D8}" styleName="Světlý styl 3 – zvýraznění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List_aplikace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cap="all" spc="5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/>
              <a:t>Vývoj počtu žáků oborů Praktická sestra a Zdravotnický asistent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cap="all" spc="5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1. ročník </c:v>
                </c:pt>
              </c:strCache>
            </c:strRef>
          </c:tx>
          <c:spPr>
            <a:gradFill flip="none" rotWithShape="1">
              <a:gsLst>
                <a:gs pos="0">
                  <a:schemeClr val="accent6"/>
                </a:gs>
                <a:gs pos="75000">
                  <a:schemeClr val="accent6">
                    <a:lumMod val="60000"/>
                    <a:lumOff val="40000"/>
                  </a:schemeClr>
                </a:gs>
                <a:gs pos="51000">
                  <a:schemeClr val="accent6">
                    <a:alpha val="75000"/>
                  </a:schemeClr>
                </a:gs>
                <a:gs pos="100000">
                  <a:schemeClr val="accent6">
                    <a:lumMod val="20000"/>
                    <a:lumOff val="80000"/>
                    <a:alpha val="15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0"/>
                  <c:y val="-1.772871083954120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Haffer Medium"/>
                    <a:ea typeface="+mn-ea"/>
                    <a:cs typeface="+mn-cs"/>
                  </a:defRPr>
                </a:pPr>
                <a:endParaRPr lang="cs-C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List1!$A$2:$A$7</c:f>
              <c:strCache>
                <c:ptCount val="6"/>
                <c:pt idx="0">
                  <c:v>2017/18</c:v>
                </c:pt>
                <c:pt idx="1">
                  <c:v>2018/19</c:v>
                </c:pt>
                <c:pt idx="2">
                  <c:v>2019/20</c:v>
                </c:pt>
                <c:pt idx="3">
                  <c:v>2020/21</c:v>
                </c:pt>
                <c:pt idx="4">
                  <c:v>2021/22</c:v>
                </c:pt>
                <c:pt idx="5">
                  <c:v>2022/23</c:v>
                </c:pt>
              </c:strCache>
            </c:strRef>
          </c:cat>
          <c:val>
            <c:numRef>
              <c:f>List1!$B$2:$B$7</c:f>
              <c:numCache>
                <c:formatCode>General</c:formatCode>
                <c:ptCount val="6"/>
                <c:pt idx="1">
                  <c:v>336</c:v>
                </c:pt>
                <c:pt idx="2">
                  <c:v>296</c:v>
                </c:pt>
                <c:pt idx="3">
                  <c:v>367</c:v>
                </c:pt>
                <c:pt idx="4">
                  <c:v>356</c:v>
                </c:pt>
                <c:pt idx="5">
                  <c:v>366</c:v>
                </c:pt>
              </c:numCache>
            </c:numRef>
          </c:val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absolventi</c:v>
                </c:pt>
              </c:strCache>
            </c:strRef>
          </c:tx>
          <c:spPr>
            <a:gradFill flip="none" rotWithShape="1">
              <a:gsLst>
                <a:gs pos="0">
                  <a:schemeClr val="accent5"/>
                </a:gs>
                <a:gs pos="75000">
                  <a:schemeClr val="accent5">
                    <a:lumMod val="60000"/>
                    <a:lumOff val="40000"/>
                  </a:schemeClr>
                </a:gs>
                <a:gs pos="51000">
                  <a:schemeClr val="accent5">
                    <a:alpha val="75000"/>
                  </a:schemeClr>
                </a:gs>
                <a:gs pos="100000">
                  <a:schemeClr val="accent5">
                    <a:lumMod val="20000"/>
                    <a:lumOff val="80000"/>
                    <a:alpha val="15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-5.2303316084392164E-17"/>
                  <c:y val="-2.026138381661861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5.2303316084392164E-17"/>
                  <c:y val="-7.598018931231946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0"/>
                  <c:y val="-2.785940274785056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Haffer Medium"/>
                    <a:ea typeface="+mn-ea"/>
                    <a:cs typeface="+mn-cs"/>
                  </a:defRPr>
                </a:pPr>
                <a:endParaRPr lang="cs-C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List1!$A$2:$A$7</c:f>
              <c:strCache>
                <c:ptCount val="6"/>
                <c:pt idx="0">
                  <c:v>2017/18</c:v>
                </c:pt>
                <c:pt idx="1">
                  <c:v>2018/19</c:v>
                </c:pt>
                <c:pt idx="2">
                  <c:v>2019/20</c:v>
                </c:pt>
                <c:pt idx="3">
                  <c:v>2020/21</c:v>
                </c:pt>
                <c:pt idx="4">
                  <c:v>2021/22</c:v>
                </c:pt>
                <c:pt idx="5">
                  <c:v>2022/23</c:v>
                </c:pt>
              </c:strCache>
            </c:strRef>
          </c:cat>
          <c:val>
            <c:numRef>
              <c:f>List1!$C$2:$C$7</c:f>
              <c:numCache>
                <c:formatCode>General</c:formatCode>
                <c:ptCount val="6"/>
                <c:pt idx="0">
                  <c:v>97</c:v>
                </c:pt>
                <c:pt idx="1">
                  <c:v>82</c:v>
                </c:pt>
                <c:pt idx="2">
                  <c:v>90</c:v>
                </c:pt>
                <c:pt idx="3">
                  <c:v>195</c:v>
                </c:pt>
                <c:pt idx="4">
                  <c:v>129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355"/>
        <c:overlap val="-70"/>
        <c:axId val="469981912"/>
        <c:axId val="469984264"/>
      </c:barChart>
      <c:catAx>
        <c:axId val="4699819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Haffer Medium"/>
                <a:ea typeface="+mn-ea"/>
                <a:cs typeface="+mn-cs"/>
              </a:defRPr>
            </a:pPr>
            <a:endParaRPr lang="cs-CZ"/>
          </a:p>
        </c:txPr>
        <c:crossAx val="469984264"/>
        <c:crosses val="autoZero"/>
        <c:auto val="1"/>
        <c:lblAlgn val="ctr"/>
        <c:lblOffset val="100"/>
        <c:noMultiLvlLbl val="0"/>
      </c:catAx>
      <c:valAx>
        <c:axId val="469984264"/>
        <c:scaling>
          <c:orientation val="minMax"/>
        </c:scaling>
        <c:delete val="0"/>
        <c:axPos val="l"/>
        <c:majorGridlines>
          <c:spPr>
            <a:ln w="9525" cap="flat" cmpd="sng" algn="ctr">
              <a:gradFill>
                <a:gsLst>
                  <a:gs pos="100000">
                    <a:schemeClr val="tx1">
                      <a:lumMod val="5000"/>
                      <a:lumOff val="95000"/>
                    </a:schemeClr>
                  </a:gs>
                  <a:gs pos="0">
                    <a:schemeClr val="tx1">
                      <a:lumMod val="25000"/>
                      <a:lumOff val="75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Haffer Medium"/>
                <a:ea typeface="+mn-ea"/>
                <a:cs typeface="+mn-cs"/>
              </a:defRPr>
            </a:pPr>
            <a:endParaRPr lang="cs-CZ"/>
          </a:p>
        </c:txPr>
        <c:crossAx val="4699819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Haffer Medium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tx1">
                <a:lumMod val="5000"/>
                <a:lumOff val="95000"/>
              </a:schemeClr>
            </a:gs>
            <a:gs pos="0">
              <a:schemeClr val="tx1">
                <a:lumMod val="25000"/>
                <a:lumOff val="75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tx1">
                <a:lumMod val="5000"/>
                <a:lumOff val="95000"/>
              </a:schemeClr>
            </a:gs>
            <a:gs pos="0">
              <a:schemeClr val="tx1">
                <a:lumMod val="25000"/>
                <a:lumOff val="7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1" kern="1200" cap="all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image" Target="../media/image6.jp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image" Target="../media/image6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B39AB7F-F134-4593-8184-3F3C62CAC559}" type="doc">
      <dgm:prSet loTypeId="urn:microsoft.com/office/officeart/2005/8/layout/vList3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5A9CB3F9-5D92-429E-8132-95BF3A8FF6A7}">
      <dgm:prSet custT="1"/>
      <dgm:spPr>
        <a:solidFill>
          <a:srgbClr val="0000FF"/>
        </a:solidFill>
      </dgm:spPr>
      <dgm:t>
        <a:bodyPr/>
        <a:lstStyle/>
        <a:p>
          <a:r>
            <a:rPr lang="cs-CZ" sz="2800" dirty="0" smtClean="0">
              <a:solidFill>
                <a:schemeClr val="bg1"/>
              </a:solidFill>
              <a:latin typeface="Haffer Medium" pitchFamily="2" charset="-18"/>
              <a:cs typeface="Haffer Medium" pitchFamily="2" charset="-18"/>
            </a:rPr>
            <a:t>Ústecký kraj</a:t>
          </a:r>
        </a:p>
      </dgm:t>
    </dgm:pt>
    <dgm:pt modelId="{162E713C-BCB1-4922-9EFE-32D000F956CC}" type="parTrans" cxnId="{782FBD51-11A1-42D3-9F11-6F47977B0801}">
      <dgm:prSet/>
      <dgm:spPr/>
      <dgm:t>
        <a:bodyPr/>
        <a:lstStyle/>
        <a:p>
          <a:endParaRPr lang="cs-CZ"/>
        </a:p>
      </dgm:t>
    </dgm:pt>
    <dgm:pt modelId="{AEBD7DE4-0EB2-41FB-8C76-D81708BC3AFE}" type="sibTrans" cxnId="{782FBD51-11A1-42D3-9F11-6F47977B0801}">
      <dgm:prSet/>
      <dgm:spPr/>
      <dgm:t>
        <a:bodyPr/>
        <a:lstStyle/>
        <a:p>
          <a:endParaRPr lang="cs-CZ"/>
        </a:p>
      </dgm:t>
    </dgm:pt>
    <dgm:pt modelId="{6B838B73-15E7-4DFD-B6CD-00BA3D9420A5}">
      <dgm:prSet custT="1"/>
      <dgm:spPr>
        <a:solidFill>
          <a:srgbClr val="16B2EA"/>
        </a:solidFill>
      </dgm:spPr>
      <dgm:t>
        <a:bodyPr/>
        <a:lstStyle/>
        <a:p>
          <a:r>
            <a:rPr lang="cs-CZ" sz="3200" dirty="0" smtClean="0">
              <a:latin typeface="Haffer Medium" pitchFamily="2" charset="-18"/>
              <a:cs typeface="Haffer Medium" pitchFamily="2" charset="-18"/>
            </a:rPr>
            <a:t>Krajská zdravotní, a. s.</a:t>
          </a:r>
          <a:endParaRPr lang="cs-CZ" sz="3200" dirty="0">
            <a:latin typeface="Haffer Medium" pitchFamily="2" charset="-18"/>
            <a:cs typeface="Haffer Medium" pitchFamily="2" charset="-18"/>
          </a:endParaRPr>
        </a:p>
      </dgm:t>
    </dgm:pt>
    <dgm:pt modelId="{E9DA98A8-01F3-4EC0-B92C-2791BEF93A2A}" type="parTrans" cxnId="{7FAAE07A-F43E-4528-A512-D8F0A4D20C8E}">
      <dgm:prSet/>
      <dgm:spPr/>
      <dgm:t>
        <a:bodyPr/>
        <a:lstStyle/>
        <a:p>
          <a:endParaRPr lang="cs-CZ"/>
        </a:p>
      </dgm:t>
    </dgm:pt>
    <dgm:pt modelId="{6153ED4C-B6C2-4550-A041-C9C63C714E0E}" type="sibTrans" cxnId="{7FAAE07A-F43E-4528-A512-D8F0A4D20C8E}">
      <dgm:prSet/>
      <dgm:spPr/>
      <dgm:t>
        <a:bodyPr/>
        <a:lstStyle/>
        <a:p>
          <a:endParaRPr lang="cs-CZ"/>
        </a:p>
      </dgm:t>
    </dgm:pt>
    <dgm:pt modelId="{0A399E52-52EF-4C03-8094-1A0F603C94DA}">
      <dgm:prSet/>
      <dgm:spPr/>
      <dgm:t>
        <a:bodyPr/>
        <a:lstStyle/>
        <a:p>
          <a:r>
            <a:rPr lang="cs-CZ" dirty="0" smtClean="0">
              <a:latin typeface="Haffer Medium" pitchFamily="2" charset="-18"/>
              <a:cs typeface="Haffer Medium" pitchFamily="2" charset="-18"/>
            </a:rPr>
            <a:t>města v Ústeckém kraji 
– např. Žatec aj.</a:t>
          </a:r>
          <a:endParaRPr lang="cs-CZ" dirty="0">
            <a:latin typeface="Haffer Medium" pitchFamily="2" charset="-18"/>
            <a:cs typeface="Haffer Medium" pitchFamily="2" charset="-18"/>
          </a:endParaRPr>
        </a:p>
      </dgm:t>
    </dgm:pt>
    <dgm:pt modelId="{81CF1A76-CD54-45A5-AAEA-20E9B9ADDD69}" type="parTrans" cxnId="{DF529E2C-C487-4797-A5FE-D9139F8ED6CE}">
      <dgm:prSet/>
      <dgm:spPr/>
      <dgm:t>
        <a:bodyPr/>
        <a:lstStyle/>
        <a:p>
          <a:endParaRPr lang="cs-CZ"/>
        </a:p>
      </dgm:t>
    </dgm:pt>
    <dgm:pt modelId="{04B73ECE-34ED-4A76-B22C-EB02CD57EAB2}" type="sibTrans" cxnId="{DF529E2C-C487-4797-A5FE-D9139F8ED6CE}">
      <dgm:prSet/>
      <dgm:spPr/>
      <dgm:t>
        <a:bodyPr/>
        <a:lstStyle/>
        <a:p>
          <a:endParaRPr lang="cs-CZ"/>
        </a:p>
      </dgm:t>
    </dgm:pt>
    <dgm:pt modelId="{4C6046B5-B17B-4188-BE4F-27E5EDFC46B1}" type="pres">
      <dgm:prSet presAssocID="{CB39AB7F-F134-4593-8184-3F3C62CAC559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3DE69349-7F8F-4EF2-A505-7D7C9E27D1BC}" type="pres">
      <dgm:prSet presAssocID="{5A9CB3F9-5D92-429E-8132-95BF3A8FF6A7}" presName="composite" presStyleCnt="0"/>
      <dgm:spPr/>
    </dgm:pt>
    <dgm:pt modelId="{F712F2C9-4AFE-44A9-B303-CBE695ACA5A8}" type="pres">
      <dgm:prSet presAssocID="{5A9CB3F9-5D92-429E-8132-95BF3A8FF6A7}" presName="imgShp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cs-CZ"/>
        </a:p>
      </dgm:t>
    </dgm:pt>
    <dgm:pt modelId="{EF8AAA06-B876-4870-86D6-A9567C6BD05F}" type="pres">
      <dgm:prSet presAssocID="{5A9CB3F9-5D92-429E-8132-95BF3A8FF6A7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0D71BEB0-A218-4545-9E59-3C7325BECCF5}" type="pres">
      <dgm:prSet presAssocID="{AEBD7DE4-0EB2-41FB-8C76-D81708BC3AFE}" presName="spacing" presStyleCnt="0"/>
      <dgm:spPr/>
    </dgm:pt>
    <dgm:pt modelId="{92B23AC8-A169-4BED-B151-AD0050BCE976}" type="pres">
      <dgm:prSet presAssocID="{6B838B73-15E7-4DFD-B6CD-00BA3D9420A5}" presName="composite" presStyleCnt="0"/>
      <dgm:spPr/>
    </dgm:pt>
    <dgm:pt modelId="{B738BB9C-78A0-4D7E-8366-073CFF8B6C87}" type="pres">
      <dgm:prSet presAssocID="{6B838B73-15E7-4DFD-B6CD-00BA3D9420A5}" presName="imgShp" presStyleLbl="fgImgPlace1" presStyleIdx="1" presStyleCnt="3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cs-CZ"/>
        </a:p>
      </dgm:t>
    </dgm:pt>
    <dgm:pt modelId="{98E233EF-62EF-4521-9BC8-785ACF1C56C4}" type="pres">
      <dgm:prSet presAssocID="{6B838B73-15E7-4DFD-B6CD-00BA3D9420A5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BAD99C3D-BD5D-4142-894C-DB6D242F8916}" type="pres">
      <dgm:prSet presAssocID="{6153ED4C-B6C2-4550-A041-C9C63C714E0E}" presName="spacing" presStyleCnt="0"/>
      <dgm:spPr/>
    </dgm:pt>
    <dgm:pt modelId="{13072D4F-B03A-446B-8ED1-49FB22441A16}" type="pres">
      <dgm:prSet presAssocID="{0A399E52-52EF-4C03-8094-1A0F603C94DA}" presName="composite" presStyleCnt="0"/>
      <dgm:spPr/>
    </dgm:pt>
    <dgm:pt modelId="{B6640A0E-2128-47DC-8070-F45C4271DE80}" type="pres">
      <dgm:prSet presAssocID="{0A399E52-52EF-4C03-8094-1A0F603C94DA}" presName="imgShp" presStyleLbl="fgImgPlace1" presStyleIdx="2" presStyleCnt="3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  <dgm:t>
        <a:bodyPr/>
        <a:lstStyle/>
        <a:p>
          <a:endParaRPr lang="cs-CZ"/>
        </a:p>
      </dgm:t>
    </dgm:pt>
    <dgm:pt modelId="{D3B60154-F288-4FF7-A7BC-A28364B11FDD}" type="pres">
      <dgm:prSet presAssocID="{0A399E52-52EF-4C03-8094-1A0F603C94DA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782FBD51-11A1-42D3-9F11-6F47977B0801}" srcId="{CB39AB7F-F134-4593-8184-3F3C62CAC559}" destId="{5A9CB3F9-5D92-429E-8132-95BF3A8FF6A7}" srcOrd="0" destOrd="0" parTransId="{162E713C-BCB1-4922-9EFE-32D000F956CC}" sibTransId="{AEBD7DE4-0EB2-41FB-8C76-D81708BC3AFE}"/>
    <dgm:cxn modelId="{107D4DDD-9B45-4011-A8C3-5D264C63376F}" type="presOf" srcId="{5A9CB3F9-5D92-429E-8132-95BF3A8FF6A7}" destId="{EF8AAA06-B876-4870-86D6-A9567C6BD05F}" srcOrd="0" destOrd="0" presId="urn:microsoft.com/office/officeart/2005/8/layout/vList3"/>
    <dgm:cxn modelId="{3398E415-B30A-4D82-A704-0371F2A1D0AA}" type="presOf" srcId="{0A399E52-52EF-4C03-8094-1A0F603C94DA}" destId="{D3B60154-F288-4FF7-A7BC-A28364B11FDD}" srcOrd="0" destOrd="0" presId="urn:microsoft.com/office/officeart/2005/8/layout/vList3"/>
    <dgm:cxn modelId="{7FAAE07A-F43E-4528-A512-D8F0A4D20C8E}" srcId="{CB39AB7F-F134-4593-8184-3F3C62CAC559}" destId="{6B838B73-15E7-4DFD-B6CD-00BA3D9420A5}" srcOrd="1" destOrd="0" parTransId="{E9DA98A8-01F3-4EC0-B92C-2791BEF93A2A}" sibTransId="{6153ED4C-B6C2-4550-A041-C9C63C714E0E}"/>
    <dgm:cxn modelId="{2AB24A3B-6FF1-4CBA-B6DA-83A13218DACE}" type="presOf" srcId="{CB39AB7F-F134-4593-8184-3F3C62CAC559}" destId="{4C6046B5-B17B-4188-BE4F-27E5EDFC46B1}" srcOrd="0" destOrd="0" presId="urn:microsoft.com/office/officeart/2005/8/layout/vList3"/>
    <dgm:cxn modelId="{DF529E2C-C487-4797-A5FE-D9139F8ED6CE}" srcId="{CB39AB7F-F134-4593-8184-3F3C62CAC559}" destId="{0A399E52-52EF-4C03-8094-1A0F603C94DA}" srcOrd="2" destOrd="0" parTransId="{81CF1A76-CD54-45A5-AAEA-20E9B9ADDD69}" sibTransId="{04B73ECE-34ED-4A76-B22C-EB02CD57EAB2}"/>
    <dgm:cxn modelId="{CC25B5CD-E30E-4170-B9B7-2B8E08D53BF0}" type="presOf" srcId="{6B838B73-15E7-4DFD-B6CD-00BA3D9420A5}" destId="{98E233EF-62EF-4521-9BC8-785ACF1C56C4}" srcOrd="0" destOrd="0" presId="urn:microsoft.com/office/officeart/2005/8/layout/vList3"/>
    <dgm:cxn modelId="{1F77E9D4-3DDB-4FE5-B944-C28196264C8E}" type="presParOf" srcId="{4C6046B5-B17B-4188-BE4F-27E5EDFC46B1}" destId="{3DE69349-7F8F-4EF2-A505-7D7C9E27D1BC}" srcOrd="0" destOrd="0" presId="urn:microsoft.com/office/officeart/2005/8/layout/vList3"/>
    <dgm:cxn modelId="{AE19AAAA-886F-4735-84FD-BF3A336667D4}" type="presParOf" srcId="{3DE69349-7F8F-4EF2-A505-7D7C9E27D1BC}" destId="{F712F2C9-4AFE-44A9-B303-CBE695ACA5A8}" srcOrd="0" destOrd="0" presId="urn:microsoft.com/office/officeart/2005/8/layout/vList3"/>
    <dgm:cxn modelId="{E8295158-3215-476A-9C86-D97E4A74647F}" type="presParOf" srcId="{3DE69349-7F8F-4EF2-A505-7D7C9E27D1BC}" destId="{EF8AAA06-B876-4870-86D6-A9567C6BD05F}" srcOrd="1" destOrd="0" presId="urn:microsoft.com/office/officeart/2005/8/layout/vList3"/>
    <dgm:cxn modelId="{C3290164-F3CC-4EEF-B101-3F6D8187FDFA}" type="presParOf" srcId="{4C6046B5-B17B-4188-BE4F-27E5EDFC46B1}" destId="{0D71BEB0-A218-4545-9E59-3C7325BECCF5}" srcOrd="1" destOrd="0" presId="urn:microsoft.com/office/officeart/2005/8/layout/vList3"/>
    <dgm:cxn modelId="{D0DCD53B-11E3-45A6-88FB-C8BAFB4BFAD3}" type="presParOf" srcId="{4C6046B5-B17B-4188-BE4F-27E5EDFC46B1}" destId="{92B23AC8-A169-4BED-B151-AD0050BCE976}" srcOrd="2" destOrd="0" presId="urn:microsoft.com/office/officeart/2005/8/layout/vList3"/>
    <dgm:cxn modelId="{C5F58D57-A865-43CC-BDE4-0938066B48FF}" type="presParOf" srcId="{92B23AC8-A169-4BED-B151-AD0050BCE976}" destId="{B738BB9C-78A0-4D7E-8366-073CFF8B6C87}" srcOrd="0" destOrd="0" presId="urn:microsoft.com/office/officeart/2005/8/layout/vList3"/>
    <dgm:cxn modelId="{48F293F7-6CB0-4F3D-B2AF-AEB6EFC53155}" type="presParOf" srcId="{92B23AC8-A169-4BED-B151-AD0050BCE976}" destId="{98E233EF-62EF-4521-9BC8-785ACF1C56C4}" srcOrd="1" destOrd="0" presId="urn:microsoft.com/office/officeart/2005/8/layout/vList3"/>
    <dgm:cxn modelId="{50CA3218-A47F-4118-816D-512BC7F81F19}" type="presParOf" srcId="{4C6046B5-B17B-4188-BE4F-27E5EDFC46B1}" destId="{BAD99C3D-BD5D-4142-894C-DB6D242F8916}" srcOrd="3" destOrd="0" presId="urn:microsoft.com/office/officeart/2005/8/layout/vList3"/>
    <dgm:cxn modelId="{1568DFA1-5312-4B96-BAF7-1C34166467D0}" type="presParOf" srcId="{4C6046B5-B17B-4188-BE4F-27E5EDFC46B1}" destId="{13072D4F-B03A-446B-8ED1-49FB22441A16}" srcOrd="4" destOrd="0" presId="urn:microsoft.com/office/officeart/2005/8/layout/vList3"/>
    <dgm:cxn modelId="{D4D59E6D-25B8-4C7B-A448-0ED116FF2B4F}" type="presParOf" srcId="{13072D4F-B03A-446B-8ED1-49FB22441A16}" destId="{B6640A0E-2128-47DC-8070-F45C4271DE80}" srcOrd="0" destOrd="0" presId="urn:microsoft.com/office/officeart/2005/8/layout/vList3"/>
    <dgm:cxn modelId="{D3BEF858-B978-4B98-B220-3A1EA9D54BBE}" type="presParOf" srcId="{13072D4F-B03A-446B-8ED1-49FB22441A16}" destId="{D3B60154-F288-4FF7-A7BC-A28364B11FDD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8AAA06-B876-4870-86D6-A9567C6BD05F}">
      <dsp:nvSpPr>
        <dsp:cNvPr id="0" name=""/>
        <dsp:cNvSpPr/>
      </dsp:nvSpPr>
      <dsp:spPr>
        <a:xfrm rot="10800000">
          <a:off x="1737697" y="2526"/>
          <a:ext cx="5405120" cy="1505029"/>
        </a:xfrm>
        <a:prstGeom prst="homePlate">
          <a:avLst/>
        </a:prstGeom>
        <a:solidFill>
          <a:srgbClr val="0000F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3676" tIns="106680" rIns="199136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800" kern="1200" dirty="0" smtClean="0">
              <a:solidFill>
                <a:schemeClr val="bg1"/>
              </a:solidFill>
              <a:latin typeface="Haffer Medium" pitchFamily="2" charset="-18"/>
              <a:cs typeface="Haffer Medium" pitchFamily="2" charset="-18"/>
            </a:rPr>
            <a:t>Ústecký kraj</a:t>
          </a:r>
        </a:p>
      </dsp:txBody>
      <dsp:txXfrm rot="10800000">
        <a:off x="2113954" y="2526"/>
        <a:ext cx="5028863" cy="1505029"/>
      </dsp:txXfrm>
    </dsp:sp>
    <dsp:sp modelId="{F712F2C9-4AFE-44A9-B303-CBE695ACA5A8}">
      <dsp:nvSpPr>
        <dsp:cNvPr id="0" name=""/>
        <dsp:cNvSpPr/>
      </dsp:nvSpPr>
      <dsp:spPr>
        <a:xfrm>
          <a:off x="985182" y="2526"/>
          <a:ext cx="1505029" cy="1505029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8E233EF-62EF-4521-9BC8-785ACF1C56C4}">
      <dsp:nvSpPr>
        <dsp:cNvPr id="0" name=""/>
        <dsp:cNvSpPr/>
      </dsp:nvSpPr>
      <dsp:spPr>
        <a:xfrm rot="10800000">
          <a:off x="1737697" y="1956818"/>
          <a:ext cx="5405120" cy="1505029"/>
        </a:xfrm>
        <a:prstGeom prst="homePlate">
          <a:avLst/>
        </a:prstGeom>
        <a:solidFill>
          <a:srgbClr val="16B2E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3676" tIns="121920" rIns="227584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200" kern="1200" dirty="0" smtClean="0">
              <a:latin typeface="Haffer Medium" pitchFamily="2" charset="-18"/>
              <a:cs typeface="Haffer Medium" pitchFamily="2" charset="-18"/>
            </a:rPr>
            <a:t>Krajská zdravotní, a. s.</a:t>
          </a:r>
          <a:endParaRPr lang="cs-CZ" sz="3200" kern="1200" dirty="0">
            <a:latin typeface="Haffer Medium" pitchFamily="2" charset="-18"/>
            <a:cs typeface="Haffer Medium" pitchFamily="2" charset="-18"/>
          </a:endParaRPr>
        </a:p>
      </dsp:txBody>
      <dsp:txXfrm rot="10800000">
        <a:off x="2113954" y="1956818"/>
        <a:ext cx="5028863" cy="1505029"/>
      </dsp:txXfrm>
    </dsp:sp>
    <dsp:sp modelId="{B738BB9C-78A0-4D7E-8366-073CFF8B6C87}">
      <dsp:nvSpPr>
        <dsp:cNvPr id="0" name=""/>
        <dsp:cNvSpPr/>
      </dsp:nvSpPr>
      <dsp:spPr>
        <a:xfrm>
          <a:off x="985182" y="1956818"/>
          <a:ext cx="1505029" cy="1505029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3B60154-F288-4FF7-A7BC-A28364B11FDD}">
      <dsp:nvSpPr>
        <dsp:cNvPr id="0" name=""/>
        <dsp:cNvSpPr/>
      </dsp:nvSpPr>
      <dsp:spPr>
        <a:xfrm rot="10800000">
          <a:off x="1737697" y="3911110"/>
          <a:ext cx="5405120" cy="1505029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3676" tIns="118110" rIns="220472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100" kern="1200" dirty="0" smtClean="0">
              <a:latin typeface="Haffer Medium" pitchFamily="2" charset="-18"/>
              <a:cs typeface="Haffer Medium" pitchFamily="2" charset="-18"/>
            </a:rPr>
            <a:t>města v Ústeckém kraji 
– např. Žatec aj.</a:t>
          </a:r>
          <a:endParaRPr lang="cs-CZ" sz="3100" kern="1200" dirty="0">
            <a:latin typeface="Haffer Medium" pitchFamily="2" charset="-18"/>
            <a:cs typeface="Haffer Medium" pitchFamily="2" charset="-18"/>
          </a:endParaRPr>
        </a:p>
      </dsp:txBody>
      <dsp:txXfrm rot="10800000">
        <a:off x="2113954" y="3911110"/>
        <a:ext cx="5028863" cy="1505029"/>
      </dsp:txXfrm>
    </dsp:sp>
    <dsp:sp modelId="{B6640A0E-2128-47DC-8070-F45C4271DE80}">
      <dsp:nvSpPr>
        <dsp:cNvPr id="0" name=""/>
        <dsp:cNvSpPr/>
      </dsp:nvSpPr>
      <dsp:spPr>
        <a:xfrm>
          <a:off x="985182" y="3911110"/>
          <a:ext cx="1505029" cy="1505029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0FE33C-879A-4833-8ACC-2F111B0EA6C9}" type="datetimeFigureOut">
              <a:rPr lang="cs-CZ" smtClean="0"/>
              <a:t>13.04.2023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12F306-7D9B-4B7C-9DBC-02947017B5A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408155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2D518-1FD5-4A66-B0FA-352306CD3CC6}" type="datetimeFigureOut">
              <a:rPr lang="cs-CZ" smtClean="0"/>
              <a:t>13.04.2023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7D8A5-1CC4-4351-87AC-1BB59D57F4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737651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2D518-1FD5-4A66-B0FA-352306CD3CC6}" type="datetimeFigureOut">
              <a:rPr lang="cs-CZ" smtClean="0"/>
              <a:t>13.04.2023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7D8A5-1CC4-4351-87AC-1BB59D57F4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455077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2D518-1FD5-4A66-B0FA-352306CD3CC6}" type="datetimeFigureOut">
              <a:rPr lang="cs-CZ" smtClean="0"/>
              <a:t>13.04.2023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7D8A5-1CC4-4351-87AC-1BB59D57F4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057349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2D518-1FD5-4A66-B0FA-352306CD3CC6}" type="datetimeFigureOut">
              <a:rPr lang="cs-CZ" smtClean="0"/>
              <a:t>13.04.2023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7D8A5-1CC4-4351-87AC-1BB59D57F4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144461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2D518-1FD5-4A66-B0FA-352306CD3CC6}" type="datetimeFigureOut">
              <a:rPr lang="cs-CZ" smtClean="0"/>
              <a:t>13.04.2023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7D8A5-1CC4-4351-87AC-1BB59D57F4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567681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2D518-1FD5-4A66-B0FA-352306CD3CC6}" type="datetimeFigureOut">
              <a:rPr lang="cs-CZ" smtClean="0"/>
              <a:t>13.04.2023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7D8A5-1CC4-4351-87AC-1BB59D57F4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953452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2D518-1FD5-4A66-B0FA-352306CD3CC6}" type="datetimeFigureOut">
              <a:rPr lang="cs-CZ" smtClean="0"/>
              <a:t>13.04.2023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7D8A5-1CC4-4351-87AC-1BB59D57F4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21160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2D518-1FD5-4A66-B0FA-352306CD3CC6}" type="datetimeFigureOut">
              <a:rPr lang="cs-CZ" smtClean="0"/>
              <a:t>13.04.2023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7D8A5-1CC4-4351-87AC-1BB59D57F4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345629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2D518-1FD5-4A66-B0FA-352306CD3CC6}" type="datetimeFigureOut">
              <a:rPr lang="cs-CZ" smtClean="0"/>
              <a:t>13.04.2023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7D8A5-1CC4-4351-87AC-1BB59D57F4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291831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2D518-1FD5-4A66-B0FA-352306CD3CC6}" type="datetimeFigureOut">
              <a:rPr lang="cs-CZ" smtClean="0"/>
              <a:t>13.04.2023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7D8A5-1CC4-4351-87AC-1BB59D57F4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924309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2D518-1FD5-4A66-B0FA-352306CD3CC6}" type="datetimeFigureOut">
              <a:rPr lang="cs-CZ" smtClean="0"/>
              <a:t>13.04.2023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7D8A5-1CC4-4351-87AC-1BB59D57F4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193879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62D518-1FD5-4A66-B0FA-352306CD3CC6}" type="datetimeFigureOut">
              <a:rPr lang="cs-CZ" smtClean="0"/>
              <a:t>13.04.2023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C7D8A5-1CC4-4351-87AC-1BB59D57F4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244691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2032000" y="1837944"/>
            <a:ext cx="97282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000" b="1" dirty="0">
                <a:latin typeface="Century Gothic" panose="020B0502020202020204" pitchFamily="34" charset="0"/>
              </a:rPr>
              <a:t>Studuj zdravotnický obor </a:t>
            </a:r>
            <a:endParaRPr lang="cs-CZ" sz="8000" b="1" dirty="0" smtClean="0">
              <a:latin typeface="Century Gothic" panose="020B0502020202020204" pitchFamily="34" charset="0"/>
            </a:endParaRPr>
          </a:p>
          <a:p>
            <a:pPr algn="ctr"/>
            <a:r>
              <a:rPr lang="cs-CZ" sz="8000" b="1" dirty="0" smtClean="0">
                <a:latin typeface="Century Gothic" panose="020B0502020202020204" pitchFamily="34" charset="0"/>
              </a:rPr>
              <a:t>v </a:t>
            </a:r>
            <a:r>
              <a:rPr lang="cs-CZ" sz="8000" b="1" dirty="0">
                <a:latin typeface="Century Gothic" panose="020B0502020202020204" pitchFamily="34" charset="0"/>
              </a:rPr>
              <a:t>Ústeckém kraji</a:t>
            </a:r>
            <a:endParaRPr lang="cs-CZ" sz="80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454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Zástupný symbol pro obsah 1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11" name="Obdélník 10"/>
          <p:cNvSpPr/>
          <p:nvPr/>
        </p:nvSpPr>
        <p:spPr>
          <a:xfrm>
            <a:off x="1511874" y="4078331"/>
            <a:ext cx="909022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cs-CZ" sz="1600" dirty="0">
              <a:latin typeface="Haffer Medium" pitchFamily="2" charset="-18"/>
              <a:cs typeface="Haffer Medium" pitchFamily="2" charset="-18"/>
            </a:endParaRPr>
          </a:p>
        </p:txBody>
      </p:sp>
      <p:sp>
        <p:nvSpPr>
          <p:cNvPr id="14" name="Obdélník 13"/>
          <p:cNvSpPr/>
          <p:nvPr/>
        </p:nvSpPr>
        <p:spPr>
          <a:xfrm>
            <a:off x="1235676" y="5919443"/>
            <a:ext cx="1019844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1600" b="1" dirty="0">
                <a:solidFill>
                  <a:srgbClr val="16B2EA"/>
                </a:solidFill>
                <a:latin typeface="Haffer Medium" pitchFamily="2" charset="-18"/>
                <a:cs typeface="Haffer Medium" pitchFamily="2" charset="-18"/>
              </a:rPr>
              <a:t>Žadatel musí po ukončení studia odpracovat minimálně </a:t>
            </a:r>
            <a:r>
              <a:rPr lang="cs-CZ" sz="1600" b="1" dirty="0" smtClean="0">
                <a:solidFill>
                  <a:srgbClr val="16B2EA"/>
                </a:solidFill>
                <a:latin typeface="Haffer Medium" pitchFamily="2" charset="-18"/>
                <a:cs typeface="Haffer Medium" pitchFamily="2" charset="-18"/>
              </a:rPr>
              <a:t>3 </a:t>
            </a:r>
            <a:r>
              <a:rPr lang="cs-CZ" sz="1600" b="1" dirty="0">
                <a:solidFill>
                  <a:srgbClr val="16B2EA"/>
                </a:solidFill>
                <a:latin typeface="Haffer Medium" pitchFamily="2" charset="-18"/>
                <a:cs typeface="Haffer Medium" pitchFamily="2" charset="-18"/>
              </a:rPr>
              <a:t>celé roky u společnosti Krajská zdravotní, a. s.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1235676" y="1302794"/>
            <a:ext cx="91135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rgbClr val="16B2EA"/>
                </a:solidFill>
                <a:latin typeface="Haffer Medium" pitchFamily="2" charset="-18"/>
                <a:cs typeface="Haffer Medium" pitchFamily="2" charset="-18"/>
              </a:rPr>
              <a:t>Krajská zdravotní, a.s. podporuje žáky středních škol a studenty vyšších odborných škol a vysokých škol přímo, nebo prostřednictvím </a:t>
            </a:r>
            <a:r>
              <a:rPr lang="cs-CZ" b="1" dirty="0" smtClean="0">
                <a:solidFill>
                  <a:srgbClr val="16B2EA"/>
                </a:solidFill>
                <a:latin typeface="Haffer Medium" pitchFamily="2" charset="-18"/>
                <a:cs typeface="Haffer Medium" pitchFamily="2" charset="-18"/>
              </a:rPr>
              <a:t>svého</a:t>
            </a:r>
          </a:p>
          <a:p>
            <a:r>
              <a:rPr lang="cs-CZ" b="1" dirty="0" smtClean="0">
                <a:solidFill>
                  <a:srgbClr val="16B2EA"/>
                </a:solidFill>
                <a:latin typeface="Haffer Medium" pitchFamily="2" charset="-18"/>
                <a:cs typeface="Haffer Medium" pitchFamily="2" charset="-18"/>
              </a:rPr>
              <a:t>Nadačního </a:t>
            </a:r>
            <a:r>
              <a:rPr lang="cs-CZ" b="1" dirty="0">
                <a:solidFill>
                  <a:srgbClr val="16B2EA"/>
                </a:solidFill>
                <a:latin typeface="Haffer Medium" pitchFamily="2" charset="-18"/>
                <a:cs typeface="Haffer Medium" pitchFamily="2" charset="-18"/>
              </a:rPr>
              <a:t>fondu Krajské zdravotní, a.s</a:t>
            </a:r>
            <a:r>
              <a:rPr lang="cs-CZ" b="1" dirty="0" smtClean="0">
                <a:solidFill>
                  <a:srgbClr val="16B2EA"/>
                </a:solidFill>
                <a:latin typeface="Haffer Medium" pitchFamily="2" charset="-18"/>
                <a:cs typeface="Haffer Medium" pitchFamily="2" charset="-18"/>
              </a:rPr>
              <a:t>.</a:t>
            </a:r>
            <a:endParaRPr lang="cs-CZ" b="1" dirty="0">
              <a:solidFill>
                <a:srgbClr val="16B2EA"/>
              </a:solidFill>
              <a:latin typeface="Haffer Medium" pitchFamily="2" charset="-18"/>
              <a:cs typeface="Haffer Medium" pitchFamily="2" charset="-18"/>
            </a:endParaRPr>
          </a:p>
        </p:txBody>
      </p:sp>
      <p:sp>
        <p:nvSpPr>
          <p:cNvPr id="18" name="TextovéPole 17"/>
          <p:cNvSpPr txBox="1"/>
          <p:nvPr/>
        </p:nvSpPr>
        <p:spPr>
          <a:xfrm>
            <a:off x="1235676" y="2226124"/>
            <a:ext cx="9914467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Podpora </a:t>
            </a:r>
            <a:r>
              <a:rPr lang="cs-CZ" b="1" dirty="0" smtClean="0"/>
              <a:t>žáků středních </a:t>
            </a:r>
            <a:r>
              <a:rPr lang="cs-CZ" b="1" dirty="0"/>
              <a:t>škol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 smtClean="0">
                <a:solidFill>
                  <a:srgbClr val="16B2EA"/>
                </a:solidFill>
              </a:rPr>
              <a:t>odborná </a:t>
            </a:r>
            <a:r>
              <a:rPr lang="cs-CZ" b="1" dirty="0">
                <a:solidFill>
                  <a:srgbClr val="16B2EA"/>
                </a:solidFill>
              </a:rPr>
              <a:t>praxe s odměnou až 2.000,- Kč </a:t>
            </a:r>
            <a:r>
              <a:rPr lang="cs-CZ" dirty="0"/>
              <a:t>během 3. nebo 4. ročníku (volí škola podle studijního programu), odměna je podmíněna hodnocením „výborně“ a splněnou 100% </a:t>
            </a:r>
            <a:r>
              <a:rPr lang="cs-CZ" dirty="0" smtClean="0"/>
              <a:t>docházkou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r>
              <a:rPr lang="cs-CZ" b="1" dirty="0"/>
              <a:t>Podpora </a:t>
            </a:r>
            <a:r>
              <a:rPr lang="cs-CZ" b="1" dirty="0" smtClean="0"/>
              <a:t>žáků středních </a:t>
            </a:r>
            <a:r>
              <a:rPr lang="cs-CZ" b="1" dirty="0"/>
              <a:t>škol a </a:t>
            </a:r>
            <a:r>
              <a:rPr lang="cs-CZ" b="1" dirty="0" smtClean="0"/>
              <a:t>studentů prezenčního </a:t>
            </a:r>
            <a:r>
              <a:rPr lang="cs-CZ" b="1" dirty="0"/>
              <a:t>studia VOŠ a VŠ</a:t>
            </a:r>
          </a:p>
          <a:p>
            <a:r>
              <a:rPr lang="cs-CZ" i="1" dirty="0"/>
              <a:t>Např. Stipendijní program pro akademický/školní rok 2022/2023 byl určený pro podporu studentů nelékařských zdravotnických oborů takto: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pro </a:t>
            </a:r>
            <a:r>
              <a:rPr lang="cs-CZ" dirty="0"/>
              <a:t>studenty 2. a vyššího ročníku oborů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 smtClean="0"/>
              <a:t>všeobecná </a:t>
            </a:r>
            <a:r>
              <a:rPr lang="cs-CZ" dirty="0"/>
              <a:t>sestra / dětská sestra / radiologický asistent / porodní asistentka / zdravotnický záchranář / zdravotní laborant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 smtClean="0"/>
              <a:t>od </a:t>
            </a:r>
            <a:r>
              <a:rPr lang="cs-CZ" dirty="0"/>
              <a:t>roku 2020 stipendium </a:t>
            </a:r>
            <a:r>
              <a:rPr lang="cs-CZ" b="1" dirty="0">
                <a:solidFill>
                  <a:srgbClr val="16B2EA"/>
                </a:solidFill>
              </a:rPr>
              <a:t>ve výši 100 000,- Kč na školní/akademický rok</a:t>
            </a:r>
            <a:r>
              <a:rPr lang="cs-CZ" dirty="0"/>
              <a:t>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pro </a:t>
            </a:r>
            <a:r>
              <a:rPr lang="cs-CZ" dirty="0"/>
              <a:t>studenty 4. a vyššího ročníku nebo studenty 1. a vyššího ročníku magisterského navazujícího studia oboru psycholog, logoped – </a:t>
            </a:r>
            <a:r>
              <a:rPr lang="cs-CZ" b="1" dirty="0">
                <a:solidFill>
                  <a:srgbClr val="16B2EA"/>
                </a:solidFill>
              </a:rPr>
              <a:t>stipendium 100 </a:t>
            </a:r>
            <a:r>
              <a:rPr lang="cs-CZ" b="1" dirty="0" smtClean="0">
                <a:solidFill>
                  <a:srgbClr val="16B2EA"/>
                </a:solidFill>
              </a:rPr>
              <a:t>000,- Kč</a:t>
            </a:r>
            <a:endParaRPr lang="cs-CZ" b="1" dirty="0">
              <a:solidFill>
                <a:srgbClr val="16B2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55249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Zástupný symbol pro obsah 8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TextovéPole 4"/>
          <p:cNvSpPr txBox="1"/>
          <p:nvPr/>
        </p:nvSpPr>
        <p:spPr>
          <a:xfrm>
            <a:off x="2885302" y="704056"/>
            <a:ext cx="79927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800" dirty="0" smtClean="0">
                <a:solidFill>
                  <a:srgbClr val="0070C0"/>
                </a:solidFill>
                <a:latin typeface="Haffer Medium" pitchFamily="2" charset="-18"/>
                <a:cs typeface="Haffer Medium" pitchFamily="2" charset="-18"/>
              </a:rPr>
              <a:t>Města v Ústeckém kraji </a:t>
            </a:r>
            <a:endParaRPr lang="cs-CZ" sz="4800" dirty="0">
              <a:solidFill>
                <a:srgbClr val="0070C0"/>
              </a:solidFill>
              <a:latin typeface="Haffer Medium" pitchFamily="2" charset="-18"/>
              <a:cs typeface="Haffer Medium" pitchFamily="2" charset="-18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1313935" y="4113854"/>
            <a:ext cx="956413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000" dirty="0">
                <a:latin typeface="Haffer Medium" pitchFamily="2" charset="-18"/>
                <a:cs typeface="Haffer Medium" pitchFamily="2" charset="-18"/>
              </a:rPr>
              <a:t>Vlastní stipendijní programy </a:t>
            </a:r>
            <a:r>
              <a:rPr lang="cs-CZ" sz="4000" dirty="0" smtClean="0">
                <a:latin typeface="Haffer Medium" pitchFamily="2" charset="-18"/>
                <a:cs typeface="Haffer Medium" pitchFamily="2" charset="-18"/>
              </a:rPr>
              <a:t>pro </a:t>
            </a:r>
            <a:r>
              <a:rPr lang="cs-CZ" sz="4000" dirty="0">
                <a:latin typeface="Haffer Medium" pitchFamily="2" charset="-18"/>
                <a:cs typeface="Haffer Medium" pitchFamily="2" charset="-18"/>
              </a:rPr>
              <a:t>nelékařský zdravotnický personál </a:t>
            </a:r>
          </a:p>
          <a:p>
            <a:pPr algn="ctr"/>
            <a:r>
              <a:rPr lang="cs-CZ" sz="4000" dirty="0">
                <a:latin typeface="Haffer Medium" pitchFamily="2" charset="-18"/>
                <a:cs typeface="Haffer Medium" pitchFamily="2" charset="-18"/>
              </a:rPr>
              <a:t>(např. </a:t>
            </a:r>
            <a:r>
              <a:rPr lang="cs-CZ" sz="4000" dirty="0">
                <a:solidFill>
                  <a:srgbClr val="0B54A0"/>
                </a:solidFill>
                <a:latin typeface="Haffer Medium" pitchFamily="2" charset="-18"/>
                <a:cs typeface="Haffer Medium" pitchFamily="2" charset="-18"/>
              </a:rPr>
              <a:t>město Žatec</a:t>
            </a:r>
            <a:r>
              <a:rPr lang="cs-CZ" sz="4000" dirty="0">
                <a:latin typeface="Haffer Medium" pitchFamily="2" charset="-18"/>
                <a:cs typeface="Haffer Medium" pitchFamily="2" charset="-18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1225991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Obrázek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Obdélník 1"/>
          <p:cNvSpPr/>
          <p:nvPr/>
        </p:nvSpPr>
        <p:spPr>
          <a:xfrm>
            <a:off x="1951493" y="1836932"/>
            <a:ext cx="8451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>
                <a:solidFill>
                  <a:srgbClr val="0000FF"/>
                </a:solidFill>
                <a:latin typeface="Haffer Medium" pitchFamily="2" charset="-18"/>
                <a:cs typeface="Haffer Medium" pitchFamily="2" charset="-18"/>
              </a:rPr>
              <a:t>ročník</a:t>
            </a:r>
          </a:p>
        </p:txBody>
      </p:sp>
      <p:sp>
        <p:nvSpPr>
          <p:cNvPr id="3" name="Obdélník 2"/>
          <p:cNvSpPr/>
          <p:nvPr/>
        </p:nvSpPr>
        <p:spPr>
          <a:xfrm>
            <a:off x="4041894" y="1836932"/>
            <a:ext cx="23711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>
                <a:solidFill>
                  <a:srgbClr val="16B2EA"/>
                </a:solidFill>
                <a:latin typeface="Haffer Medium" pitchFamily="2" charset="-18"/>
                <a:cs typeface="Haffer Medium" pitchFamily="2" charset="-18"/>
              </a:rPr>
              <a:t>max. </a:t>
            </a:r>
            <a:r>
              <a:rPr lang="cs-CZ" dirty="0" err="1">
                <a:solidFill>
                  <a:srgbClr val="16B2EA"/>
                </a:solidFill>
                <a:latin typeface="Haffer Medium" pitchFamily="2" charset="-18"/>
                <a:cs typeface="Haffer Medium" pitchFamily="2" charset="-18"/>
              </a:rPr>
              <a:t>dos</a:t>
            </a:r>
            <a:r>
              <a:rPr lang="cs-CZ" dirty="0">
                <a:solidFill>
                  <a:srgbClr val="16B2EA"/>
                </a:solidFill>
                <a:latin typeface="Haffer Medium" pitchFamily="2" charset="-18"/>
                <a:cs typeface="Haffer Medium" pitchFamily="2" charset="-18"/>
              </a:rPr>
              <a:t>. částka / ŠR</a:t>
            </a:r>
          </a:p>
        </p:txBody>
      </p:sp>
      <p:sp>
        <p:nvSpPr>
          <p:cNvPr id="4" name="Obdélník 3"/>
          <p:cNvSpPr/>
          <p:nvPr/>
        </p:nvSpPr>
        <p:spPr>
          <a:xfrm>
            <a:off x="7512031" y="1869468"/>
            <a:ext cx="8451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>
                <a:solidFill>
                  <a:srgbClr val="0000FF"/>
                </a:solidFill>
                <a:latin typeface="Haffer Medium" pitchFamily="2" charset="-18"/>
                <a:cs typeface="Haffer Medium" pitchFamily="2" charset="-18"/>
              </a:rPr>
              <a:t>ročník</a:t>
            </a:r>
          </a:p>
        </p:txBody>
      </p:sp>
      <p:sp>
        <p:nvSpPr>
          <p:cNvPr id="5" name="Obdélník 4"/>
          <p:cNvSpPr/>
          <p:nvPr/>
        </p:nvSpPr>
        <p:spPr>
          <a:xfrm>
            <a:off x="9602432" y="1869468"/>
            <a:ext cx="23711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>
                <a:solidFill>
                  <a:srgbClr val="16B2EA"/>
                </a:solidFill>
                <a:latin typeface="Haffer Medium" pitchFamily="2" charset="-18"/>
                <a:cs typeface="Haffer Medium" pitchFamily="2" charset="-18"/>
              </a:rPr>
              <a:t>max. </a:t>
            </a:r>
            <a:r>
              <a:rPr lang="cs-CZ" dirty="0" err="1">
                <a:solidFill>
                  <a:srgbClr val="16B2EA"/>
                </a:solidFill>
                <a:latin typeface="Haffer Medium" pitchFamily="2" charset="-18"/>
                <a:cs typeface="Haffer Medium" pitchFamily="2" charset="-18"/>
              </a:rPr>
              <a:t>dos</a:t>
            </a:r>
            <a:r>
              <a:rPr lang="cs-CZ" dirty="0">
                <a:solidFill>
                  <a:srgbClr val="16B2EA"/>
                </a:solidFill>
                <a:latin typeface="Haffer Medium" pitchFamily="2" charset="-18"/>
                <a:cs typeface="Haffer Medium" pitchFamily="2" charset="-18"/>
              </a:rPr>
              <a:t>. částka / ŠR</a:t>
            </a:r>
          </a:p>
        </p:txBody>
      </p:sp>
      <p:sp>
        <p:nvSpPr>
          <p:cNvPr id="6" name="Obdélník 5"/>
          <p:cNvSpPr/>
          <p:nvPr/>
        </p:nvSpPr>
        <p:spPr>
          <a:xfrm>
            <a:off x="530976" y="2238800"/>
            <a:ext cx="360066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sz="1600" dirty="0">
                <a:latin typeface="Haffer Medium" pitchFamily="2" charset="-18"/>
                <a:cs typeface="Haffer Medium" pitchFamily="2" charset="-18"/>
              </a:rPr>
              <a:t>SŠ </a:t>
            </a:r>
            <a:endParaRPr lang="cs-CZ" sz="1600" dirty="0" smtClean="0">
              <a:latin typeface="Haffer Medium" pitchFamily="2" charset="-18"/>
              <a:cs typeface="Haffer Medium" pitchFamily="2" charset="-18"/>
            </a:endParaRPr>
          </a:p>
          <a:p>
            <a:pPr algn="ctr"/>
            <a:r>
              <a:rPr lang="cs-CZ" sz="1600" dirty="0" smtClean="0">
                <a:latin typeface="Haffer Medium" pitchFamily="2" charset="-18"/>
                <a:cs typeface="Haffer Medium" pitchFamily="2" charset="-18"/>
              </a:rPr>
              <a:t>(</a:t>
            </a:r>
            <a:r>
              <a:rPr lang="cs-CZ" sz="1600" dirty="0">
                <a:latin typeface="Haffer Medium" pitchFamily="2" charset="-18"/>
                <a:cs typeface="Haffer Medium" pitchFamily="2" charset="-18"/>
              </a:rPr>
              <a:t>různé zdravotní i nezdravotní obory)</a:t>
            </a:r>
          </a:p>
        </p:txBody>
      </p:sp>
      <p:sp>
        <p:nvSpPr>
          <p:cNvPr id="7" name="Obdélník 6"/>
          <p:cNvSpPr/>
          <p:nvPr/>
        </p:nvSpPr>
        <p:spPr>
          <a:xfrm>
            <a:off x="6639196" y="2357052"/>
            <a:ext cx="280717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600" dirty="0">
                <a:latin typeface="Haffer Medium" pitchFamily="2" charset="-18"/>
                <a:cs typeface="Haffer Medium" pitchFamily="2" charset="-18"/>
              </a:rPr>
              <a:t>VŠ / VOŠ (nelékařské obory)</a:t>
            </a:r>
          </a:p>
        </p:txBody>
      </p:sp>
      <p:sp>
        <p:nvSpPr>
          <p:cNvPr id="8" name="Obdélník 7"/>
          <p:cNvSpPr/>
          <p:nvPr/>
        </p:nvSpPr>
        <p:spPr>
          <a:xfrm>
            <a:off x="1837679" y="2899185"/>
            <a:ext cx="10326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>
                <a:solidFill>
                  <a:srgbClr val="0000FF"/>
                </a:solidFill>
                <a:latin typeface="Haffer Medium" pitchFamily="2" charset="-18"/>
                <a:cs typeface="Haffer Medium" pitchFamily="2" charset="-18"/>
              </a:rPr>
              <a:t>1. ročník</a:t>
            </a:r>
            <a:endParaRPr lang="cs-CZ" dirty="0">
              <a:solidFill>
                <a:srgbClr val="0000FF"/>
              </a:solidFill>
              <a:latin typeface="Haffer Medium" pitchFamily="2" charset="-18"/>
              <a:cs typeface="Haffer Medium" pitchFamily="2" charset="-18"/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1837679" y="3358302"/>
            <a:ext cx="10807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>
                <a:solidFill>
                  <a:srgbClr val="0000FF"/>
                </a:solidFill>
                <a:latin typeface="Haffer Medium" pitchFamily="2" charset="-18"/>
                <a:cs typeface="Haffer Medium" pitchFamily="2" charset="-18"/>
              </a:rPr>
              <a:t>2. ročník</a:t>
            </a:r>
          </a:p>
        </p:txBody>
      </p:sp>
      <p:sp>
        <p:nvSpPr>
          <p:cNvPr id="10" name="Obdélník 9"/>
          <p:cNvSpPr/>
          <p:nvPr/>
        </p:nvSpPr>
        <p:spPr>
          <a:xfrm>
            <a:off x="1837679" y="3820035"/>
            <a:ext cx="10791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>
                <a:solidFill>
                  <a:srgbClr val="0000FF"/>
                </a:solidFill>
                <a:latin typeface="Haffer Medium" pitchFamily="2" charset="-18"/>
                <a:cs typeface="Haffer Medium" pitchFamily="2" charset="-18"/>
              </a:rPr>
              <a:t>3. ročník</a:t>
            </a:r>
          </a:p>
        </p:txBody>
      </p:sp>
      <p:sp>
        <p:nvSpPr>
          <p:cNvPr id="11" name="Obdélník 10"/>
          <p:cNvSpPr/>
          <p:nvPr/>
        </p:nvSpPr>
        <p:spPr>
          <a:xfrm>
            <a:off x="1837679" y="4264977"/>
            <a:ext cx="10871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>
                <a:solidFill>
                  <a:srgbClr val="0000FF"/>
                </a:solidFill>
                <a:latin typeface="Haffer Medium" pitchFamily="2" charset="-18"/>
                <a:cs typeface="Haffer Medium" pitchFamily="2" charset="-18"/>
              </a:rPr>
              <a:t>4. ročník</a:t>
            </a:r>
          </a:p>
        </p:txBody>
      </p:sp>
      <p:sp>
        <p:nvSpPr>
          <p:cNvPr id="12" name="Obdélník 11"/>
          <p:cNvSpPr/>
          <p:nvPr/>
        </p:nvSpPr>
        <p:spPr>
          <a:xfrm>
            <a:off x="449222" y="4789169"/>
            <a:ext cx="376417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sz="1600" dirty="0">
                <a:solidFill>
                  <a:srgbClr val="0000FF"/>
                </a:solidFill>
                <a:latin typeface="Haffer Medium" pitchFamily="2" charset="-18"/>
                <a:cs typeface="Haffer Medium" pitchFamily="2" charset="-18"/>
              </a:rPr>
              <a:t>3. ročník + 4. ročník </a:t>
            </a:r>
            <a:endParaRPr lang="cs-CZ" sz="1600" dirty="0" smtClean="0">
              <a:solidFill>
                <a:srgbClr val="0000FF"/>
              </a:solidFill>
              <a:latin typeface="Haffer Medium" pitchFamily="2" charset="-18"/>
              <a:cs typeface="Haffer Medium" pitchFamily="2" charset="-18"/>
            </a:endParaRPr>
          </a:p>
          <a:p>
            <a:pPr algn="ctr"/>
            <a:r>
              <a:rPr lang="cs-CZ" sz="1600" dirty="0" smtClean="0">
                <a:latin typeface="Haffer Medium" pitchFamily="2" charset="-18"/>
                <a:cs typeface="Haffer Medium" pitchFamily="2" charset="-18"/>
              </a:rPr>
              <a:t>(</a:t>
            </a:r>
            <a:r>
              <a:rPr lang="cs-CZ" sz="1600" dirty="0">
                <a:latin typeface="Haffer Medium" pitchFamily="2" charset="-18"/>
                <a:cs typeface="Haffer Medium" pitchFamily="2" charset="-18"/>
              </a:rPr>
              <a:t>souvislá odborná praxe - 4 až 6 týdnů)</a:t>
            </a:r>
          </a:p>
        </p:txBody>
      </p:sp>
      <p:sp>
        <p:nvSpPr>
          <p:cNvPr id="13" name="Obdélník 12"/>
          <p:cNvSpPr/>
          <p:nvPr/>
        </p:nvSpPr>
        <p:spPr>
          <a:xfrm>
            <a:off x="680598" y="5528804"/>
            <a:ext cx="365677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600" dirty="0">
                <a:latin typeface="Haffer Medium" pitchFamily="2" charset="-18"/>
                <a:cs typeface="Haffer Medium" pitchFamily="2" charset="-18"/>
              </a:rPr>
              <a:t>celkem za celé studium (podle oboru)</a:t>
            </a:r>
          </a:p>
        </p:txBody>
      </p:sp>
      <p:sp>
        <p:nvSpPr>
          <p:cNvPr id="14" name="Obdélník 13"/>
          <p:cNvSpPr/>
          <p:nvPr/>
        </p:nvSpPr>
        <p:spPr>
          <a:xfrm>
            <a:off x="4567198" y="2899185"/>
            <a:ext cx="15568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>
                <a:solidFill>
                  <a:srgbClr val="16B2EA"/>
                </a:solidFill>
                <a:latin typeface="Haffer Medium" pitchFamily="2" charset="-18"/>
                <a:cs typeface="Haffer Medium" pitchFamily="2" charset="-18"/>
              </a:rPr>
              <a:t>až 4 500</a:t>
            </a:r>
            <a:r>
              <a:rPr lang="cs-CZ" dirty="0" smtClean="0">
                <a:solidFill>
                  <a:srgbClr val="16B2EA"/>
                </a:solidFill>
                <a:latin typeface="Haffer Medium" pitchFamily="2" charset="-18"/>
                <a:cs typeface="Haffer Medium" pitchFamily="2" charset="-18"/>
              </a:rPr>
              <a:t>,- Kč</a:t>
            </a:r>
            <a:endParaRPr lang="cs-CZ" dirty="0">
              <a:solidFill>
                <a:srgbClr val="16B2EA"/>
              </a:solidFill>
              <a:latin typeface="Haffer Medium" pitchFamily="2" charset="-18"/>
              <a:cs typeface="Haffer Medium" pitchFamily="2" charset="-18"/>
            </a:endParaRPr>
          </a:p>
        </p:txBody>
      </p:sp>
      <p:sp>
        <p:nvSpPr>
          <p:cNvPr id="15" name="Obdélník 14"/>
          <p:cNvSpPr/>
          <p:nvPr/>
        </p:nvSpPr>
        <p:spPr>
          <a:xfrm>
            <a:off x="4567198" y="3358302"/>
            <a:ext cx="15568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>
                <a:solidFill>
                  <a:srgbClr val="16B2EA"/>
                </a:solidFill>
                <a:latin typeface="Haffer Medium" pitchFamily="2" charset="-18"/>
                <a:cs typeface="Haffer Medium" pitchFamily="2" charset="-18"/>
              </a:rPr>
              <a:t>až 6 500</a:t>
            </a:r>
            <a:r>
              <a:rPr lang="cs-CZ" dirty="0" smtClean="0">
                <a:solidFill>
                  <a:srgbClr val="16B2EA"/>
                </a:solidFill>
                <a:latin typeface="Haffer Medium" pitchFamily="2" charset="-18"/>
                <a:cs typeface="Haffer Medium" pitchFamily="2" charset="-18"/>
              </a:rPr>
              <a:t>,- Kč</a:t>
            </a:r>
            <a:endParaRPr lang="cs-CZ" dirty="0">
              <a:solidFill>
                <a:srgbClr val="16B2EA"/>
              </a:solidFill>
              <a:latin typeface="Haffer Medium" pitchFamily="2" charset="-18"/>
              <a:cs typeface="Haffer Medium" pitchFamily="2" charset="-18"/>
            </a:endParaRPr>
          </a:p>
        </p:txBody>
      </p:sp>
      <p:sp>
        <p:nvSpPr>
          <p:cNvPr id="16" name="Obdélník 15"/>
          <p:cNvSpPr/>
          <p:nvPr/>
        </p:nvSpPr>
        <p:spPr>
          <a:xfrm>
            <a:off x="4458520" y="3812512"/>
            <a:ext cx="16706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>
                <a:solidFill>
                  <a:srgbClr val="16B2EA"/>
                </a:solidFill>
                <a:latin typeface="Haffer Medium" pitchFamily="2" charset="-18"/>
                <a:cs typeface="Haffer Medium" pitchFamily="2" charset="-18"/>
              </a:rPr>
              <a:t>až 57 500</a:t>
            </a:r>
            <a:r>
              <a:rPr lang="cs-CZ" dirty="0" smtClean="0">
                <a:solidFill>
                  <a:srgbClr val="16B2EA"/>
                </a:solidFill>
                <a:latin typeface="Haffer Medium" pitchFamily="2" charset="-18"/>
                <a:cs typeface="Haffer Medium" pitchFamily="2" charset="-18"/>
              </a:rPr>
              <a:t>,- Kč</a:t>
            </a:r>
            <a:endParaRPr lang="cs-CZ" dirty="0">
              <a:solidFill>
                <a:srgbClr val="16B2EA"/>
              </a:solidFill>
              <a:latin typeface="Haffer Medium" pitchFamily="2" charset="-18"/>
              <a:cs typeface="Haffer Medium" pitchFamily="2" charset="-18"/>
            </a:endParaRPr>
          </a:p>
        </p:txBody>
      </p:sp>
      <p:sp>
        <p:nvSpPr>
          <p:cNvPr id="17" name="Obdélník 16"/>
          <p:cNvSpPr/>
          <p:nvPr/>
        </p:nvSpPr>
        <p:spPr>
          <a:xfrm>
            <a:off x="4447299" y="4264977"/>
            <a:ext cx="16930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>
                <a:solidFill>
                  <a:srgbClr val="16B2EA"/>
                </a:solidFill>
                <a:latin typeface="Haffer Medium" pitchFamily="2" charset="-18"/>
                <a:cs typeface="Haffer Medium" pitchFamily="2" charset="-18"/>
              </a:rPr>
              <a:t>až 92 500</a:t>
            </a:r>
            <a:r>
              <a:rPr lang="cs-CZ" dirty="0" smtClean="0">
                <a:solidFill>
                  <a:srgbClr val="16B2EA"/>
                </a:solidFill>
                <a:latin typeface="Haffer Medium" pitchFamily="2" charset="-18"/>
                <a:cs typeface="Haffer Medium" pitchFamily="2" charset="-18"/>
              </a:rPr>
              <a:t>,- Kč</a:t>
            </a:r>
            <a:endParaRPr lang="cs-CZ" dirty="0">
              <a:solidFill>
                <a:srgbClr val="16B2EA"/>
              </a:solidFill>
              <a:latin typeface="Haffer Medium" pitchFamily="2" charset="-18"/>
              <a:cs typeface="Haffer Medium" pitchFamily="2" charset="-18"/>
            </a:endParaRPr>
          </a:p>
        </p:txBody>
      </p:sp>
      <p:sp>
        <p:nvSpPr>
          <p:cNvPr id="18" name="Obdélník 17"/>
          <p:cNvSpPr/>
          <p:nvPr/>
        </p:nvSpPr>
        <p:spPr>
          <a:xfrm>
            <a:off x="4575539" y="5004612"/>
            <a:ext cx="15648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>
                <a:solidFill>
                  <a:srgbClr val="16B2EA"/>
                </a:solidFill>
                <a:latin typeface="Haffer Medium" pitchFamily="2" charset="-18"/>
                <a:cs typeface="Haffer Medium" pitchFamily="2" charset="-18"/>
              </a:rPr>
              <a:t>až 2 000</a:t>
            </a:r>
            <a:r>
              <a:rPr lang="cs-CZ" dirty="0" smtClean="0">
                <a:solidFill>
                  <a:srgbClr val="16B2EA"/>
                </a:solidFill>
                <a:latin typeface="Haffer Medium" pitchFamily="2" charset="-18"/>
                <a:cs typeface="Haffer Medium" pitchFamily="2" charset="-18"/>
              </a:rPr>
              <a:t>,- Kč</a:t>
            </a:r>
            <a:endParaRPr lang="cs-CZ" dirty="0">
              <a:solidFill>
                <a:srgbClr val="16B2EA"/>
              </a:solidFill>
              <a:latin typeface="Haffer Medium" pitchFamily="2" charset="-18"/>
              <a:cs typeface="Haffer Medium" pitchFamily="2" charset="-18"/>
            </a:endParaRPr>
          </a:p>
        </p:txBody>
      </p:sp>
      <p:sp>
        <p:nvSpPr>
          <p:cNvPr id="19" name="Obdélník 18"/>
          <p:cNvSpPr/>
          <p:nvPr/>
        </p:nvSpPr>
        <p:spPr>
          <a:xfrm>
            <a:off x="4159714" y="5465393"/>
            <a:ext cx="213552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e-DE" dirty="0" err="1">
                <a:solidFill>
                  <a:srgbClr val="16B2EA"/>
                </a:solidFill>
                <a:latin typeface="Haffer Medium" pitchFamily="2" charset="-18"/>
                <a:cs typeface="Haffer Medium" pitchFamily="2" charset="-18"/>
              </a:rPr>
              <a:t>až</a:t>
            </a:r>
            <a:r>
              <a:rPr lang="de-DE" dirty="0">
                <a:solidFill>
                  <a:srgbClr val="16B2EA"/>
                </a:solidFill>
                <a:latin typeface="Haffer Medium" pitchFamily="2" charset="-18"/>
                <a:cs typeface="Haffer Medium" pitchFamily="2" charset="-18"/>
              </a:rPr>
              <a:t> 453 000</a:t>
            </a:r>
            <a:r>
              <a:rPr lang="de-DE" dirty="0" smtClean="0">
                <a:solidFill>
                  <a:srgbClr val="16B2EA"/>
                </a:solidFill>
                <a:latin typeface="Haffer Medium" pitchFamily="2" charset="-18"/>
                <a:cs typeface="Haffer Medium" pitchFamily="2" charset="-18"/>
              </a:rPr>
              <a:t>,-</a:t>
            </a:r>
            <a:r>
              <a:rPr lang="cs-CZ" dirty="0" smtClean="0">
                <a:solidFill>
                  <a:srgbClr val="16B2EA"/>
                </a:solidFill>
                <a:latin typeface="Haffer Medium" pitchFamily="2" charset="-18"/>
                <a:cs typeface="Haffer Medium" pitchFamily="2" charset="-18"/>
              </a:rPr>
              <a:t> Kč</a:t>
            </a:r>
            <a:r>
              <a:rPr lang="de-DE" dirty="0" smtClean="0">
                <a:solidFill>
                  <a:srgbClr val="16B2EA"/>
                </a:solidFill>
                <a:latin typeface="Haffer Medium" pitchFamily="2" charset="-18"/>
                <a:cs typeface="Haffer Medium" pitchFamily="2" charset="-18"/>
              </a:rPr>
              <a:t> </a:t>
            </a:r>
            <a:endParaRPr lang="cs-CZ" dirty="0" smtClean="0">
              <a:solidFill>
                <a:srgbClr val="16B2EA"/>
              </a:solidFill>
              <a:latin typeface="Haffer Medium" pitchFamily="2" charset="-18"/>
              <a:cs typeface="Haffer Medium" pitchFamily="2" charset="-18"/>
            </a:endParaRPr>
          </a:p>
          <a:p>
            <a:pPr algn="ctr"/>
            <a:r>
              <a:rPr lang="de-DE" dirty="0" err="1" smtClean="0">
                <a:solidFill>
                  <a:srgbClr val="16B2EA"/>
                </a:solidFill>
                <a:latin typeface="Haffer Medium" pitchFamily="2" charset="-18"/>
                <a:cs typeface="Haffer Medium" pitchFamily="2" charset="-18"/>
              </a:rPr>
              <a:t>nebo</a:t>
            </a:r>
            <a:r>
              <a:rPr lang="de-DE" dirty="0" smtClean="0">
                <a:solidFill>
                  <a:srgbClr val="16B2EA"/>
                </a:solidFill>
                <a:latin typeface="Haffer Medium" pitchFamily="2" charset="-18"/>
                <a:cs typeface="Haffer Medium" pitchFamily="2" charset="-18"/>
              </a:rPr>
              <a:t> </a:t>
            </a:r>
            <a:r>
              <a:rPr lang="de-DE" dirty="0">
                <a:solidFill>
                  <a:srgbClr val="16B2EA"/>
                </a:solidFill>
                <a:latin typeface="Haffer Medium" pitchFamily="2" charset="-18"/>
                <a:cs typeface="Haffer Medium" pitchFamily="2" charset="-18"/>
              </a:rPr>
              <a:t>553 000</a:t>
            </a:r>
            <a:r>
              <a:rPr lang="de-DE" dirty="0" smtClean="0">
                <a:solidFill>
                  <a:srgbClr val="16B2EA"/>
                </a:solidFill>
                <a:latin typeface="Haffer Medium" pitchFamily="2" charset="-18"/>
                <a:cs typeface="Haffer Medium" pitchFamily="2" charset="-18"/>
              </a:rPr>
              <a:t>,-</a:t>
            </a:r>
            <a:r>
              <a:rPr lang="cs-CZ" dirty="0" smtClean="0">
                <a:solidFill>
                  <a:srgbClr val="16B2EA"/>
                </a:solidFill>
                <a:latin typeface="Haffer Medium" pitchFamily="2" charset="-18"/>
                <a:cs typeface="Haffer Medium" pitchFamily="2" charset="-18"/>
              </a:rPr>
              <a:t> Kč</a:t>
            </a:r>
            <a:endParaRPr lang="de-DE" dirty="0">
              <a:solidFill>
                <a:srgbClr val="16B2EA"/>
              </a:solidFill>
              <a:latin typeface="Haffer Medium" pitchFamily="2" charset="-18"/>
              <a:cs typeface="Haffer Medium" pitchFamily="2" charset="-18"/>
            </a:endParaRPr>
          </a:p>
        </p:txBody>
      </p:sp>
      <p:sp>
        <p:nvSpPr>
          <p:cNvPr id="20" name="Obdélník 19"/>
          <p:cNvSpPr/>
          <p:nvPr/>
        </p:nvSpPr>
        <p:spPr>
          <a:xfrm>
            <a:off x="7395006" y="2903571"/>
            <a:ext cx="10326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>
                <a:solidFill>
                  <a:srgbClr val="0000FF"/>
                </a:solidFill>
                <a:latin typeface="Haffer Medium" pitchFamily="2" charset="-18"/>
                <a:cs typeface="Haffer Medium" pitchFamily="2" charset="-18"/>
              </a:rPr>
              <a:t>1. ročník</a:t>
            </a:r>
            <a:endParaRPr lang="cs-CZ" dirty="0">
              <a:solidFill>
                <a:srgbClr val="0000FF"/>
              </a:solidFill>
              <a:latin typeface="Haffer Medium" pitchFamily="2" charset="-18"/>
              <a:cs typeface="Haffer Medium" pitchFamily="2" charset="-18"/>
            </a:endParaRPr>
          </a:p>
        </p:txBody>
      </p:sp>
      <p:sp>
        <p:nvSpPr>
          <p:cNvPr id="21" name="Obdélník 20"/>
          <p:cNvSpPr/>
          <p:nvPr/>
        </p:nvSpPr>
        <p:spPr>
          <a:xfrm>
            <a:off x="7395006" y="3358302"/>
            <a:ext cx="10807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>
                <a:solidFill>
                  <a:srgbClr val="0000FF"/>
                </a:solidFill>
                <a:latin typeface="Haffer Medium" pitchFamily="2" charset="-18"/>
                <a:cs typeface="Haffer Medium" pitchFamily="2" charset="-18"/>
              </a:rPr>
              <a:t>2. ročník</a:t>
            </a:r>
          </a:p>
        </p:txBody>
      </p:sp>
      <p:sp>
        <p:nvSpPr>
          <p:cNvPr id="23" name="Obdélník 22"/>
          <p:cNvSpPr/>
          <p:nvPr/>
        </p:nvSpPr>
        <p:spPr>
          <a:xfrm>
            <a:off x="7395006" y="3812512"/>
            <a:ext cx="10791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>
                <a:solidFill>
                  <a:srgbClr val="0000FF"/>
                </a:solidFill>
                <a:latin typeface="Haffer Medium" pitchFamily="2" charset="-18"/>
                <a:cs typeface="Haffer Medium" pitchFamily="2" charset="-18"/>
              </a:rPr>
              <a:t>3. ročník</a:t>
            </a:r>
          </a:p>
        </p:txBody>
      </p:sp>
      <p:sp>
        <p:nvSpPr>
          <p:cNvPr id="24" name="Obdélník 23"/>
          <p:cNvSpPr/>
          <p:nvPr/>
        </p:nvSpPr>
        <p:spPr>
          <a:xfrm>
            <a:off x="4863333" y="4083237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cs-CZ" sz="1400" dirty="0" smtClean="0">
                <a:latin typeface="Haffer Medium" pitchFamily="2" charset="-18"/>
                <a:cs typeface="Haffer Medium" pitchFamily="2" charset="-18"/>
              </a:rPr>
              <a:t>(zdravotnický </a:t>
            </a:r>
            <a:r>
              <a:rPr lang="cs-CZ" sz="1400" dirty="0">
                <a:latin typeface="Haffer Medium" pitchFamily="2" charset="-18"/>
                <a:cs typeface="Haffer Medium" pitchFamily="2" charset="-18"/>
              </a:rPr>
              <a:t>záchranář, zdravotní laborant, </a:t>
            </a:r>
            <a:endParaRPr lang="cs-CZ" sz="1400" dirty="0" smtClean="0">
              <a:latin typeface="Haffer Medium" pitchFamily="2" charset="-18"/>
              <a:cs typeface="Haffer Medium" pitchFamily="2" charset="-18"/>
            </a:endParaRPr>
          </a:p>
          <a:p>
            <a:pPr algn="ctr"/>
            <a:r>
              <a:rPr lang="cs-CZ" sz="1400" dirty="0" smtClean="0">
                <a:latin typeface="Haffer Medium" pitchFamily="2" charset="-18"/>
                <a:cs typeface="Haffer Medium" pitchFamily="2" charset="-18"/>
              </a:rPr>
              <a:t>dětská </a:t>
            </a:r>
            <a:r>
              <a:rPr lang="cs-CZ" sz="1400" dirty="0">
                <a:latin typeface="Haffer Medium" pitchFamily="2" charset="-18"/>
                <a:cs typeface="Haffer Medium" pitchFamily="2" charset="-18"/>
              </a:rPr>
              <a:t>sestra, porodní asistentka)</a:t>
            </a:r>
          </a:p>
        </p:txBody>
      </p:sp>
      <p:sp>
        <p:nvSpPr>
          <p:cNvPr id="25" name="Obdélník 24"/>
          <p:cNvSpPr/>
          <p:nvPr/>
        </p:nvSpPr>
        <p:spPr>
          <a:xfrm>
            <a:off x="7395006" y="4736972"/>
            <a:ext cx="10791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>
                <a:solidFill>
                  <a:srgbClr val="0000FF"/>
                </a:solidFill>
                <a:latin typeface="Haffer Medium" pitchFamily="2" charset="-18"/>
                <a:cs typeface="Haffer Medium" pitchFamily="2" charset="-18"/>
              </a:rPr>
              <a:t>3. ročník</a:t>
            </a:r>
          </a:p>
        </p:txBody>
      </p:sp>
      <p:sp>
        <p:nvSpPr>
          <p:cNvPr id="26" name="Obdélník 25"/>
          <p:cNvSpPr/>
          <p:nvPr/>
        </p:nvSpPr>
        <p:spPr>
          <a:xfrm>
            <a:off x="6276917" y="5004612"/>
            <a:ext cx="353173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dirty="0" smtClean="0">
                <a:latin typeface="Haffer Medium" pitchFamily="2" charset="-18"/>
                <a:cs typeface="Haffer Medium" pitchFamily="2" charset="-18"/>
              </a:rPr>
              <a:t>(všeobecná </a:t>
            </a:r>
            <a:r>
              <a:rPr lang="cs-CZ" sz="1400" dirty="0">
                <a:latin typeface="Haffer Medium" pitchFamily="2" charset="-18"/>
                <a:cs typeface="Haffer Medium" pitchFamily="2" charset="-18"/>
              </a:rPr>
              <a:t>sestra a radiologický asistent)</a:t>
            </a:r>
          </a:p>
        </p:txBody>
      </p:sp>
      <p:sp>
        <p:nvSpPr>
          <p:cNvPr id="27" name="Obdélník 26"/>
          <p:cNvSpPr/>
          <p:nvPr/>
        </p:nvSpPr>
        <p:spPr>
          <a:xfrm>
            <a:off x="10157391" y="2903571"/>
            <a:ext cx="17107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>
                <a:solidFill>
                  <a:srgbClr val="16B2EA"/>
                </a:solidFill>
                <a:latin typeface="Haffer Medium" pitchFamily="2" charset="-18"/>
                <a:cs typeface="Haffer Medium" pitchFamily="2" charset="-18"/>
              </a:rPr>
              <a:t>až 30 000</a:t>
            </a:r>
            <a:r>
              <a:rPr lang="cs-CZ" dirty="0" smtClean="0">
                <a:solidFill>
                  <a:srgbClr val="16B2EA"/>
                </a:solidFill>
                <a:latin typeface="Haffer Medium" pitchFamily="2" charset="-18"/>
                <a:cs typeface="Haffer Medium" pitchFamily="2" charset="-18"/>
              </a:rPr>
              <a:t>,- Kč</a:t>
            </a:r>
            <a:endParaRPr lang="cs-CZ" dirty="0">
              <a:solidFill>
                <a:srgbClr val="16B2EA"/>
              </a:solidFill>
              <a:latin typeface="Haffer Medium" pitchFamily="2" charset="-18"/>
              <a:cs typeface="Haffer Medium" pitchFamily="2" charset="-18"/>
            </a:endParaRPr>
          </a:p>
        </p:txBody>
      </p:sp>
      <p:sp>
        <p:nvSpPr>
          <p:cNvPr id="28" name="Obdélník 27"/>
          <p:cNvSpPr/>
          <p:nvPr/>
        </p:nvSpPr>
        <p:spPr>
          <a:xfrm>
            <a:off x="10069226" y="3358302"/>
            <a:ext cx="17988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>
                <a:solidFill>
                  <a:srgbClr val="16B2EA"/>
                </a:solidFill>
                <a:latin typeface="Haffer Medium" pitchFamily="2" charset="-18"/>
                <a:cs typeface="Haffer Medium" pitchFamily="2" charset="-18"/>
              </a:rPr>
              <a:t>až 130 000</a:t>
            </a:r>
            <a:r>
              <a:rPr lang="cs-CZ" dirty="0" smtClean="0">
                <a:solidFill>
                  <a:srgbClr val="16B2EA"/>
                </a:solidFill>
                <a:latin typeface="Haffer Medium" pitchFamily="2" charset="-18"/>
                <a:cs typeface="Haffer Medium" pitchFamily="2" charset="-18"/>
              </a:rPr>
              <a:t>,- Kč</a:t>
            </a:r>
            <a:endParaRPr lang="cs-CZ" dirty="0">
              <a:solidFill>
                <a:srgbClr val="16B2EA"/>
              </a:solidFill>
              <a:latin typeface="Haffer Medium" pitchFamily="2" charset="-18"/>
              <a:cs typeface="Haffer Medium" pitchFamily="2" charset="-18"/>
            </a:endParaRPr>
          </a:p>
        </p:txBody>
      </p:sp>
      <p:sp>
        <p:nvSpPr>
          <p:cNvPr id="29" name="Obdélník 28"/>
          <p:cNvSpPr/>
          <p:nvPr/>
        </p:nvSpPr>
        <p:spPr>
          <a:xfrm>
            <a:off x="10069226" y="4036601"/>
            <a:ext cx="17988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>
                <a:solidFill>
                  <a:srgbClr val="16B2EA"/>
                </a:solidFill>
                <a:latin typeface="Haffer Medium" pitchFamily="2" charset="-18"/>
                <a:cs typeface="Haffer Medium" pitchFamily="2" charset="-18"/>
              </a:rPr>
              <a:t>až 130 000</a:t>
            </a:r>
            <a:r>
              <a:rPr lang="cs-CZ" dirty="0" smtClean="0">
                <a:solidFill>
                  <a:srgbClr val="16B2EA"/>
                </a:solidFill>
                <a:latin typeface="Haffer Medium" pitchFamily="2" charset="-18"/>
                <a:cs typeface="Haffer Medium" pitchFamily="2" charset="-18"/>
              </a:rPr>
              <a:t>,- Kč</a:t>
            </a:r>
            <a:endParaRPr lang="cs-CZ" dirty="0">
              <a:solidFill>
                <a:srgbClr val="16B2EA"/>
              </a:solidFill>
              <a:latin typeface="Haffer Medium" pitchFamily="2" charset="-18"/>
              <a:cs typeface="Haffer Medium" pitchFamily="2" charset="-18"/>
            </a:endParaRPr>
          </a:p>
        </p:txBody>
      </p:sp>
      <p:sp>
        <p:nvSpPr>
          <p:cNvPr id="30" name="Obdélník 29"/>
          <p:cNvSpPr/>
          <p:nvPr/>
        </p:nvSpPr>
        <p:spPr>
          <a:xfrm>
            <a:off x="10021136" y="4736972"/>
            <a:ext cx="18469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>
                <a:solidFill>
                  <a:srgbClr val="16B2EA"/>
                </a:solidFill>
                <a:latin typeface="Haffer Medium" pitchFamily="2" charset="-18"/>
                <a:cs typeface="Haffer Medium" pitchFamily="2" charset="-18"/>
              </a:rPr>
              <a:t>až 230 000</a:t>
            </a:r>
            <a:r>
              <a:rPr lang="cs-CZ" dirty="0" smtClean="0">
                <a:solidFill>
                  <a:srgbClr val="16B2EA"/>
                </a:solidFill>
                <a:latin typeface="Haffer Medium" pitchFamily="2" charset="-18"/>
                <a:cs typeface="Haffer Medium" pitchFamily="2" charset="-18"/>
              </a:rPr>
              <a:t>,- Kč</a:t>
            </a:r>
            <a:endParaRPr lang="cs-CZ" dirty="0">
              <a:solidFill>
                <a:srgbClr val="16B2EA"/>
              </a:solidFill>
              <a:latin typeface="Haffer Medium" pitchFamily="2" charset="-18"/>
              <a:cs typeface="Haffer Medium" pitchFamily="2" charset="-18"/>
            </a:endParaRPr>
          </a:p>
        </p:txBody>
      </p:sp>
      <p:sp>
        <p:nvSpPr>
          <p:cNvPr id="33" name="Obdélník 32"/>
          <p:cNvSpPr/>
          <p:nvPr/>
        </p:nvSpPr>
        <p:spPr>
          <a:xfrm>
            <a:off x="958505" y="1312740"/>
            <a:ext cx="102749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dirty="0">
                <a:latin typeface="Haffer Medium" pitchFamily="2" charset="-18"/>
                <a:cs typeface="Haffer Medium" pitchFamily="2" charset="-18"/>
              </a:rPr>
              <a:t>Stipendijní programy od </a:t>
            </a:r>
            <a:r>
              <a:rPr lang="cs-CZ" dirty="0">
                <a:solidFill>
                  <a:srgbClr val="0000FF"/>
                </a:solidFill>
                <a:latin typeface="Haffer Medium" pitchFamily="2" charset="-18"/>
                <a:cs typeface="Haffer Medium" pitchFamily="2" charset="-18"/>
              </a:rPr>
              <a:t>Ústeckého kraje </a:t>
            </a:r>
            <a:r>
              <a:rPr lang="cs-CZ" dirty="0">
                <a:latin typeface="Haffer Medium" pitchFamily="2" charset="-18"/>
                <a:cs typeface="Haffer Medium" pitchFamily="2" charset="-18"/>
              </a:rPr>
              <a:t>a </a:t>
            </a:r>
            <a:r>
              <a:rPr lang="cs-CZ" dirty="0">
                <a:solidFill>
                  <a:srgbClr val="16B2EA"/>
                </a:solidFill>
                <a:latin typeface="Haffer Medium" pitchFamily="2" charset="-18"/>
                <a:cs typeface="Haffer Medium" pitchFamily="2" charset="-18"/>
              </a:rPr>
              <a:t>Krajské </a:t>
            </a:r>
            <a:r>
              <a:rPr lang="cs-CZ" dirty="0" smtClean="0">
                <a:solidFill>
                  <a:srgbClr val="16B2EA"/>
                </a:solidFill>
                <a:latin typeface="Haffer Medium" pitchFamily="2" charset="-18"/>
                <a:cs typeface="Haffer Medium" pitchFamily="2" charset="-18"/>
              </a:rPr>
              <a:t>zdravotní </a:t>
            </a:r>
            <a:r>
              <a:rPr lang="cs-CZ" dirty="0">
                <a:latin typeface="Haffer Medium" pitchFamily="2" charset="-18"/>
                <a:cs typeface="Haffer Medium" pitchFamily="2" charset="-18"/>
              </a:rPr>
              <a:t>pro studenty </a:t>
            </a:r>
            <a:r>
              <a:rPr lang="cs-CZ" b="1" dirty="0">
                <a:latin typeface="Haffer Medium" pitchFamily="2" charset="-18"/>
                <a:cs typeface="Haffer Medium" pitchFamily="2" charset="-18"/>
              </a:rPr>
              <a:t>NELÉKAŘSKÝCH</a:t>
            </a:r>
            <a:r>
              <a:rPr lang="cs-CZ" dirty="0">
                <a:latin typeface="Haffer Medium" pitchFamily="2" charset="-18"/>
                <a:cs typeface="Haffer Medium" pitchFamily="2" charset="-18"/>
              </a:rPr>
              <a:t> oborů</a:t>
            </a:r>
          </a:p>
        </p:txBody>
      </p:sp>
    </p:spTree>
    <p:extLst>
      <p:ext uri="{BB962C8B-B14F-4D97-AF65-F5344CB8AC3E}">
        <p14:creationId xmlns:p14="http://schemas.microsoft.com/office/powerpoint/2010/main" val="42120143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1993557" y="1532238"/>
            <a:ext cx="733167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9600" dirty="0" smtClean="0">
                <a:latin typeface="Haffer Medium" pitchFamily="2" charset="-18"/>
                <a:cs typeface="Haffer Medium" pitchFamily="2" charset="-18"/>
              </a:rPr>
              <a:t>Tak hurá </a:t>
            </a:r>
          </a:p>
          <a:p>
            <a:r>
              <a:rPr lang="cs-CZ" sz="9600" dirty="0" smtClean="0">
                <a:latin typeface="Haffer Medium" pitchFamily="2" charset="-18"/>
                <a:cs typeface="Haffer Medium" pitchFamily="2" charset="-18"/>
              </a:rPr>
              <a:t>do studia!</a:t>
            </a:r>
            <a:endParaRPr lang="cs-CZ" sz="9600" dirty="0">
              <a:latin typeface="Haffer Medium" pitchFamily="2" charset="-18"/>
              <a:cs typeface="Haffer Medium" pitchFamily="2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16680969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4" name="Zástupný symbol pro obsah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2949" y="1439886"/>
            <a:ext cx="6163915" cy="4990791"/>
          </a:xfrm>
          <a:prstGeom prst="rect">
            <a:avLst/>
          </a:prstGeom>
        </p:spPr>
      </p:pic>
      <p:cxnSp>
        <p:nvCxnSpPr>
          <p:cNvPr id="35" name="Přímá spojnice se šipkou 34"/>
          <p:cNvCxnSpPr/>
          <p:nvPr/>
        </p:nvCxnSpPr>
        <p:spPr>
          <a:xfrm flipH="1" flipV="1">
            <a:off x="6830233" y="1898022"/>
            <a:ext cx="398470" cy="729848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bdélník 21"/>
          <p:cNvSpPr/>
          <p:nvPr/>
        </p:nvSpPr>
        <p:spPr>
          <a:xfrm>
            <a:off x="5814906" y="1528690"/>
            <a:ext cx="123303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600" dirty="0">
                <a:solidFill>
                  <a:srgbClr val="FF0000"/>
                </a:solidFill>
                <a:latin typeface="Haffer Medium"/>
              </a:rPr>
              <a:t>SZŠ, Děčín</a:t>
            </a:r>
          </a:p>
        </p:txBody>
      </p:sp>
      <p:cxnSp>
        <p:nvCxnSpPr>
          <p:cNvPr id="36" name="Přímá spojnice se šipkou 35"/>
          <p:cNvCxnSpPr/>
          <p:nvPr/>
        </p:nvCxnSpPr>
        <p:spPr>
          <a:xfrm flipV="1">
            <a:off x="8111145" y="1683838"/>
            <a:ext cx="765125" cy="214184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Obdélník 30"/>
          <p:cNvSpPr/>
          <p:nvPr/>
        </p:nvSpPr>
        <p:spPr>
          <a:xfrm>
            <a:off x="8896864" y="1499172"/>
            <a:ext cx="205537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600" dirty="0">
                <a:solidFill>
                  <a:srgbClr val="16B2EA"/>
                </a:solidFill>
                <a:latin typeface="Haffer Medium"/>
              </a:rPr>
              <a:t>SZŠ a OA, Rumburk</a:t>
            </a:r>
          </a:p>
        </p:txBody>
      </p:sp>
      <p:cxnSp>
        <p:nvCxnSpPr>
          <p:cNvPr id="37" name="Přímá spojnice se šipkou 36"/>
          <p:cNvCxnSpPr/>
          <p:nvPr/>
        </p:nvCxnSpPr>
        <p:spPr>
          <a:xfrm>
            <a:off x="8244030" y="2262946"/>
            <a:ext cx="632240" cy="768578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Obdélník 37"/>
          <p:cNvSpPr/>
          <p:nvPr/>
        </p:nvSpPr>
        <p:spPr>
          <a:xfrm>
            <a:off x="8876270" y="3105468"/>
            <a:ext cx="2895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dirty="0">
                <a:solidFill>
                  <a:srgbClr val="CC00CC"/>
                </a:solidFill>
                <a:latin typeface="Haffer Medium"/>
              </a:rPr>
              <a:t>VOŠ, SPŠ a SOŠ služeb a cestovního ruchu, Varnsdorf</a:t>
            </a:r>
          </a:p>
        </p:txBody>
      </p:sp>
      <p:cxnSp>
        <p:nvCxnSpPr>
          <p:cNvPr id="40" name="Přímá spojnice se šipkou 39"/>
          <p:cNvCxnSpPr/>
          <p:nvPr/>
        </p:nvCxnSpPr>
        <p:spPr>
          <a:xfrm>
            <a:off x="6668529" y="3236167"/>
            <a:ext cx="2022390" cy="1261692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Obdélník 41"/>
          <p:cNvSpPr/>
          <p:nvPr/>
        </p:nvSpPr>
        <p:spPr>
          <a:xfrm>
            <a:off x="8690919" y="4474391"/>
            <a:ext cx="249606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dirty="0">
                <a:solidFill>
                  <a:srgbClr val="16B2EA"/>
                </a:solidFill>
                <a:latin typeface="Haffer Medium"/>
              </a:rPr>
              <a:t>VOŠ zdravotnická a SŠ zdravotnická, Ústí n. L. </a:t>
            </a:r>
          </a:p>
        </p:txBody>
      </p:sp>
      <p:cxnSp>
        <p:nvCxnSpPr>
          <p:cNvPr id="43" name="Přímá spojnice se šipkou 42"/>
          <p:cNvCxnSpPr/>
          <p:nvPr/>
        </p:nvCxnSpPr>
        <p:spPr>
          <a:xfrm>
            <a:off x="6763265" y="3945924"/>
            <a:ext cx="1670765" cy="1641925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Obdélník 44"/>
          <p:cNvSpPr/>
          <p:nvPr/>
        </p:nvSpPr>
        <p:spPr>
          <a:xfrm>
            <a:off x="8455312" y="5534238"/>
            <a:ext cx="270766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600" dirty="0">
                <a:solidFill>
                  <a:srgbClr val="FF0000"/>
                </a:solidFill>
                <a:latin typeface="Haffer Medium"/>
              </a:rPr>
              <a:t>Střední škola Pohoda s.r.o. </a:t>
            </a:r>
          </a:p>
        </p:txBody>
      </p:sp>
      <p:cxnSp>
        <p:nvCxnSpPr>
          <p:cNvPr id="48" name="Přímá spojnice se šipkou 47"/>
          <p:cNvCxnSpPr/>
          <p:nvPr/>
        </p:nvCxnSpPr>
        <p:spPr>
          <a:xfrm flipH="1" flipV="1">
            <a:off x="3763684" y="3585616"/>
            <a:ext cx="889687" cy="562794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Obdélník 48"/>
          <p:cNvSpPr/>
          <p:nvPr/>
        </p:nvSpPr>
        <p:spPr>
          <a:xfrm>
            <a:off x="1683569" y="3218388"/>
            <a:ext cx="269484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600" dirty="0">
                <a:solidFill>
                  <a:srgbClr val="00B0F0"/>
                </a:solidFill>
                <a:latin typeface="Haffer Medium"/>
              </a:rPr>
              <a:t>SOŠ, OA a SZŠ, Chomutov</a:t>
            </a:r>
          </a:p>
        </p:txBody>
      </p:sp>
      <p:cxnSp>
        <p:nvCxnSpPr>
          <p:cNvPr id="50" name="Přímá spojnice se šipkou 49"/>
          <p:cNvCxnSpPr/>
          <p:nvPr/>
        </p:nvCxnSpPr>
        <p:spPr>
          <a:xfrm flipH="1" flipV="1">
            <a:off x="4521560" y="2746023"/>
            <a:ext cx="1046209" cy="1120990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Obdélník 50"/>
          <p:cNvSpPr/>
          <p:nvPr/>
        </p:nvSpPr>
        <p:spPr>
          <a:xfrm>
            <a:off x="2600645" y="2407469"/>
            <a:ext cx="274145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600" dirty="0">
                <a:solidFill>
                  <a:srgbClr val="16B2EA"/>
                </a:solidFill>
                <a:latin typeface="Haffer Medium"/>
              </a:rPr>
              <a:t>VOŠ, OA, SPŠ a SZŠ, Most</a:t>
            </a:r>
          </a:p>
        </p:txBody>
      </p:sp>
      <p:cxnSp>
        <p:nvCxnSpPr>
          <p:cNvPr id="52" name="Přímá spojnice se šipkou 51"/>
          <p:cNvCxnSpPr/>
          <p:nvPr/>
        </p:nvCxnSpPr>
        <p:spPr>
          <a:xfrm flipV="1">
            <a:off x="5419577" y="2262946"/>
            <a:ext cx="54828" cy="938504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Obdélník 52"/>
          <p:cNvSpPr/>
          <p:nvPr/>
        </p:nvSpPr>
        <p:spPr>
          <a:xfrm>
            <a:off x="3168979" y="1919908"/>
            <a:ext cx="289855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600" dirty="0">
                <a:solidFill>
                  <a:schemeClr val="accent2"/>
                </a:solidFill>
                <a:latin typeface="Haffer Medium"/>
              </a:rPr>
              <a:t>SŠ EDUCHEM, a.s., Meziboří</a:t>
            </a:r>
          </a:p>
        </p:txBody>
      </p:sp>
      <p:sp>
        <p:nvSpPr>
          <p:cNvPr id="54" name="Obdélník 53"/>
          <p:cNvSpPr/>
          <p:nvPr/>
        </p:nvSpPr>
        <p:spPr>
          <a:xfrm>
            <a:off x="601113" y="5008754"/>
            <a:ext cx="22903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FF0000"/>
                </a:solidFill>
                <a:latin typeface="Haffer Medium"/>
                <a:cs typeface="Poppins Light" panose="00000400000000000000" pitchFamily="2" charset="-18"/>
              </a:rPr>
              <a:t>maturitní obory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EE9512"/>
                </a:solidFill>
                <a:latin typeface="Haffer Medium"/>
                <a:cs typeface="Poppins Light" panose="00000400000000000000" pitchFamily="2" charset="-18"/>
              </a:rPr>
              <a:t>učební obory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CC00CC"/>
                </a:solidFill>
                <a:latin typeface="Haffer Medium"/>
                <a:cs typeface="Poppins Light" panose="00000400000000000000" pitchFamily="2" charset="-18"/>
              </a:rPr>
              <a:t>obory VOŠ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16B2EA"/>
                </a:solidFill>
                <a:latin typeface="Haffer Medium"/>
                <a:cs typeface="Poppins Light" panose="00000400000000000000" pitchFamily="2" charset="-18"/>
              </a:rPr>
              <a:t>k</a:t>
            </a:r>
            <a:r>
              <a:rPr lang="cs-CZ" dirty="0" smtClean="0">
                <a:solidFill>
                  <a:srgbClr val="16B2EA"/>
                </a:solidFill>
                <a:latin typeface="Haffer Medium"/>
                <a:cs typeface="Poppins Light" panose="00000400000000000000" pitchFamily="2" charset="-18"/>
              </a:rPr>
              <a:t>ombinace oborů</a:t>
            </a:r>
            <a:endParaRPr lang="cs-CZ" dirty="0">
              <a:solidFill>
                <a:srgbClr val="16B2EA"/>
              </a:solidFill>
              <a:latin typeface="Haffer Medium"/>
              <a:cs typeface="Poppins Light" panose="00000400000000000000" pitchFamily="2" charset="-18"/>
            </a:endParaRPr>
          </a:p>
        </p:txBody>
      </p:sp>
      <p:sp>
        <p:nvSpPr>
          <p:cNvPr id="55" name="Obdélník 54"/>
          <p:cNvSpPr/>
          <p:nvPr/>
        </p:nvSpPr>
        <p:spPr>
          <a:xfrm>
            <a:off x="885610" y="4289725"/>
            <a:ext cx="15055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>
                <a:solidFill>
                  <a:srgbClr val="0070C0"/>
                </a:solidFill>
                <a:latin typeface="Haffer Medium"/>
              </a:rPr>
              <a:t>krajské školy</a:t>
            </a:r>
          </a:p>
        </p:txBody>
      </p:sp>
      <p:sp>
        <p:nvSpPr>
          <p:cNvPr id="56" name="Obdélník 55"/>
          <p:cNvSpPr/>
          <p:nvPr/>
        </p:nvSpPr>
        <p:spPr>
          <a:xfrm>
            <a:off x="879128" y="4591618"/>
            <a:ext cx="17876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>
                <a:solidFill>
                  <a:srgbClr val="00B050"/>
                </a:solidFill>
                <a:latin typeface="Haffer Medium"/>
              </a:rPr>
              <a:t>soukromé školy</a:t>
            </a:r>
          </a:p>
        </p:txBody>
      </p:sp>
      <p:cxnSp>
        <p:nvCxnSpPr>
          <p:cNvPr id="57" name="Přímá spojnice se šipkou 56"/>
          <p:cNvCxnSpPr/>
          <p:nvPr/>
        </p:nvCxnSpPr>
        <p:spPr>
          <a:xfrm>
            <a:off x="428119" y="4776284"/>
            <a:ext cx="387178" cy="0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Přímá spojnice se šipkou 57"/>
          <p:cNvCxnSpPr/>
          <p:nvPr/>
        </p:nvCxnSpPr>
        <p:spPr>
          <a:xfrm>
            <a:off x="428119" y="4474391"/>
            <a:ext cx="387178" cy="0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63017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3" name="Tabulk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3938317"/>
              </p:ext>
            </p:extLst>
          </p:nvPr>
        </p:nvGraphicFramePr>
        <p:xfrm>
          <a:off x="1049255" y="1095280"/>
          <a:ext cx="10093490" cy="4667439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tableStyleId>{BDBED569-4797-4DF1-A0F4-6AAB3CD982D8}</a:tableStyleId>
              </a:tblPr>
              <a:tblGrid>
                <a:gridCol w="1776487"/>
                <a:gridCol w="1994762"/>
                <a:gridCol w="3784988"/>
                <a:gridCol w="2537253"/>
              </a:tblGrid>
              <a:tr h="373651">
                <a:tc>
                  <a:txBody>
                    <a:bodyPr/>
                    <a:lstStyle/>
                    <a:p>
                      <a:pPr algn="ctr"/>
                      <a:r>
                        <a:rPr lang="cs-CZ" sz="1800" dirty="0" smtClean="0">
                          <a:latin typeface="Haffer Medium"/>
                        </a:rPr>
                        <a:t>Typ oboru</a:t>
                      </a:r>
                      <a:endParaRPr lang="cs-CZ" sz="1800" dirty="0">
                        <a:latin typeface="Haffer Medium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 smtClean="0">
                          <a:latin typeface="Haffer Medium"/>
                        </a:rPr>
                        <a:t>KKOV</a:t>
                      </a:r>
                      <a:endParaRPr lang="cs-CZ" sz="1800" dirty="0">
                        <a:latin typeface="Haffer Medium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 smtClean="0">
                          <a:latin typeface="Haffer Medium"/>
                        </a:rPr>
                        <a:t>Název oboru</a:t>
                      </a:r>
                      <a:endParaRPr lang="cs-CZ" sz="1800" dirty="0">
                        <a:latin typeface="Haffer Medium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 smtClean="0">
                          <a:latin typeface="Haffer Medium"/>
                        </a:rPr>
                        <a:t>Forma</a:t>
                      </a:r>
                      <a:r>
                        <a:rPr lang="cs-CZ" sz="1800" baseline="0" dirty="0" smtClean="0">
                          <a:latin typeface="Haffer Medium"/>
                        </a:rPr>
                        <a:t> vzdělávání</a:t>
                      </a:r>
                      <a:endParaRPr lang="cs-CZ" sz="1800" dirty="0">
                        <a:latin typeface="Haffer Medium"/>
                      </a:endParaRPr>
                    </a:p>
                  </a:txBody>
                  <a:tcPr/>
                </a:tc>
              </a:tr>
              <a:tr h="1672508">
                <a:tc>
                  <a:txBody>
                    <a:bodyPr/>
                    <a:lstStyle/>
                    <a:p>
                      <a:r>
                        <a:rPr lang="cs-CZ" sz="1600" dirty="0" smtClean="0">
                          <a:latin typeface="Haffer Medium"/>
                        </a:rPr>
                        <a:t>M, M/3, M/61</a:t>
                      </a:r>
                      <a:endParaRPr lang="cs-CZ" sz="1600" dirty="0">
                        <a:latin typeface="Haffer Medium"/>
                      </a:endParaRPr>
                    </a:p>
                  </a:txBody>
                  <a:tcPr>
                    <a:solidFill>
                      <a:srgbClr val="00B0F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dirty="0" smtClean="0">
                          <a:latin typeface="Haffer Medium"/>
                        </a:rPr>
                        <a:t>53-41-M/01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dirty="0" smtClean="0">
                          <a:latin typeface="Haffer Medium"/>
                        </a:rPr>
                        <a:t>53-41-M/03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dirty="0" smtClean="0">
                          <a:latin typeface="Haffer Medium"/>
                        </a:rPr>
                        <a:t>53-41-M/04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dirty="0" smtClean="0">
                          <a:latin typeface="Haffer Medium"/>
                        </a:rPr>
                        <a:t>53-43-M/01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dirty="0" smtClean="0">
                          <a:latin typeface="Haffer Medium"/>
                        </a:rPr>
                        <a:t>53-44-M/03</a:t>
                      </a:r>
                    </a:p>
                    <a:p>
                      <a:endParaRPr lang="cs-CZ" sz="1600" dirty="0">
                        <a:latin typeface="Haffer Medium"/>
                      </a:endParaRPr>
                    </a:p>
                  </a:txBody>
                  <a:tcPr>
                    <a:solidFill>
                      <a:srgbClr val="00B0F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aseline="0" dirty="0" smtClean="0">
                          <a:latin typeface="Haffer Medium"/>
                        </a:rPr>
                        <a:t>Zdravotnický asistent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aseline="0" dirty="0" smtClean="0">
                          <a:latin typeface="Haffer Medium"/>
                        </a:rPr>
                        <a:t>Praktická sestra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aseline="0" dirty="0" smtClean="0">
                          <a:latin typeface="Haffer Medium"/>
                        </a:rPr>
                        <a:t>Masér ve zdravotnictví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aseline="0" dirty="0" smtClean="0">
                          <a:latin typeface="Haffer Medium"/>
                        </a:rPr>
                        <a:t>Laboratorní asistent</a:t>
                      </a:r>
                      <a:endParaRPr lang="cs-CZ" sz="1600" dirty="0" smtClean="0">
                        <a:latin typeface="Haffer Medium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dirty="0" smtClean="0">
                          <a:latin typeface="Haffer Medium"/>
                        </a:rPr>
                        <a:t>Asistent</a:t>
                      </a:r>
                      <a:r>
                        <a:rPr lang="cs-CZ" sz="1600" baseline="0" dirty="0" smtClean="0">
                          <a:latin typeface="Haffer Medium"/>
                        </a:rPr>
                        <a:t> zubního technika</a:t>
                      </a:r>
                    </a:p>
                    <a:p>
                      <a:endParaRPr lang="cs-CZ" sz="1600" dirty="0">
                        <a:latin typeface="Haffer Medium"/>
                      </a:endParaRPr>
                    </a:p>
                  </a:txBody>
                  <a:tcPr>
                    <a:solidFill>
                      <a:srgbClr val="00B0F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smtClean="0">
                          <a:latin typeface="Haffer Medium"/>
                        </a:rPr>
                        <a:t>denní, dálková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aseline="0" smtClean="0">
                          <a:latin typeface="Haffer Medium"/>
                        </a:rPr>
                        <a:t>denní, dálková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aseline="0" smtClean="0">
                          <a:latin typeface="Haffer Medium"/>
                        </a:rPr>
                        <a:t>denní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aseline="0" smtClean="0">
                          <a:latin typeface="Haffer Medium"/>
                        </a:rPr>
                        <a:t>denní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aseline="0" smtClean="0">
                          <a:latin typeface="Haffer Medium"/>
                        </a:rPr>
                        <a:t>denní</a:t>
                      </a:r>
                      <a:endParaRPr lang="cs-CZ" sz="1600" baseline="0" dirty="0" smtClean="0">
                        <a:latin typeface="Haffer Medium"/>
                      </a:endParaRPr>
                    </a:p>
                  </a:txBody>
                  <a:tcPr>
                    <a:solidFill>
                      <a:srgbClr val="00B0F0">
                        <a:alpha val="20000"/>
                      </a:srgbClr>
                    </a:solidFill>
                  </a:tcPr>
                </a:tc>
              </a:tr>
              <a:tr h="503327">
                <a:tc>
                  <a:txBody>
                    <a:bodyPr/>
                    <a:lstStyle/>
                    <a:p>
                      <a:r>
                        <a:rPr lang="cs-CZ" sz="1600" dirty="0" smtClean="0">
                          <a:latin typeface="Haffer Medium"/>
                        </a:rPr>
                        <a:t>H</a:t>
                      </a:r>
                      <a:endParaRPr lang="cs-CZ" sz="1600" dirty="0">
                        <a:latin typeface="Haffer Medium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 smtClean="0">
                          <a:latin typeface="Haffer Medium"/>
                        </a:rPr>
                        <a:t>53-41-H/01</a:t>
                      </a:r>
                      <a:endParaRPr lang="cs-CZ" sz="1600" dirty="0">
                        <a:latin typeface="Haffer Medium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 smtClean="0">
                          <a:latin typeface="Haffer Medium"/>
                        </a:rPr>
                        <a:t>Ošetřovatel </a:t>
                      </a:r>
                      <a:endParaRPr lang="cs-CZ" sz="1600" dirty="0">
                        <a:latin typeface="Haffer Medium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dirty="0" smtClean="0">
                          <a:latin typeface="Haffer Medium"/>
                        </a:rPr>
                        <a:t>denní</a:t>
                      </a:r>
                    </a:p>
                    <a:p>
                      <a:endParaRPr lang="cs-CZ" sz="1600" dirty="0">
                        <a:latin typeface="Haffer Medium"/>
                      </a:endParaRPr>
                    </a:p>
                  </a:txBody>
                  <a:tcPr/>
                </a:tc>
              </a:tr>
              <a:tr h="1996458">
                <a:tc>
                  <a:txBody>
                    <a:bodyPr/>
                    <a:lstStyle/>
                    <a:p>
                      <a:r>
                        <a:rPr lang="cs-CZ" sz="1600" dirty="0" smtClean="0">
                          <a:latin typeface="Haffer Medium"/>
                        </a:rPr>
                        <a:t>N</a:t>
                      </a:r>
                      <a:endParaRPr lang="cs-CZ" sz="1600" dirty="0">
                        <a:latin typeface="Haffer Medium"/>
                      </a:endParaRPr>
                    </a:p>
                  </a:txBody>
                  <a:tcPr>
                    <a:solidFill>
                      <a:srgbClr val="00B0F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dirty="0" smtClean="0">
                          <a:latin typeface="Haffer Medium"/>
                        </a:rPr>
                        <a:t>53-41-N/11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dirty="0" smtClean="0">
                          <a:latin typeface="Haffer Medium"/>
                        </a:rPr>
                        <a:t>53-41-N/31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dirty="0" smtClean="0">
                          <a:latin typeface="Haffer Medium"/>
                        </a:rPr>
                        <a:t>53-41-N/41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dirty="0" smtClean="0">
                          <a:latin typeface="Haffer Medium"/>
                        </a:rPr>
                        <a:t>53-41-N/51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dirty="0" smtClean="0">
                          <a:latin typeface="Haffer Medium"/>
                        </a:rPr>
                        <a:t>53-43-N/11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dirty="0" smtClean="0">
                          <a:latin typeface="Haffer Medium"/>
                        </a:rPr>
                        <a:t>53-43-N/21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dirty="0" smtClean="0">
                          <a:latin typeface="Haffer Medium"/>
                        </a:rPr>
                        <a:t>53-44-N/11</a:t>
                      </a:r>
                    </a:p>
                  </a:txBody>
                  <a:tcPr>
                    <a:solidFill>
                      <a:srgbClr val="00B0F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dirty="0" smtClean="0">
                          <a:latin typeface="Haffer Medium"/>
                        </a:rPr>
                        <a:t>Diplomovaná všeobecná sestra</a:t>
                      </a:r>
                    </a:p>
                    <a:p>
                      <a:r>
                        <a:rPr lang="cs-CZ" sz="1600" dirty="0" smtClean="0">
                          <a:latin typeface="Haffer Medium"/>
                        </a:rPr>
                        <a:t>Diplomovaná dentální hygienistka</a:t>
                      </a:r>
                    </a:p>
                    <a:p>
                      <a:r>
                        <a:rPr lang="cs-CZ" sz="1600" dirty="0" smtClean="0">
                          <a:latin typeface="Haffer Medium"/>
                        </a:rPr>
                        <a:t>Diplomovaný nutriční terapeut</a:t>
                      </a:r>
                    </a:p>
                    <a:p>
                      <a:r>
                        <a:rPr lang="cs-CZ" sz="1600" dirty="0" smtClean="0">
                          <a:latin typeface="Haffer Medium"/>
                        </a:rPr>
                        <a:t>Diplomovaná dětská sestra</a:t>
                      </a:r>
                    </a:p>
                    <a:p>
                      <a:r>
                        <a:rPr lang="cs-CZ" sz="1600" dirty="0" smtClean="0">
                          <a:latin typeface="Haffer Medium"/>
                        </a:rPr>
                        <a:t>Diplomovaný farmaceutický asistent</a:t>
                      </a:r>
                    </a:p>
                    <a:p>
                      <a:r>
                        <a:rPr lang="cs-CZ" sz="1600" dirty="0" smtClean="0">
                          <a:latin typeface="Haffer Medium"/>
                        </a:rPr>
                        <a:t>Diplomovaný zdravotní laborant</a:t>
                      </a:r>
                    </a:p>
                    <a:p>
                      <a:r>
                        <a:rPr lang="cs-CZ" sz="1600" dirty="0" smtClean="0">
                          <a:latin typeface="Haffer Medium"/>
                        </a:rPr>
                        <a:t>Diplomovaný zubní technik</a:t>
                      </a:r>
                    </a:p>
                    <a:p>
                      <a:endParaRPr lang="cs-CZ" sz="1600" dirty="0">
                        <a:latin typeface="Haffer Medium"/>
                      </a:endParaRPr>
                    </a:p>
                  </a:txBody>
                  <a:tcPr>
                    <a:solidFill>
                      <a:srgbClr val="00B0F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dirty="0" smtClean="0">
                          <a:latin typeface="Haffer Medium"/>
                        </a:rPr>
                        <a:t>denní, kombinovaná</a:t>
                      </a:r>
                    </a:p>
                    <a:p>
                      <a:r>
                        <a:rPr lang="cs-CZ" sz="1600" dirty="0" smtClean="0">
                          <a:latin typeface="Haffer Medium"/>
                        </a:rPr>
                        <a:t>denní, kombinovaná</a:t>
                      </a:r>
                    </a:p>
                    <a:p>
                      <a:r>
                        <a:rPr lang="cs-CZ" sz="1600" dirty="0" smtClean="0">
                          <a:latin typeface="Haffer Medium"/>
                        </a:rPr>
                        <a:t>denní, kombinovaná</a:t>
                      </a:r>
                    </a:p>
                    <a:p>
                      <a:r>
                        <a:rPr lang="cs-CZ" sz="1600" dirty="0" smtClean="0">
                          <a:latin typeface="Haffer Medium"/>
                        </a:rPr>
                        <a:t>denní, kombinovaná</a:t>
                      </a:r>
                    </a:p>
                    <a:p>
                      <a:r>
                        <a:rPr lang="cs-CZ" sz="1600" dirty="0" smtClean="0">
                          <a:latin typeface="Haffer Medium"/>
                        </a:rPr>
                        <a:t>denní,</a:t>
                      </a:r>
                      <a:r>
                        <a:rPr lang="cs-CZ" sz="1600" baseline="0" dirty="0" smtClean="0">
                          <a:latin typeface="Haffer Medium"/>
                        </a:rPr>
                        <a:t> kombinovaná</a:t>
                      </a:r>
                    </a:p>
                    <a:p>
                      <a:r>
                        <a:rPr lang="cs-CZ" sz="1600" baseline="0" dirty="0" smtClean="0">
                          <a:latin typeface="Haffer Medium"/>
                        </a:rPr>
                        <a:t>kombinovaná</a:t>
                      </a:r>
                    </a:p>
                    <a:p>
                      <a:r>
                        <a:rPr lang="cs-CZ" sz="1600" baseline="0" dirty="0" smtClean="0">
                          <a:latin typeface="Haffer Medium"/>
                        </a:rPr>
                        <a:t>denní</a:t>
                      </a:r>
                      <a:endParaRPr lang="cs-CZ" sz="1600" dirty="0">
                        <a:latin typeface="Haffer Medium"/>
                      </a:endParaRPr>
                    </a:p>
                  </a:txBody>
                  <a:tcPr>
                    <a:solidFill>
                      <a:srgbClr val="00B0F0">
                        <a:alpha val="20000"/>
                      </a:srgb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210118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37" name="Graf 36"/>
          <p:cNvGraphicFramePr/>
          <p:nvPr>
            <p:extLst>
              <p:ext uri="{D42A27DB-BD31-4B8C-83A1-F6EECF244321}">
                <p14:modId xmlns:p14="http://schemas.microsoft.com/office/powerpoint/2010/main" val="3293360367"/>
              </p:ext>
            </p:extLst>
          </p:nvPr>
        </p:nvGraphicFramePr>
        <p:xfrm>
          <a:off x="1644453" y="921767"/>
          <a:ext cx="8903093" cy="50144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0634693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TextovéPole 4"/>
          <p:cNvSpPr txBox="1"/>
          <p:nvPr/>
        </p:nvSpPr>
        <p:spPr>
          <a:xfrm>
            <a:off x="1152144" y="1286372"/>
            <a:ext cx="46908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400" dirty="0" smtClean="0">
                <a:solidFill>
                  <a:srgbClr val="0000FF"/>
                </a:solidFill>
                <a:latin typeface="Haffer Medium" pitchFamily="2" charset="-18"/>
                <a:cs typeface="Haffer Medium" pitchFamily="2" charset="-18"/>
              </a:rPr>
              <a:t>Představení</a:t>
            </a:r>
            <a:endParaRPr lang="cs-CZ" sz="4400" dirty="0">
              <a:solidFill>
                <a:srgbClr val="0000FF"/>
              </a:solidFill>
              <a:latin typeface="Haffer Medium" pitchFamily="2" charset="-18"/>
              <a:cs typeface="Haffer Medium" pitchFamily="2" charset="-18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1152144" y="2055813"/>
            <a:ext cx="426458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Studuj </a:t>
            </a:r>
            <a:r>
              <a:rPr lang="cs-CZ" sz="2400" dirty="0"/>
              <a:t>zdravotnický obor v Ústeckém kraji. Vyplatí se to </a:t>
            </a:r>
            <a:r>
              <a:rPr lang="cs-CZ" sz="2400" dirty="0" smtClean="0"/>
              <a:t>!!!</a:t>
            </a:r>
          </a:p>
          <a:p>
            <a:r>
              <a:rPr lang="cs-CZ" sz="2400" dirty="0"/>
              <a:t>Chceš být součástí týmu, který se stará o zdraví a blaho pacientů každý den.</a:t>
            </a:r>
            <a:r>
              <a:rPr lang="cs-CZ" sz="2400" dirty="0" smtClean="0"/>
              <a:t> </a:t>
            </a:r>
            <a:endParaRPr lang="cs-CZ" sz="2200" dirty="0">
              <a:latin typeface="Haffer Medium" pitchFamily="2" charset="-18"/>
              <a:cs typeface="Haffer Medium" pitchFamily="2" charset="-18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1152144" y="3994805"/>
            <a:ext cx="456938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rgbClr val="0000FF"/>
                </a:solidFill>
                <a:latin typeface="Haffer Medium" pitchFamily="2" charset="-18"/>
                <a:cs typeface="Haffer Medium" pitchFamily="2" charset="-18"/>
              </a:rPr>
              <a:t>Díky stipendijním programům Ústeckého kraje a Nadačního fondu Krajské zdravotní, a.s. lze samotným studiem a studijními výsledky získat reálné peníze již od 1. ročníku studia na střední škole. </a:t>
            </a:r>
            <a:r>
              <a:rPr lang="cs-CZ" sz="2000" u="sng" dirty="0">
                <a:solidFill>
                  <a:srgbClr val="0000FF"/>
                </a:solidFill>
                <a:latin typeface="Haffer Medium" pitchFamily="2" charset="-18"/>
                <a:cs typeface="Haffer Medium" pitchFamily="2" charset="-18"/>
              </a:rPr>
              <a:t>Buď ÚK!</a:t>
            </a:r>
          </a:p>
        </p:txBody>
      </p:sp>
    </p:spTree>
    <p:extLst>
      <p:ext uri="{BB962C8B-B14F-4D97-AF65-F5344CB8AC3E}">
        <p14:creationId xmlns:p14="http://schemas.microsoft.com/office/powerpoint/2010/main" val="7366785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"/>
            <a:ext cx="12192000" cy="6858000"/>
          </a:xfrm>
          <a:prstGeom prst="rect">
            <a:avLst/>
          </a:prstGeom>
        </p:spPr>
      </p:pic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4099005069"/>
              </p:ext>
            </p:extLst>
          </p:nvPr>
        </p:nvGraphicFramePr>
        <p:xfrm>
          <a:off x="5040376" y="719665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ovéPole 5"/>
          <p:cNvSpPr txBox="1"/>
          <p:nvPr/>
        </p:nvSpPr>
        <p:spPr>
          <a:xfrm>
            <a:off x="1453896" y="1674672"/>
            <a:ext cx="328269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5400" dirty="0" smtClean="0">
                <a:latin typeface="Haffer Medium" pitchFamily="2" charset="-18"/>
                <a:cs typeface="Haffer Medium" pitchFamily="2" charset="-18"/>
              </a:rPr>
              <a:t>Možnosti </a:t>
            </a:r>
          </a:p>
          <a:p>
            <a:pPr algn="ctr"/>
            <a:r>
              <a:rPr lang="cs-CZ" sz="5400" dirty="0" smtClean="0">
                <a:latin typeface="Haffer Medium" pitchFamily="2" charset="-18"/>
                <a:cs typeface="Haffer Medium" pitchFamily="2" charset="-18"/>
              </a:rPr>
              <a:t>podpory</a:t>
            </a:r>
            <a:endParaRPr lang="cs-CZ" sz="5400" dirty="0">
              <a:latin typeface="Haffer Medium" pitchFamily="2" charset="-18"/>
              <a:cs typeface="Haffer Medium" pitchFamily="2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3835701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653"/>
            <a:ext cx="12192000" cy="6858000"/>
          </a:xfrm>
        </p:spPr>
      </p:pic>
      <p:cxnSp>
        <p:nvCxnSpPr>
          <p:cNvPr id="6" name="Přímá spojnice se šipkou 5"/>
          <p:cNvCxnSpPr/>
          <p:nvPr/>
        </p:nvCxnSpPr>
        <p:spPr>
          <a:xfrm flipV="1">
            <a:off x="3447875" y="2273417"/>
            <a:ext cx="2298584" cy="864066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Přímá spojnice se šipkou 7"/>
          <p:cNvCxnSpPr/>
          <p:nvPr/>
        </p:nvCxnSpPr>
        <p:spPr>
          <a:xfrm flipV="1">
            <a:off x="3447875" y="2663507"/>
            <a:ext cx="2298584" cy="495223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Přímá spojnice se šipkou 10"/>
          <p:cNvCxnSpPr/>
          <p:nvPr/>
        </p:nvCxnSpPr>
        <p:spPr>
          <a:xfrm>
            <a:off x="3447875" y="3942079"/>
            <a:ext cx="2231472" cy="1292651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TextovéPole 12"/>
          <p:cNvSpPr txBox="1"/>
          <p:nvPr/>
        </p:nvSpPr>
        <p:spPr>
          <a:xfrm>
            <a:off x="-104202" y="1087196"/>
            <a:ext cx="514388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 smtClean="0">
                <a:solidFill>
                  <a:schemeClr val="bg1"/>
                </a:solidFill>
                <a:latin typeface="Haffer Medium" pitchFamily="2" charset="-18"/>
                <a:cs typeface="Haffer Medium" pitchFamily="2" charset="-18"/>
              </a:rPr>
              <a:t>Nadační fond </a:t>
            </a:r>
          </a:p>
          <a:p>
            <a:pPr algn="ctr"/>
            <a:r>
              <a:rPr lang="cs-CZ" sz="3200" b="1" dirty="0" smtClean="0">
                <a:solidFill>
                  <a:schemeClr val="bg1"/>
                </a:solidFill>
                <a:latin typeface="Haffer Medium" pitchFamily="2" charset="-18"/>
                <a:cs typeface="Haffer Medium" pitchFamily="2" charset="-18"/>
              </a:rPr>
              <a:t>Krajské zdravotní, a. s.</a:t>
            </a:r>
            <a:endParaRPr lang="cs-CZ" sz="3200" b="1" dirty="0">
              <a:solidFill>
                <a:schemeClr val="bg1"/>
              </a:solidFill>
              <a:latin typeface="Haffer Medium" pitchFamily="2" charset="-18"/>
              <a:cs typeface="Haffer Medium" pitchFamily="2" charset="-18"/>
            </a:endParaRPr>
          </a:p>
        </p:txBody>
      </p:sp>
      <p:cxnSp>
        <p:nvCxnSpPr>
          <p:cNvPr id="15" name="Přímá spojnice se šipkou 14"/>
          <p:cNvCxnSpPr/>
          <p:nvPr/>
        </p:nvCxnSpPr>
        <p:spPr>
          <a:xfrm>
            <a:off x="3447875" y="3942079"/>
            <a:ext cx="2165525" cy="1836612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ovéPole 15"/>
          <p:cNvSpPr txBox="1"/>
          <p:nvPr/>
        </p:nvSpPr>
        <p:spPr>
          <a:xfrm>
            <a:off x="7608815" y="832500"/>
            <a:ext cx="428677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 smtClean="0">
                <a:solidFill>
                  <a:srgbClr val="0000FF"/>
                </a:solidFill>
                <a:latin typeface="Haffer Medium" pitchFamily="2" charset="-18"/>
                <a:cs typeface="Haffer Medium" pitchFamily="2" charset="-18"/>
              </a:rPr>
              <a:t>Ústecký kraj</a:t>
            </a:r>
            <a:r>
              <a:rPr lang="cs-CZ" sz="3200" b="1" dirty="0">
                <a:solidFill>
                  <a:srgbClr val="0000FF"/>
                </a:solidFill>
                <a:latin typeface="Haffer Medium" pitchFamily="2" charset="-18"/>
                <a:cs typeface="Haffer Medium" pitchFamily="2" charset="-18"/>
              </a:rPr>
              <a:t> </a:t>
            </a:r>
            <a:endParaRPr lang="cs-CZ" sz="3200" b="1" dirty="0" smtClean="0">
              <a:solidFill>
                <a:srgbClr val="0000FF"/>
              </a:solidFill>
              <a:latin typeface="Haffer Medium" pitchFamily="2" charset="-18"/>
              <a:cs typeface="Haffer Medium" pitchFamily="2" charset="-18"/>
            </a:endParaRPr>
          </a:p>
          <a:p>
            <a:pPr algn="ctr"/>
            <a:r>
              <a:rPr lang="cs-CZ" b="1" dirty="0" smtClean="0">
                <a:solidFill>
                  <a:srgbClr val="0000FF"/>
                </a:solidFill>
                <a:latin typeface="Haffer Medium" pitchFamily="2" charset="-18"/>
                <a:cs typeface="Haffer Medium" pitchFamily="2" charset="-18"/>
              </a:rPr>
              <a:t>prospěchové stipendium</a:t>
            </a:r>
          </a:p>
        </p:txBody>
      </p:sp>
      <p:sp>
        <p:nvSpPr>
          <p:cNvPr id="18" name="TextovéPole 17"/>
          <p:cNvSpPr txBox="1"/>
          <p:nvPr/>
        </p:nvSpPr>
        <p:spPr>
          <a:xfrm>
            <a:off x="5261294" y="463168"/>
            <a:ext cx="16694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 smtClean="0">
                <a:latin typeface="Haffer Medium" pitchFamily="2" charset="-18"/>
                <a:cs typeface="Haffer Medium" pitchFamily="2" charset="-18"/>
              </a:rPr>
              <a:t>Střední škola</a:t>
            </a:r>
            <a:endParaRPr lang="cs-CZ" b="1" dirty="0">
              <a:latin typeface="Haffer Medium" pitchFamily="2" charset="-18"/>
              <a:cs typeface="Haffer Medium" pitchFamily="2" charset="-18"/>
            </a:endParaRPr>
          </a:p>
        </p:txBody>
      </p:sp>
      <p:sp>
        <p:nvSpPr>
          <p:cNvPr id="19" name="TextovéPole 18"/>
          <p:cNvSpPr txBox="1"/>
          <p:nvPr/>
        </p:nvSpPr>
        <p:spPr>
          <a:xfrm>
            <a:off x="5039685" y="4131799"/>
            <a:ext cx="2112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 smtClean="0">
                <a:latin typeface="Haffer Medium" pitchFamily="2" charset="-18"/>
                <a:cs typeface="Haffer Medium" pitchFamily="2" charset="-18"/>
              </a:rPr>
              <a:t>VOŠ + VŠ</a:t>
            </a:r>
            <a:endParaRPr lang="cs-CZ" b="1" dirty="0">
              <a:latin typeface="Haffer Medium" pitchFamily="2" charset="-18"/>
              <a:cs typeface="Haffer Medium" pitchFamily="2" charset="-18"/>
            </a:endParaRPr>
          </a:p>
        </p:txBody>
      </p:sp>
      <p:cxnSp>
        <p:nvCxnSpPr>
          <p:cNvPr id="21" name="Přímá spojnice se šipkou 20"/>
          <p:cNvCxnSpPr/>
          <p:nvPr/>
        </p:nvCxnSpPr>
        <p:spPr>
          <a:xfrm flipH="1" flipV="1">
            <a:off x="6478629" y="1232840"/>
            <a:ext cx="1725022" cy="386331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Přímá spojnice se šipkou 22"/>
          <p:cNvCxnSpPr/>
          <p:nvPr/>
        </p:nvCxnSpPr>
        <p:spPr>
          <a:xfrm flipH="1">
            <a:off x="6478628" y="1641442"/>
            <a:ext cx="1712290" cy="33646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Přímá spojnice se šipkou 25"/>
          <p:cNvCxnSpPr/>
          <p:nvPr/>
        </p:nvCxnSpPr>
        <p:spPr>
          <a:xfrm flipH="1">
            <a:off x="6484690" y="1641442"/>
            <a:ext cx="1706228" cy="532889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Přímá spojnice se šipkou 27"/>
          <p:cNvCxnSpPr/>
          <p:nvPr/>
        </p:nvCxnSpPr>
        <p:spPr>
          <a:xfrm flipH="1">
            <a:off x="6484690" y="1654049"/>
            <a:ext cx="1706228" cy="1032111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Přímá spojnice se šipkou 30"/>
          <p:cNvCxnSpPr/>
          <p:nvPr/>
        </p:nvCxnSpPr>
        <p:spPr>
          <a:xfrm flipH="1" flipV="1">
            <a:off x="6475678" y="2787027"/>
            <a:ext cx="1872455" cy="2660065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Přímá spojnice se šipkou 34"/>
          <p:cNvCxnSpPr/>
          <p:nvPr/>
        </p:nvCxnSpPr>
        <p:spPr>
          <a:xfrm flipH="1" flipV="1">
            <a:off x="6543414" y="4832060"/>
            <a:ext cx="1826465" cy="610573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Přímá spojnice se šipkou 36"/>
          <p:cNvCxnSpPr/>
          <p:nvPr/>
        </p:nvCxnSpPr>
        <p:spPr>
          <a:xfrm flipH="1" flipV="1">
            <a:off x="6541242" y="5291377"/>
            <a:ext cx="1806891" cy="141543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Přímá spojnice se šipkou 38"/>
          <p:cNvCxnSpPr/>
          <p:nvPr/>
        </p:nvCxnSpPr>
        <p:spPr>
          <a:xfrm flipH="1">
            <a:off x="6541242" y="5432920"/>
            <a:ext cx="1806891" cy="345771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Přímá spojnice se šipkou 39"/>
          <p:cNvCxnSpPr/>
          <p:nvPr/>
        </p:nvCxnSpPr>
        <p:spPr>
          <a:xfrm>
            <a:off x="3447875" y="3920832"/>
            <a:ext cx="2231472" cy="911228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5" name="TextovéPole 44"/>
          <p:cNvSpPr txBox="1"/>
          <p:nvPr/>
        </p:nvSpPr>
        <p:spPr>
          <a:xfrm>
            <a:off x="7802305" y="4984892"/>
            <a:ext cx="428677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 smtClean="0">
                <a:solidFill>
                  <a:srgbClr val="0000FF"/>
                </a:solidFill>
                <a:latin typeface="Haffer Medium" pitchFamily="2" charset="-18"/>
                <a:cs typeface="Haffer Medium" pitchFamily="2" charset="-18"/>
              </a:rPr>
              <a:t>Ústecký kraj</a:t>
            </a:r>
            <a:r>
              <a:rPr lang="cs-CZ" sz="3200" b="1" dirty="0">
                <a:solidFill>
                  <a:srgbClr val="0000FF"/>
                </a:solidFill>
                <a:latin typeface="Haffer Medium" pitchFamily="2" charset="-18"/>
                <a:cs typeface="Haffer Medium" pitchFamily="2" charset="-18"/>
              </a:rPr>
              <a:t> </a:t>
            </a:r>
            <a:endParaRPr lang="cs-CZ" sz="3200" b="1" dirty="0" smtClean="0">
              <a:solidFill>
                <a:srgbClr val="0000FF"/>
              </a:solidFill>
              <a:latin typeface="Haffer Medium" pitchFamily="2" charset="-18"/>
              <a:cs typeface="Haffer Medium" pitchFamily="2" charset="-18"/>
            </a:endParaRPr>
          </a:p>
          <a:p>
            <a:pPr algn="ctr"/>
            <a:r>
              <a:rPr lang="cs-CZ" b="1" dirty="0" smtClean="0">
                <a:solidFill>
                  <a:srgbClr val="0000FF"/>
                </a:solidFill>
                <a:latin typeface="Haffer Medium" pitchFamily="2" charset="-18"/>
                <a:cs typeface="Haffer Medium" pitchFamily="2" charset="-18"/>
              </a:rPr>
              <a:t>oborové stipendium</a:t>
            </a:r>
          </a:p>
        </p:txBody>
      </p:sp>
      <p:sp>
        <p:nvSpPr>
          <p:cNvPr id="46" name="TextovéPole 45"/>
          <p:cNvSpPr txBox="1"/>
          <p:nvPr/>
        </p:nvSpPr>
        <p:spPr>
          <a:xfrm>
            <a:off x="3308681" y="3570064"/>
            <a:ext cx="23706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 smtClean="0">
                <a:solidFill>
                  <a:schemeClr val="bg1"/>
                </a:solidFill>
                <a:latin typeface="Haffer Medium" pitchFamily="2" charset="-18"/>
                <a:cs typeface="Haffer Medium" pitchFamily="2" charset="-18"/>
              </a:rPr>
              <a:t>oborové stipendium</a:t>
            </a:r>
            <a:endParaRPr lang="cs-CZ" b="1" dirty="0">
              <a:solidFill>
                <a:schemeClr val="bg1"/>
              </a:solidFill>
              <a:latin typeface="Haffer Medium" pitchFamily="2" charset="-18"/>
              <a:cs typeface="Haffer Medium" pitchFamily="2" charset="-18"/>
            </a:endParaRPr>
          </a:p>
        </p:txBody>
      </p:sp>
      <p:sp>
        <p:nvSpPr>
          <p:cNvPr id="47" name="TextovéPole 46"/>
          <p:cNvSpPr txBox="1"/>
          <p:nvPr/>
        </p:nvSpPr>
        <p:spPr>
          <a:xfrm>
            <a:off x="2991337" y="3192205"/>
            <a:ext cx="23706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 smtClean="0">
                <a:solidFill>
                  <a:schemeClr val="bg1"/>
                </a:solidFill>
                <a:latin typeface="Haffer Medium" pitchFamily="2" charset="-18"/>
                <a:cs typeface="Haffer Medium" pitchFamily="2" charset="-18"/>
              </a:rPr>
              <a:t>odborná praxe</a:t>
            </a:r>
            <a:endParaRPr lang="cs-CZ" b="1" dirty="0">
              <a:solidFill>
                <a:schemeClr val="bg1"/>
              </a:solidFill>
              <a:latin typeface="Haffer Medium" pitchFamily="2" charset="-18"/>
              <a:cs typeface="Haffer Medium" pitchFamily="2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13685252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Obdélník 4"/>
          <p:cNvSpPr/>
          <p:nvPr/>
        </p:nvSpPr>
        <p:spPr>
          <a:xfrm>
            <a:off x="1495166" y="1752911"/>
            <a:ext cx="96794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>
                <a:solidFill>
                  <a:srgbClr val="0000FF"/>
                </a:solidFill>
                <a:latin typeface="Haffer Medium" pitchFamily="2" charset="-18"/>
                <a:cs typeface="Haffer Medium" pitchFamily="2" charset="-18"/>
              </a:rPr>
              <a:t>Ústecký kraj podporuje žáky středních škol a studenty vyšších odborných škol </a:t>
            </a:r>
            <a:endParaRPr lang="cs-CZ" b="1" dirty="0" smtClean="0">
              <a:solidFill>
                <a:srgbClr val="0000FF"/>
              </a:solidFill>
              <a:latin typeface="Haffer Medium" pitchFamily="2" charset="-18"/>
              <a:cs typeface="Haffer Medium" pitchFamily="2" charset="-18"/>
            </a:endParaRPr>
          </a:p>
          <a:p>
            <a:r>
              <a:rPr lang="cs-CZ" b="1" dirty="0" smtClean="0">
                <a:solidFill>
                  <a:srgbClr val="0000FF"/>
                </a:solidFill>
                <a:latin typeface="Haffer Medium" pitchFamily="2" charset="-18"/>
                <a:cs typeface="Haffer Medium" pitchFamily="2" charset="-18"/>
              </a:rPr>
              <a:t>a </a:t>
            </a:r>
            <a:r>
              <a:rPr lang="cs-CZ" b="1" dirty="0">
                <a:solidFill>
                  <a:srgbClr val="0000FF"/>
                </a:solidFill>
                <a:latin typeface="Haffer Medium" pitchFamily="2" charset="-18"/>
                <a:cs typeface="Haffer Medium" pitchFamily="2" charset="-18"/>
              </a:rPr>
              <a:t>vysokých škol prostřednictvím stipendijních a motivačních programů </a:t>
            </a:r>
            <a:endParaRPr lang="cs-CZ" b="1" dirty="0" smtClean="0">
              <a:solidFill>
                <a:srgbClr val="0000FF"/>
              </a:solidFill>
              <a:latin typeface="Haffer Medium" pitchFamily="2" charset="-18"/>
              <a:cs typeface="Haffer Medium" pitchFamily="2" charset="-18"/>
            </a:endParaRPr>
          </a:p>
          <a:p>
            <a:r>
              <a:rPr lang="cs-CZ" b="1" dirty="0" smtClean="0">
                <a:solidFill>
                  <a:srgbClr val="0000FF"/>
                </a:solidFill>
                <a:latin typeface="Haffer Medium" pitchFamily="2" charset="-18"/>
                <a:cs typeface="Haffer Medium" pitchFamily="2" charset="-18"/>
              </a:rPr>
              <a:t>v </a:t>
            </a:r>
            <a:r>
              <a:rPr lang="cs-CZ" b="1" dirty="0">
                <a:solidFill>
                  <a:srgbClr val="0000FF"/>
                </a:solidFill>
                <a:latin typeface="Haffer Medium" pitchFamily="2" charset="-18"/>
                <a:cs typeface="Haffer Medium" pitchFamily="2" charset="-18"/>
              </a:rPr>
              <a:t>oblasti zdravotnictví a v oblasti školství, mládeže a tělovýchovy.</a:t>
            </a:r>
          </a:p>
        </p:txBody>
      </p:sp>
      <p:sp>
        <p:nvSpPr>
          <p:cNvPr id="7" name="Obdélník 6"/>
          <p:cNvSpPr/>
          <p:nvPr/>
        </p:nvSpPr>
        <p:spPr>
          <a:xfrm>
            <a:off x="1495166" y="2848531"/>
            <a:ext cx="8647901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b="1" dirty="0">
                <a:latin typeface="Haffer Medium" pitchFamily="2" charset="-18"/>
                <a:cs typeface="Haffer Medium" pitchFamily="2" charset="-18"/>
              </a:rPr>
              <a:t>Podpora žáků a studentů </a:t>
            </a:r>
            <a:endParaRPr lang="cs-CZ" sz="2000" b="1" dirty="0" smtClean="0">
              <a:latin typeface="Haffer Medium" pitchFamily="2" charset="-18"/>
              <a:cs typeface="Haffer Medium" pitchFamily="2" charset="-18"/>
            </a:endParaRPr>
          </a:p>
          <a:p>
            <a:r>
              <a:rPr lang="cs-CZ" sz="2000" b="1" dirty="0" smtClean="0">
                <a:latin typeface="Haffer Medium" pitchFamily="2" charset="-18"/>
                <a:cs typeface="Haffer Medium" pitchFamily="2" charset="-18"/>
              </a:rPr>
              <a:t>ve </a:t>
            </a:r>
            <a:r>
              <a:rPr lang="cs-CZ" sz="2000" b="1" dirty="0">
                <a:latin typeface="Haffer Medium" pitchFamily="2" charset="-18"/>
                <a:cs typeface="Haffer Medium" pitchFamily="2" charset="-18"/>
              </a:rPr>
              <a:t>formě ročního stipendia na střední škole, vyšší odborné škole a vysoké škole.</a:t>
            </a:r>
          </a:p>
          <a:p>
            <a:endParaRPr lang="cs-CZ" sz="2000" dirty="0" smtClean="0">
              <a:latin typeface="Haffer Medium" pitchFamily="2" charset="-18"/>
              <a:cs typeface="Haffer Medium" pitchFamily="2" charset="-18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b="1" dirty="0" smtClean="0">
                <a:solidFill>
                  <a:srgbClr val="16B2EA"/>
                </a:solidFill>
                <a:latin typeface="Haffer Medium" pitchFamily="2" charset="-18"/>
                <a:cs typeface="Haffer Medium" pitchFamily="2" charset="-18"/>
              </a:rPr>
              <a:t>stipendium </a:t>
            </a:r>
            <a:r>
              <a:rPr lang="cs-CZ" sz="2000" b="1" dirty="0">
                <a:solidFill>
                  <a:srgbClr val="16B2EA"/>
                </a:solidFill>
                <a:latin typeface="Haffer Medium" pitchFamily="2" charset="-18"/>
                <a:cs typeface="Haffer Medium" pitchFamily="2" charset="-18"/>
              </a:rPr>
              <a:t>ve výši 30.000,- Kč </a:t>
            </a:r>
            <a:r>
              <a:rPr lang="cs-CZ" sz="2000" dirty="0">
                <a:latin typeface="Haffer Medium" pitchFamily="2" charset="-18"/>
                <a:cs typeface="Haffer Medium" pitchFamily="2" charset="-18"/>
              </a:rPr>
              <a:t>na školní rok </a:t>
            </a:r>
            <a:endParaRPr lang="cs-CZ" sz="2000" dirty="0" smtClean="0">
              <a:latin typeface="Haffer Medium" pitchFamily="2" charset="-18"/>
              <a:cs typeface="Haffer Medium" pitchFamily="2" charset="-18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b="1" dirty="0" smtClean="0">
                <a:solidFill>
                  <a:srgbClr val="16B2EA"/>
                </a:solidFill>
                <a:latin typeface="Haffer Medium" pitchFamily="2" charset="-18"/>
                <a:cs typeface="Haffer Medium" pitchFamily="2" charset="-18"/>
              </a:rPr>
              <a:t>lze </a:t>
            </a:r>
            <a:r>
              <a:rPr lang="cs-CZ" sz="2000" b="1" dirty="0">
                <a:solidFill>
                  <a:srgbClr val="16B2EA"/>
                </a:solidFill>
                <a:latin typeface="Haffer Medium" pitchFamily="2" charset="-18"/>
                <a:cs typeface="Haffer Medium" pitchFamily="2" charset="-18"/>
              </a:rPr>
              <a:t>čerpat již od 4. ročníku studia </a:t>
            </a:r>
            <a:r>
              <a:rPr lang="cs-CZ" sz="2000" dirty="0">
                <a:latin typeface="Haffer Medium" pitchFamily="2" charset="-18"/>
                <a:cs typeface="Haffer Medium" pitchFamily="2" charset="-18"/>
              </a:rPr>
              <a:t>na střední škole, nebo kdykoli při studiu na vyšší odborné škole a vysoké </a:t>
            </a:r>
            <a:r>
              <a:rPr lang="cs-CZ" sz="2000" dirty="0" smtClean="0">
                <a:latin typeface="Haffer Medium" pitchFamily="2" charset="-18"/>
                <a:cs typeface="Haffer Medium" pitchFamily="2" charset="-18"/>
              </a:rPr>
              <a:t>škole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 smtClean="0">
                <a:latin typeface="Haffer Medium" pitchFamily="2" charset="-18"/>
                <a:cs typeface="Haffer Medium" pitchFamily="2" charset="-18"/>
              </a:rPr>
              <a:t>stipendista </a:t>
            </a:r>
            <a:r>
              <a:rPr lang="cs-CZ" sz="2000" dirty="0">
                <a:latin typeface="Haffer Medium" pitchFamily="2" charset="-18"/>
                <a:cs typeface="Haffer Medium" pitchFamily="2" charset="-18"/>
              </a:rPr>
              <a:t>musí po ukončení studia odpracovat ve zdravotnickém zařízení v Ústeckém kraji stejný počet let, po který pobíral stipendium (podle oboru především u poskytovatele lůžkové péče</a:t>
            </a:r>
            <a:r>
              <a:rPr lang="cs-CZ" sz="2000" dirty="0" smtClean="0">
                <a:latin typeface="Haffer Medium" pitchFamily="2" charset="-18"/>
                <a:cs typeface="Haffer Medium" pitchFamily="2" charset="-18"/>
              </a:rPr>
              <a:t>)</a:t>
            </a:r>
            <a:endParaRPr lang="cs-CZ" sz="2000" dirty="0">
              <a:latin typeface="Haffer Medium" pitchFamily="2" charset="-18"/>
              <a:cs typeface="Haffer Medium" pitchFamily="2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14525256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7" name="Obdélník 6"/>
          <p:cNvSpPr/>
          <p:nvPr/>
        </p:nvSpPr>
        <p:spPr>
          <a:xfrm>
            <a:off x="1613699" y="1182856"/>
            <a:ext cx="864790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b="1" dirty="0">
                <a:latin typeface="Haffer Medium" pitchFamily="2" charset="-18"/>
                <a:cs typeface="Haffer Medium" pitchFamily="2" charset="-18"/>
              </a:rPr>
              <a:t>Motivační podpora žáků ve formě prospěchového stipendia </a:t>
            </a:r>
            <a:endParaRPr lang="cs-CZ" sz="2000" b="1" dirty="0" smtClean="0">
              <a:latin typeface="Haffer Medium" pitchFamily="2" charset="-18"/>
              <a:cs typeface="Haffer Medium" pitchFamily="2" charset="-18"/>
            </a:endParaRPr>
          </a:p>
          <a:p>
            <a:r>
              <a:rPr lang="cs-CZ" sz="2000" b="1" dirty="0" smtClean="0">
                <a:latin typeface="Haffer Medium" pitchFamily="2" charset="-18"/>
                <a:cs typeface="Haffer Medium" pitchFamily="2" charset="-18"/>
              </a:rPr>
              <a:t>na </a:t>
            </a:r>
            <a:r>
              <a:rPr lang="cs-CZ" sz="2000" b="1" dirty="0">
                <a:latin typeface="Haffer Medium" pitchFamily="2" charset="-18"/>
                <a:cs typeface="Haffer Medium" pitchFamily="2" charset="-18"/>
              </a:rPr>
              <a:t>střední škole, kdy výše stipendia je dána dosaženým průměrem známek za pololetí. Stipendium vyplácí přímo škola</a:t>
            </a:r>
            <a:r>
              <a:rPr lang="cs-CZ" sz="2000" b="1" dirty="0" smtClean="0">
                <a:latin typeface="Haffer Medium" pitchFamily="2" charset="-18"/>
                <a:cs typeface="Haffer Medium" pitchFamily="2" charset="-18"/>
              </a:rPr>
              <a:t>.</a:t>
            </a:r>
            <a:endParaRPr lang="cs-CZ" sz="2000" dirty="0" smtClean="0">
              <a:latin typeface="Haffer Medium" pitchFamily="2" charset="-18"/>
              <a:cs typeface="Haffer Medium" pitchFamily="2" charset="-18"/>
            </a:endParaRPr>
          </a:p>
        </p:txBody>
      </p:sp>
      <p:graphicFrame>
        <p:nvGraphicFramePr>
          <p:cNvPr id="3" name="Tabulk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4326486"/>
              </p:ext>
            </p:extLst>
          </p:nvPr>
        </p:nvGraphicFramePr>
        <p:xfrm>
          <a:off x="1708150" y="2308210"/>
          <a:ext cx="9315451" cy="402485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59545"/>
                <a:gridCol w="3227953"/>
                <a:gridCol w="3227953"/>
              </a:tblGrid>
              <a:tr h="19166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  <a:latin typeface="Century Gothic" panose="020B0502020202020204" pitchFamily="34" charset="0"/>
                        </a:rPr>
                        <a:t>ročník studia SŠ</a:t>
                      </a:r>
                      <a:endParaRPr lang="cs-CZ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Century Gothic" panose="020B0502020202020204" pitchFamily="34" charset="0"/>
                        </a:rPr>
                        <a:t>průměr známek za pololetí</a:t>
                      </a:r>
                      <a:endParaRPr lang="cs-CZ" sz="12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Century Gothic" panose="020B0502020202020204" pitchFamily="34" charset="0"/>
                        </a:rPr>
                        <a:t>výše stipendia</a:t>
                      </a:r>
                      <a:endParaRPr lang="cs-CZ" sz="12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91660"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  <a:latin typeface="Century Gothic" panose="020B0502020202020204" pitchFamily="34" charset="0"/>
                        </a:rPr>
                        <a:t>1.</a:t>
                      </a:r>
                      <a:endParaRPr lang="cs-CZ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Century Gothic" panose="020B0502020202020204" pitchFamily="34" charset="0"/>
                        </a:rPr>
                        <a:t>do 1,5</a:t>
                      </a:r>
                      <a:endParaRPr lang="cs-CZ" sz="12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Century Gothic" panose="020B0502020202020204" pitchFamily="34" charset="0"/>
                        </a:rPr>
                        <a:t>1.500,- Kč</a:t>
                      </a:r>
                      <a:endParaRPr lang="cs-CZ" sz="12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9166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  <a:latin typeface="Century Gothic" panose="020B0502020202020204" pitchFamily="34" charset="0"/>
                        </a:rPr>
                        <a:t>do 2,0</a:t>
                      </a:r>
                      <a:endParaRPr lang="cs-CZ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Century Gothic" panose="020B0502020202020204" pitchFamily="34" charset="0"/>
                        </a:rPr>
                        <a:t>1.000,- Kč</a:t>
                      </a:r>
                      <a:endParaRPr lang="cs-CZ" sz="12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9166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Century Gothic" panose="020B0502020202020204" pitchFamily="34" charset="0"/>
                        </a:rPr>
                        <a:t>do 2,5</a:t>
                      </a:r>
                      <a:endParaRPr lang="cs-CZ" sz="12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Century Gothic" panose="020B0502020202020204" pitchFamily="34" charset="0"/>
                        </a:rPr>
                        <a:t>500,- Kč</a:t>
                      </a:r>
                      <a:endParaRPr lang="cs-CZ" sz="12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83319">
                <a:tc gridSpan="2"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  <a:latin typeface="Century Gothic" panose="020B0502020202020204" pitchFamily="34" charset="0"/>
                        </a:rPr>
                        <a:t>jednorázová částka za vyznamenání </a:t>
                      </a:r>
                      <a:br>
                        <a:rPr lang="cs-CZ" sz="1200" dirty="0">
                          <a:effectLst/>
                          <a:latin typeface="Century Gothic" panose="020B0502020202020204" pitchFamily="34" charset="0"/>
                        </a:rPr>
                      </a:br>
                      <a:r>
                        <a:rPr lang="cs-CZ" sz="1200" dirty="0">
                          <a:effectLst/>
                          <a:latin typeface="Century Gothic" panose="020B0502020202020204" pitchFamily="34" charset="0"/>
                        </a:rPr>
                        <a:t>na konci školního roku</a:t>
                      </a:r>
                      <a:endParaRPr lang="cs-CZ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Century Gothic" panose="020B0502020202020204" pitchFamily="34" charset="0"/>
                        </a:rPr>
                        <a:t>1.500,- Kč</a:t>
                      </a:r>
                      <a:endParaRPr lang="cs-CZ" sz="12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91660"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Century Gothic" panose="020B0502020202020204" pitchFamily="34" charset="0"/>
                        </a:rPr>
                        <a:t>2.</a:t>
                      </a:r>
                      <a:endParaRPr lang="cs-CZ" sz="12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  <a:latin typeface="Century Gothic" panose="020B0502020202020204" pitchFamily="34" charset="0"/>
                        </a:rPr>
                        <a:t>do 1,5</a:t>
                      </a:r>
                      <a:endParaRPr lang="cs-CZ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Century Gothic" panose="020B0502020202020204" pitchFamily="34" charset="0"/>
                        </a:rPr>
                        <a:t>2.000,- Kč</a:t>
                      </a:r>
                      <a:endParaRPr lang="cs-CZ" sz="12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9166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  <a:latin typeface="Century Gothic" panose="020B0502020202020204" pitchFamily="34" charset="0"/>
                        </a:rPr>
                        <a:t>do 2,0</a:t>
                      </a:r>
                      <a:endParaRPr lang="cs-CZ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Century Gothic" panose="020B0502020202020204" pitchFamily="34" charset="0"/>
                        </a:rPr>
                        <a:t>1.500,- Kč</a:t>
                      </a:r>
                      <a:endParaRPr lang="cs-CZ" sz="12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9166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  <a:latin typeface="Century Gothic" panose="020B0502020202020204" pitchFamily="34" charset="0"/>
                        </a:rPr>
                        <a:t>do 2,5</a:t>
                      </a:r>
                      <a:endParaRPr lang="cs-CZ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  <a:latin typeface="Century Gothic" panose="020B0502020202020204" pitchFamily="34" charset="0"/>
                        </a:rPr>
                        <a:t>1.000,- Kč</a:t>
                      </a:r>
                      <a:endParaRPr lang="cs-CZ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83319">
                <a:tc gridSpan="2"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  <a:latin typeface="Century Gothic" panose="020B0502020202020204" pitchFamily="34" charset="0"/>
                        </a:rPr>
                        <a:t>jednorázová částka za vyznamenání </a:t>
                      </a:r>
                      <a:br>
                        <a:rPr lang="cs-CZ" sz="1200" dirty="0">
                          <a:effectLst/>
                          <a:latin typeface="Century Gothic" panose="020B0502020202020204" pitchFamily="34" charset="0"/>
                        </a:rPr>
                      </a:br>
                      <a:r>
                        <a:rPr lang="cs-CZ" sz="1200" dirty="0">
                          <a:effectLst/>
                          <a:latin typeface="Century Gothic" panose="020B0502020202020204" pitchFamily="34" charset="0"/>
                        </a:rPr>
                        <a:t>na konci školního roku</a:t>
                      </a:r>
                      <a:endParaRPr lang="cs-CZ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  <a:latin typeface="Century Gothic" panose="020B0502020202020204" pitchFamily="34" charset="0"/>
                        </a:rPr>
                        <a:t>2.500,- Kč</a:t>
                      </a:r>
                      <a:endParaRPr lang="cs-CZ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91660"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Century Gothic" panose="020B0502020202020204" pitchFamily="34" charset="0"/>
                        </a:rPr>
                        <a:t>3.</a:t>
                      </a:r>
                      <a:endParaRPr lang="cs-CZ" sz="12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Century Gothic" panose="020B0502020202020204" pitchFamily="34" charset="0"/>
                        </a:rPr>
                        <a:t>do 1,5</a:t>
                      </a:r>
                      <a:endParaRPr lang="cs-CZ" sz="12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  <a:latin typeface="Century Gothic" panose="020B0502020202020204" pitchFamily="34" charset="0"/>
                        </a:rPr>
                        <a:t>2.500,- Kč</a:t>
                      </a:r>
                      <a:endParaRPr lang="cs-CZ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9166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Century Gothic" panose="020B0502020202020204" pitchFamily="34" charset="0"/>
                        </a:rPr>
                        <a:t>do 2,0</a:t>
                      </a:r>
                      <a:endParaRPr lang="cs-CZ" sz="12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  <a:latin typeface="Century Gothic" panose="020B0502020202020204" pitchFamily="34" charset="0"/>
                        </a:rPr>
                        <a:t>2.000,- Kč</a:t>
                      </a:r>
                      <a:endParaRPr lang="cs-CZ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9166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Century Gothic" panose="020B0502020202020204" pitchFamily="34" charset="0"/>
                        </a:rPr>
                        <a:t>do 2,5</a:t>
                      </a:r>
                      <a:endParaRPr lang="cs-CZ" sz="12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  <a:latin typeface="Century Gothic" panose="020B0502020202020204" pitchFamily="34" charset="0"/>
                        </a:rPr>
                        <a:t>1.500,- Kč</a:t>
                      </a:r>
                      <a:endParaRPr lang="cs-CZ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83319">
                <a:tc gridSpan="2"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Century Gothic" panose="020B0502020202020204" pitchFamily="34" charset="0"/>
                        </a:rPr>
                        <a:t>jednorázová částka za vyznamenání </a:t>
                      </a:r>
                      <a:br>
                        <a:rPr lang="cs-CZ" sz="1200">
                          <a:effectLst/>
                          <a:latin typeface="Century Gothic" panose="020B0502020202020204" pitchFamily="34" charset="0"/>
                        </a:rPr>
                      </a:br>
                      <a:r>
                        <a:rPr lang="cs-CZ" sz="1200">
                          <a:effectLst/>
                          <a:latin typeface="Century Gothic" panose="020B0502020202020204" pitchFamily="34" charset="0"/>
                        </a:rPr>
                        <a:t>na konci školního roku</a:t>
                      </a:r>
                      <a:endParaRPr lang="cs-CZ" sz="12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  <a:latin typeface="Century Gothic" panose="020B0502020202020204" pitchFamily="34" charset="0"/>
                        </a:rPr>
                        <a:t>2.500,- Kč</a:t>
                      </a:r>
                      <a:endParaRPr lang="cs-CZ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91660"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Century Gothic" panose="020B0502020202020204" pitchFamily="34" charset="0"/>
                        </a:rPr>
                        <a:t>4.</a:t>
                      </a:r>
                      <a:endParaRPr lang="cs-CZ" sz="12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Century Gothic" panose="020B0502020202020204" pitchFamily="34" charset="0"/>
                        </a:rPr>
                        <a:t>do 1,5</a:t>
                      </a:r>
                      <a:endParaRPr lang="cs-CZ" sz="12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  <a:latin typeface="Century Gothic" panose="020B0502020202020204" pitchFamily="34" charset="0"/>
                        </a:rPr>
                        <a:t>2.500,- Kč</a:t>
                      </a:r>
                      <a:endParaRPr lang="cs-CZ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9166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Century Gothic" panose="020B0502020202020204" pitchFamily="34" charset="0"/>
                        </a:rPr>
                        <a:t>do 2,0</a:t>
                      </a:r>
                      <a:endParaRPr lang="cs-CZ" sz="12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  <a:latin typeface="Century Gothic" panose="020B0502020202020204" pitchFamily="34" charset="0"/>
                        </a:rPr>
                        <a:t>2.000,- Kč</a:t>
                      </a:r>
                      <a:endParaRPr lang="cs-CZ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9166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Century Gothic" panose="020B0502020202020204" pitchFamily="34" charset="0"/>
                        </a:rPr>
                        <a:t>do 2,5</a:t>
                      </a:r>
                      <a:endParaRPr lang="cs-CZ" sz="12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  <a:latin typeface="Century Gothic" panose="020B0502020202020204" pitchFamily="34" charset="0"/>
                        </a:rPr>
                        <a:t>1.500,- Kč</a:t>
                      </a:r>
                      <a:endParaRPr lang="cs-CZ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83319">
                <a:tc gridSpan="2"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Century Gothic" panose="020B0502020202020204" pitchFamily="34" charset="0"/>
                        </a:rPr>
                        <a:t>jednorázová částka za vyznamenání </a:t>
                      </a:r>
                      <a:br>
                        <a:rPr lang="cs-CZ" sz="1200">
                          <a:effectLst/>
                          <a:latin typeface="Century Gothic" panose="020B0502020202020204" pitchFamily="34" charset="0"/>
                        </a:rPr>
                      </a:br>
                      <a:r>
                        <a:rPr lang="cs-CZ" sz="1200">
                          <a:effectLst/>
                          <a:latin typeface="Century Gothic" panose="020B0502020202020204" pitchFamily="34" charset="0"/>
                        </a:rPr>
                        <a:t>u maturitní zkoušky</a:t>
                      </a:r>
                      <a:endParaRPr lang="cs-CZ" sz="12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  <a:latin typeface="Century Gothic" panose="020B0502020202020204" pitchFamily="34" charset="0"/>
                        </a:rPr>
                        <a:t>5.000,- Kč</a:t>
                      </a:r>
                      <a:endParaRPr lang="cs-CZ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634706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1213</TotalTime>
  <Words>875</Words>
  <Application>Microsoft Office PowerPoint</Application>
  <PresentationFormat>Širokoúhlá obrazovka</PresentationFormat>
  <Paragraphs>186</Paragraphs>
  <Slides>13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21" baseType="lpstr">
      <vt:lpstr>Arial</vt:lpstr>
      <vt:lpstr>Calibri</vt:lpstr>
      <vt:lpstr>Calibri Light</vt:lpstr>
      <vt:lpstr>Century Gothic</vt:lpstr>
      <vt:lpstr>Haffer Medium</vt:lpstr>
      <vt:lpstr>Poppins Light</vt:lpstr>
      <vt:lpstr>Times New Roman</vt:lpstr>
      <vt:lpstr>Motiv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Nový Jan</dc:creator>
  <cp:lastModifiedBy>Fraňková Magdalena</cp:lastModifiedBy>
  <cp:revision>70</cp:revision>
  <cp:lastPrinted>2023-04-13T07:47:19Z</cp:lastPrinted>
  <dcterms:created xsi:type="dcterms:W3CDTF">2023-02-06T16:37:12Z</dcterms:created>
  <dcterms:modified xsi:type="dcterms:W3CDTF">2023-04-13T08:59:58Z</dcterms:modified>
</cp:coreProperties>
</file>