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9" r:id="rId3"/>
    <p:sldId id="260" r:id="rId4"/>
    <p:sldId id="271" r:id="rId5"/>
    <p:sldId id="261" r:id="rId6"/>
    <p:sldId id="262" r:id="rId7"/>
    <p:sldId id="274" r:id="rId8"/>
    <p:sldId id="275" r:id="rId9"/>
    <p:sldId id="263" r:id="rId10"/>
    <p:sldId id="264" r:id="rId11"/>
    <p:sldId id="277" r:id="rId12"/>
    <p:sldId id="265" r:id="rId13"/>
    <p:sldId id="266" r:id="rId14"/>
    <p:sldId id="282" r:id="rId15"/>
    <p:sldId id="283" r:id="rId16"/>
    <p:sldId id="284" r:id="rId17"/>
    <p:sldId id="285" r:id="rId18"/>
    <p:sldId id="286" r:id="rId19"/>
    <p:sldId id="289" r:id="rId20"/>
    <p:sldId id="290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00"/>
    <a:srgbClr val="0066FF"/>
    <a:srgbClr val="CC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60"/>
  </p:normalViewPr>
  <p:slideViewPr>
    <p:cSldViewPr>
      <p:cViewPr varScale="1">
        <p:scale>
          <a:sx n="52" d="100"/>
          <a:sy n="52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420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E0ED54-35F7-4DE5-9C10-09EFB08D2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4491BB-6682-4E04-8249-AFFFD0B30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9BBA-14C2-4341-8A92-5182F185E4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3C47-162D-4E2C-87A1-955F196F59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DF799-DBB1-40C5-9984-2CD21D3163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267A-21E7-40FA-AD0B-2B4E9F52E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F14A-0C46-4BD2-AA8B-C0E26A447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7A452-9C0A-4AC6-A0AC-B05C834A8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ECD1F-F6E5-45F2-86BB-8B75C76D0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C16A2-86CC-4B79-9220-EB8FCC2B08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A3E9-E5A4-478B-8B49-38E1C0723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45551-9514-45D7-B9B2-3772DD557D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9DC4-8824-4065-84FD-AA869140EE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181466-5EE2-4651-A0FD-17F851096A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6C713-F2F0-43E7-8B3D-4425A098848B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720725"/>
          </a:xfrm>
        </p:spPr>
        <p:txBody>
          <a:bodyPr/>
          <a:lstStyle/>
          <a:p>
            <a:pPr eaLnBrk="1" hangingPunct="1"/>
            <a:r>
              <a:rPr lang="cs-CZ" sz="3200" smtClean="0"/>
              <a:t>Operační program </a:t>
            </a:r>
            <a:br>
              <a:rPr lang="cs-CZ" sz="3200" smtClean="0"/>
            </a:br>
            <a:r>
              <a:rPr lang="cs-CZ" sz="3200" smtClean="0"/>
              <a:t>Vzdělávání pro konkurenceschopnost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060575"/>
            <a:ext cx="7775575" cy="2736850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00B050"/>
                </a:solidFill>
              </a:rPr>
              <a:t>FINANČNÍ ČÁST IP</a:t>
            </a:r>
          </a:p>
          <a:p>
            <a:pPr eaLnBrk="1" hangingPunct="1"/>
            <a:r>
              <a:rPr lang="cs-CZ" sz="2800" b="1" smtClean="0">
                <a:solidFill>
                  <a:srgbClr val="00B050"/>
                </a:solidFill>
              </a:rPr>
              <a:t>Obecné informace</a:t>
            </a:r>
          </a:p>
          <a:p>
            <a:pPr eaLnBrk="1" hangingPunct="1"/>
            <a:r>
              <a:rPr lang="cs-CZ" sz="2800" b="1" smtClean="0">
                <a:solidFill>
                  <a:srgbClr val="00B050"/>
                </a:solidFill>
              </a:rPr>
              <a:t>CZ.1.07/1.1.00/44.0005</a:t>
            </a:r>
          </a:p>
          <a:p>
            <a:pPr eaLnBrk="1" hangingPunct="1"/>
            <a:r>
              <a:rPr lang="cs-CZ" sz="2800" b="1" smtClean="0">
                <a:solidFill>
                  <a:srgbClr val="00B050"/>
                </a:solidFill>
              </a:rPr>
              <a:t>(seminář pro partnery)</a:t>
            </a:r>
          </a:p>
          <a:p>
            <a:pPr eaLnBrk="1" hangingPunct="1"/>
            <a:r>
              <a:rPr lang="cs-CZ" sz="2800" b="1" smtClean="0">
                <a:solidFill>
                  <a:srgbClr val="00B050"/>
                </a:solidFill>
              </a:rPr>
              <a:t>23.9.2013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A12BF-10DD-49F6-B24E-A03DAE8B8522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294562" cy="1143000"/>
          </a:xfrm>
        </p:spPr>
        <p:txBody>
          <a:bodyPr/>
          <a:lstStyle/>
          <a:p>
            <a:pPr eaLnBrk="1" hangingPunct="1"/>
            <a:r>
              <a:rPr lang="cs-CZ" sz="3600" u="sng" smtClean="0">
                <a:solidFill>
                  <a:schemeClr val="tx1"/>
                </a:solidFill>
              </a:rPr>
              <a:t>Účetnictví projektu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4929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u="sng" smtClean="0"/>
              <a:t>účetně</a:t>
            </a:r>
            <a:r>
              <a:rPr lang="cs-CZ" sz="2000" smtClean="0"/>
              <a:t> musí být </a:t>
            </a:r>
            <a:r>
              <a:rPr lang="cs-CZ" sz="2000" u="sng" smtClean="0"/>
              <a:t>odděleny všechny náklady a výnosy</a:t>
            </a:r>
            <a:r>
              <a:rPr lang="cs-CZ" sz="2000" smtClean="0"/>
              <a:t> související s projektem (střediskem nebo samostatnými analytickými účty pro projekt)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doporučujeme zřídit zvláštní </a:t>
            </a:r>
            <a:r>
              <a:rPr lang="cs-CZ" sz="2000" b="1" u="sng" smtClean="0"/>
              <a:t>účetní střediska pro přímé a nepřímé náklady!!!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000" b="1" smtClean="0">
                <a:solidFill>
                  <a:srgbClr val="CC0000"/>
                </a:solidFill>
              </a:rPr>
              <a:t>faktury i každý originál účetního dokladu musí obsahovat identifikaci projektu!!</a:t>
            </a:r>
            <a:r>
              <a:rPr lang="cs-CZ" sz="2000" smtClean="0"/>
              <a:t> (číslo projektu, název projektu – např. formou razítka)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200" u="sng" smtClean="0"/>
              <a:t>je nutné sledovat odděleně investiční a neinvestiční finanční prostředky</a:t>
            </a:r>
            <a:r>
              <a:rPr lang="cs-CZ" sz="2200" smtClean="0"/>
              <a:t> (již záloha je takto členěna)</a:t>
            </a:r>
          </a:p>
          <a:p>
            <a:pPr eaLnBrk="1" hangingPunct="1">
              <a:lnSpc>
                <a:spcPct val="80000"/>
              </a:lnSpc>
            </a:pPr>
            <a:endParaRPr lang="cs-CZ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	</a:t>
            </a:r>
            <a:r>
              <a:rPr lang="cs-CZ" sz="2000" i="1" smtClean="0"/>
              <a:t>Každé použití neinvestičních prostředků k úhradě investičních a naopak je hodnoceno jako </a:t>
            </a:r>
            <a:r>
              <a:rPr lang="cs-CZ" sz="2000" b="1" i="1" smtClean="0"/>
              <a:t>porušení rozpočtové kázně</a:t>
            </a:r>
            <a:r>
              <a:rPr lang="cs-CZ" sz="2000" i="1" smtClean="0"/>
              <a:t>!</a:t>
            </a:r>
          </a:p>
          <a:p>
            <a:pPr eaLnBrk="1" hangingPunct="1">
              <a:lnSpc>
                <a:spcPct val="80000"/>
              </a:lnSpc>
            </a:pPr>
            <a:endParaRPr lang="cs-CZ" sz="20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i="1" smtClean="0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95288" y="4868863"/>
            <a:ext cx="7993062" cy="1008062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763BB8-CB44-4A39-9189-8EDD7E203833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3518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při </a:t>
            </a:r>
            <a:r>
              <a:rPr lang="cs-CZ" sz="2400" u="sng" smtClean="0"/>
              <a:t>předkládání podkladů </a:t>
            </a:r>
            <a:r>
              <a:rPr lang="cs-CZ" sz="2400" smtClean="0"/>
              <a:t>se dokládají  kopie účetních </a:t>
            </a:r>
            <a:r>
              <a:rPr lang="cs-CZ" sz="2400" b="1" smtClean="0"/>
              <a:t>dokladů nad 10 000,- Kč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Účetní doklady do 10 000 Kč partner doloží pouze na žádost příjemce (ÚK)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nezapomínat účtovat i o úrocích a bankovních poplatcích z projektového účtu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Partner má </a:t>
            </a:r>
            <a:r>
              <a:rPr lang="cs-CZ" sz="2400" u="sng" smtClean="0"/>
              <a:t>samostatný projektový účet</a:t>
            </a:r>
            <a:r>
              <a:rPr lang="cs-CZ" sz="2400" smtClean="0"/>
              <a:t> – musí být při proplacení (vyúčtování zálohy) odečteny </a:t>
            </a:r>
            <a:r>
              <a:rPr lang="cs-CZ" sz="2400" b="1" smtClean="0"/>
              <a:t>úroky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C70060-4D56-4C25-8D57-EC576E54087B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283450" cy="490538"/>
          </a:xfrm>
        </p:spPr>
        <p:txBody>
          <a:bodyPr/>
          <a:lstStyle/>
          <a:p>
            <a:pPr eaLnBrk="1" hangingPunct="1"/>
            <a:r>
              <a:rPr lang="cs-CZ" sz="3200" u="sng" smtClean="0">
                <a:solidFill>
                  <a:schemeClr val="tx1"/>
                </a:solidFill>
              </a:rPr>
              <a:t>Další informace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640762" cy="53609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2400" u="sng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endParaRPr lang="cs-CZ" sz="2400" u="sng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u="sng" smtClean="0">
                <a:solidFill>
                  <a:srgbClr val="CC0000"/>
                </a:solidFill>
              </a:rPr>
              <a:t>Objednávka/smlouva musí obsahovat: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600" smtClean="0"/>
              <a:t>přesnou specifikaci zboží nebo služby a jejich rozsah. Obecně formulované doklady typu např.: „Občerstvení“ apod. nejsou vyhovující</a:t>
            </a:r>
          </a:p>
          <a:p>
            <a:pPr eaLnBrk="1" hangingPunct="1">
              <a:buFont typeface="Wingdings" pitchFamily="2" charset="2"/>
              <a:buNone/>
            </a:pPr>
            <a:endParaRPr lang="cs-CZ" sz="16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u="sng" smtClean="0">
                <a:solidFill>
                  <a:srgbClr val="CC0000"/>
                </a:solidFill>
              </a:rPr>
              <a:t>Náležitosti účetního dokladu: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600" smtClean="0"/>
              <a:t>§ 33 a), odst. 1 zákona č. 563/1991 Sb., o účetnictví (=definice prokazatelného účetního záznamu)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600" smtClean="0"/>
              <a:t>§ 11 zákona č. 563/1991 Sb., o účetnictví (=náležitosti účetního záznamu)</a:t>
            </a:r>
          </a:p>
          <a:p>
            <a:pPr eaLnBrk="1" hangingPunct="1">
              <a:buFont typeface="Wingdings" pitchFamily="2" charset="2"/>
              <a:buNone/>
            </a:pPr>
            <a:endParaRPr lang="cs-CZ" sz="1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33BD8-A8D8-463E-8A45-C2AA6ABAFBB7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7272338" cy="1152525"/>
          </a:xfrm>
        </p:spPr>
        <p:txBody>
          <a:bodyPr/>
          <a:lstStyle/>
          <a:p>
            <a:pPr eaLnBrk="1" hangingPunct="1"/>
            <a:r>
              <a:rPr lang="cs-CZ" sz="3600" u="sng" smtClean="0">
                <a:solidFill>
                  <a:schemeClr val="tx1"/>
                </a:solidFill>
              </a:rPr>
              <a:t>Nezpůsobilé výdaje</a:t>
            </a:r>
            <a:br>
              <a:rPr lang="cs-CZ" sz="3600" u="sng" smtClean="0">
                <a:solidFill>
                  <a:schemeClr val="tx1"/>
                </a:solidFill>
              </a:rPr>
            </a:br>
            <a:endParaRPr lang="cs-CZ" sz="2800" u="sng" smtClean="0">
              <a:solidFill>
                <a:schemeClr val="tx1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92810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4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4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4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rgbClr val="CC0000"/>
                </a:solidFill>
              </a:rPr>
              <a:t>Takové výdaje, které nejsou vynaloženy v souladu s cíli projektu a současně nejsou pro jejich dosažení nezbytné. Výdaje, které nejsou přiměřené a nejsou vynaloženy hospodárně a efektivně nebo nejsou v souladu s evropskou nebo českou legislativou. </a:t>
            </a:r>
          </a:p>
          <a:p>
            <a:pPr eaLnBrk="1" hangingPunct="1">
              <a:lnSpc>
                <a:spcPct val="80000"/>
              </a:lnSpc>
            </a:pPr>
            <a:endParaRPr lang="cs-CZ" sz="24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Všechny nezpůsobilé výdaje jsou uvedeny v Příručce pro příjemce str. 67</a:t>
            </a:r>
            <a:endParaRPr lang="cs-CZ" sz="2400" b="1" u="sng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DAB678-A3E7-4B00-B218-E1099C7DFC30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Nepřímé náklady I.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4006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z="2900" smtClean="0">
                <a:solidFill>
                  <a:srgbClr val="000099"/>
                </a:solidFill>
              </a:rPr>
              <a:t>mohou být pouze neinvestičního charakteru</a:t>
            </a:r>
          </a:p>
          <a:p>
            <a:pPr eaLnBrk="1" hangingPunct="1">
              <a:spcBef>
                <a:spcPct val="0"/>
              </a:spcBef>
            </a:pPr>
            <a:r>
              <a:rPr lang="cs-CZ" sz="2900" smtClean="0"/>
              <a:t>zahrnují zejména náklady spojené s administrací projektu </a:t>
            </a:r>
          </a:p>
          <a:p>
            <a:pPr eaLnBrk="1" hangingPunct="1">
              <a:spcBef>
                <a:spcPct val="0"/>
              </a:spcBef>
            </a:pPr>
            <a:r>
              <a:rPr lang="cs-CZ" sz="2900" smtClean="0">
                <a:solidFill>
                  <a:srgbClr val="000099"/>
                </a:solidFill>
              </a:rPr>
              <a:t>jsou prokazovány % vůči způsobilým přímým nákladům bez křížového financování </a:t>
            </a:r>
          </a:p>
          <a:p>
            <a:pPr eaLnBrk="1" hangingPunct="1">
              <a:spcBef>
                <a:spcPct val="0"/>
              </a:spcBef>
            </a:pPr>
            <a:r>
              <a:rPr lang="cs-CZ" sz="2900" smtClean="0"/>
              <a:t>procento NN stanovené v právním aktu zůstává stejné, bez ohledu na skutečnou výši způsobilých přímých výdajů</a:t>
            </a:r>
          </a:p>
          <a:p>
            <a:pPr eaLnBrk="1" hangingPunct="1">
              <a:spcBef>
                <a:spcPct val="0"/>
              </a:spcBef>
            </a:pPr>
            <a:r>
              <a:rPr lang="cs-CZ" sz="2900" smtClean="0">
                <a:solidFill>
                  <a:srgbClr val="000099"/>
                </a:solidFill>
              </a:rPr>
              <a:t>poměr NN je dán procentem způsobilých skutečně </a:t>
            </a:r>
            <a:r>
              <a:rPr lang="cs-CZ" sz="2900" u="sng" smtClean="0">
                <a:solidFill>
                  <a:srgbClr val="000099"/>
                </a:solidFill>
              </a:rPr>
              <a:t>vynaložených a prokázaných</a:t>
            </a:r>
            <a:r>
              <a:rPr lang="cs-CZ" sz="2900" smtClean="0">
                <a:solidFill>
                  <a:srgbClr val="000099"/>
                </a:solidFill>
              </a:rPr>
              <a:t> přímých výdajů v závěrečném vyúčtování</a:t>
            </a:r>
          </a:p>
          <a:p>
            <a:pPr eaLnBrk="1" hangingPunct="1">
              <a:buFontTx/>
              <a:buChar char="-"/>
            </a:pPr>
            <a:endParaRPr lang="cs-CZ" sz="29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DF640-34D2-445D-8F03-DDA2D5262945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Nepřímé náklady II.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/>
            <a:endParaRPr lang="cs-CZ" sz="2300" b="1" smtClean="0"/>
          </a:p>
          <a:p>
            <a:pPr eaLnBrk="1" hangingPunct="1"/>
            <a:r>
              <a:rPr lang="cs-CZ" sz="2300" b="1" smtClean="0"/>
              <a:t>v případě nevyčerpání veškerých plánovaných přímých nákladů ve schváleném rozpočtu nebo budou-li některé přímé náklady vyhodnocené jako nezpůsobilé, úměrně tomu bude krácena i absolutní výše NN</a:t>
            </a:r>
          </a:p>
          <a:p>
            <a:pPr eaLnBrk="1" hangingPunct="1"/>
            <a:r>
              <a:rPr lang="cs-CZ" sz="2300" smtClean="0">
                <a:solidFill>
                  <a:schemeClr val="hlink"/>
                </a:solidFill>
              </a:rPr>
              <a:t>nepřímé náklady se nedokládají</a:t>
            </a:r>
            <a:r>
              <a:rPr lang="cs-CZ" sz="2300" smtClean="0">
                <a:solidFill>
                  <a:srgbClr val="000099"/>
                </a:solidFill>
              </a:rPr>
              <a:t> a neprokazují jednotlivými účetními doklady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D58C1B-B8D4-4EB9-A77B-F7B1A757FB40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Nepřímé náklady III.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z="2800" smtClean="0">
                <a:solidFill>
                  <a:schemeClr val="hlink"/>
                </a:solidFill>
              </a:rPr>
              <a:t>NN nejsou kontrolovány</a:t>
            </a:r>
            <a:r>
              <a:rPr lang="cs-CZ" sz="2800" smtClean="0"/>
              <a:t>, i přesto musí být využity pro projekt a musí odpovídat pravidlům způsobilého výdaje</a:t>
            </a:r>
          </a:p>
          <a:p>
            <a:pPr eaLnBrk="1" hangingPunct="1">
              <a:spcBef>
                <a:spcPct val="0"/>
              </a:spcBef>
            </a:pPr>
            <a:r>
              <a:rPr lang="cs-CZ" sz="2800" smtClean="0">
                <a:solidFill>
                  <a:srgbClr val="000099"/>
                </a:solidFill>
              </a:rPr>
              <a:t>veškeré doklady mohou být kontrolovány finančním úřadem</a:t>
            </a:r>
          </a:p>
          <a:p>
            <a:pPr eaLnBrk="1" hangingPunct="1">
              <a:spcBef>
                <a:spcPct val="0"/>
              </a:spcBef>
            </a:pPr>
            <a:r>
              <a:rPr lang="cs-CZ" sz="2800" smtClean="0"/>
              <a:t>pravidly NN nejsou nijak dotčeny účetní postupy organizace</a:t>
            </a:r>
          </a:p>
          <a:p>
            <a:pPr eaLnBrk="1" hangingPunct="1">
              <a:spcBef>
                <a:spcPct val="0"/>
              </a:spcBef>
            </a:pPr>
            <a:r>
              <a:rPr lang="cs-CZ" sz="2800" smtClean="0">
                <a:solidFill>
                  <a:srgbClr val="000099"/>
                </a:solidFill>
              </a:rPr>
              <a:t>pro lepší přehlednost je vhodné si zřídit pro přímé a nepřímé náklady zvláštní účetní střediska pro projekt</a:t>
            </a: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B45D7-E9A8-4A6D-B8CF-946B0AE41FDF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chemeClr val="tx1"/>
                </a:solidFill>
              </a:rPr>
              <a:t>Nepřímé náklady IV.</a:t>
            </a:r>
            <a:br>
              <a:rPr lang="cs-CZ" sz="4000" smtClean="0">
                <a:solidFill>
                  <a:schemeClr val="tx1"/>
                </a:solidFill>
              </a:rPr>
            </a:br>
            <a:r>
              <a:rPr lang="cs-CZ" sz="3200" u="sng" smtClean="0">
                <a:solidFill>
                  <a:schemeClr val="tx1"/>
                </a:solidFill>
              </a:rPr>
              <a:t>Čerpání NN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partner může zálohovou platbu čerpat v průběhu realizace projektu libovolným způsobem na přímé a nepřímé náklady, nesmí však být ohrožena plynulost financování</a:t>
            </a:r>
          </a:p>
          <a:p>
            <a:pPr eaLnBrk="1" hangingPunct="1"/>
            <a:r>
              <a:rPr lang="cs-CZ" sz="2400" smtClean="0">
                <a:solidFill>
                  <a:srgbClr val="000099"/>
                </a:solidFill>
              </a:rPr>
              <a:t>partner </a:t>
            </a:r>
            <a:r>
              <a:rPr lang="cs-CZ" sz="2400" b="1" smtClean="0">
                <a:solidFill>
                  <a:srgbClr val="000099"/>
                </a:solidFill>
              </a:rPr>
              <a:t>nesmí</a:t>
            </a:r>
            <a:r>
              <a:rPr lang="cs-CZ" sz="2400" smtClean="0">
                <a:solidFill>
                  <a:srgbClr val="000099"/>
                </a:solidFill>
              </a:rPr>
              <a:t> vyčerpat celou zálohovou platbu pouze na nepřímé náklady</a:t>
            </a:r>
          </a:p>
          <a:p>
            <a:pPr eaLnBrk="1" hangingPunct="1"/>
            <a:r>
              <a:rPr lang="cs-CZ" sz="2400" b="1" smtClean="0"/>
              <a:t>čerpání NN sleduje příjemce i partner dotace, aby v závěru projektu příjemce/partner nemusel vracet prostředky z důvodu přečerpání nároku na 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919D44-DE4B-46E7-8295-FC11F81B25AB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4000" smtClean="0">
                <a:solidFill>
                  <a:schemeClr val="tx1"/>
                </a:solidFill>
              </a:rPr>
              <a:t>Nepřímé náklady V.</a:t>
            </a:r>
            <a:br>
              <a:rPr lang="cs-CZ" sz="4000" smtClean="0">
                <a:solidFill>
                  <a:schemeClr val="tx1"/>
                </a:solidFill>
              </a:rPr>
            </a:br>
            <a:endParaRPr lang="cs-CZ" sz="3200" u="sng" smtClean="0">
              <a:solidFill>
                <a:schemeClr val="tx1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8974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400" smtClean="0"/>
              <a:t>z hlediska plynulosti čerpání je žádoucí, aby čerpání NN z jednotlivých zálohových plateb odpovídalo stanovenému % NN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smtClean="0"/>
              <a:t>partner si stáhne odpovídající % NN z projektového účtu na účet organizace (doporučujeme)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smtClean="0"/>
              <a:t>nedoporučujeme si stahovat NN jednotlivými částkami např. za faktury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u="sng" smtClean="0"/>
              <a:t>Např.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arenR"/>
            </a:pPr>
            <a:r>
              <a:rPr lang="cs-CZ" sz="2400" smtClean="0"/>
              <a:t>dle odhadu přímých výdajů za dané monitorovací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arenR"/>
            </a:pPr>
            <a:r>
              <a:rPr lang="cs-CZ" sz="2400" smtClean="0"/>
              <a:t>na základě schválených NN z předchozího monitorovacího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arenR"/>
            </a:pPr>
            <a:r>
              <a:rPr lang="cs-CZ" sz="2400" smtClean="0"/>
              <a:t>dle potřeby (např. pokud bude nutné kvůli konkrétní FA…)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BA1379-9532-490D-B91E-627D9AF22571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600" b="1" u="sng" smtClean="0">
                <a:solidFill>
                  <a:schemeClr val="tx1"/>
                </a:solidFill>
              </a:rPr>
              <a:t>Přímé náklady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474345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cs-CZ" sz="3000" b="1" smtClean="0"/>
              <a:t>1. </a:t>
            </a:r>
            <a:r>
              <a:rPr lang="cs-CZ" b="1" smtClean="0"/>
              <a:t>Osobní náklady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000099"/>
                </a:solidFill>
              </a:rPr>
              <a:t>2. Služební cesty zahraniční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b="1" smtClean="0"/>
              <a:t>3. Zařízení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000099"/>
                </a:solidFill>
              </a:rPr>
              <a:t>5. Nákup služeb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b="1" smtClean="0"/>
              <a:t>6. Stavební úpravy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b="1" smtClean="0">
                <a:solidFill>
                  <a:srgbClr val="000099"/>
                </a:solidFill>
              </a:rPr>
              <a:t>7. Přímá podpora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b="1" smtClean="0"/>
              <a:t>8. Náklady vyplývající přímo ze smlouvy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504561-9BAE-4F7D-9BB3-31D8CB98CE0D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283450" cy="1498600"/>
          </a:xfrm>
        </p:spPr>
        <p:txBody>
          <a:bodyPr/>
          <a:lstStyle/>
          <a:p>
            <a:pPr eaLnBrk="1" hangingPunct="1"/>
            <a:r>
              <a:rPr lang="cs-CZ" sz="3600" u="sng" smtClean="0">
                <a:solidFill>
                  <a:schemeClr val="tx1"/>
                </a:solidFill>
              </a:rPr>
              <a:t>Dokumenty pro realizaci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052513"/>
            <a:ext cx="7138988" cy="35893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2400" smtClean="0"/>
          </a:p>
          <a:p>
            <a:pPr eaLnBrk="1" hangingPunct="1"/>
            <a:r>
              <a:rPr lang="cs-CZ" sz="2800" smtClean="0"/>
              <a:t>Příručka pro příjemce OPVK</a:t>
            </a:r>
          </a:p>
          <a:p>
            <a:pPr eaLnBrk="1" hangingPunct="1">
              <a:buFontTx/>
              <a:buNone/>
            </a:pPr>
            <a:r>
              <a:rPr lang="cs-CZ" sz="2400" smtClean="0"/>
              <a:t>    </a:t>
            </a:r>
            <a:r>
              <a:rPr lang="cs-CZ" sz="1800" smtClean="0"/>
              <a:t>(verze 7, datum platnosti 25.10.2012)</a:t>
            </a:r>
          </a:p>
          <a:p>
            <a:pPr eaLnBrk="1" hangingPunct="1"/>
            <a:r>
              <a:rPr lang="cs-CZ" sz="2400" smtClean="0"/>
              <a:t>Metodické dopisy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1800" smtClean="0">
                <a:solidFill>
                  <a:srgbClr val="990000"/>
                </a:solidFill>
              </a:rPr>
              <a:t>Metodický dopis č. 23 - Obvyklé ceny zařízení a vybavení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1800" smtClean="0">
                <a:solidFill>
                  <a:srgbClr val="990000"/>
                </a:solidFill>
              </a:rPr>
              <a:t>Metodický dopis č. 4 Doporučení pro stanovení rozmezí mezd/platů v projektech OP VK</a:t>
            </a:r>
          </a:p>
          <a:p>
            <a:pPr eaLnBrk="1" hangingPunct="1">
              <a:buFontTx/>
              <a:buNone/>
            </a:pPr>
            <a:r>
              <a:rPr lang="cs-CZ" sz="1800" smtClean="0">
                <a:solidFill>
                  <a:srgbClr val="0066FF"/>
                </a:solidFill>
              </a:rPr>
              <a:t>http://www.msmt.cz/strukturalni-fondy/metodicke-dopisy</a:t>
            </a:r>
          </a:p>
          <a:p>
            <a:pPr eaLnBrk="1" hangingPunct="1"/>
            <a:r>
              <a:rPr lang="cs-CZ" sz="2400" smtClean="0"/>
              <a:t>Smlouva o partnerství s finanční spoluúčastí</a:t>
            </a:r>
          </a:p>
          <a:p>
            <a:pPr eaLnBrk="1" hangingPunct="1"/>
            <a:r>
              <a:rPr lang="cs-CZ" sz="2400" smtClean="0"/>
              <a:t>Platná legislativa ČR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3C19CA-67E5-4602-8E9A-7A4878D835DA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3600" b="1" u="sng" smtClean="0">
                <a:solidFill>
                  <a:schemeClr val="tx1"/>
                </a:solidFill>
              </a:rPr>
              <a:t>Kapitola č.1 Osobní náklady I.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29600" cy="4392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v rozpočtu je nutné vykazovat odděleně hrubé mzdy a soc. zdrav.poj. hrazené zam-lem</a:t>
            </a:r>
            <a:r>
              <a:rPr lang="cs-CZ" sz="2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rgbClr val="0000FF"/>
                </a:solidFill>
              </a:rPr>
              <a:t>jednotkové mzdy stanovené ve schváleném rozpočtu jsou po celou dobu realizace závazné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jeden pracovník nemůže být v rámci projektu zaměstnán na více než 1,0 úvazek celkem (=příjemce+partneři) – výjimka u pedagogických pracovníků (viz. PpP)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rgbClr val="0000FF"/>
                </a:solidFill>
              </a:rPr>
              <a:t>není možné navyšovat mzdy pracovníků projektu – částky z přebývajících položek lze převést pouze na nové pracovníky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0D32B-F3F4-4EF4-B669-609D032FC54A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chemeClr val="tx1"/>
                </a:solidFill>
              </a:rPr>
              <a:t>Kapitola č.3 Zařízení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4670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Pro projekt je nutné vést evidenci tohoto majetku: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u="sng" smtClean="0"/>
              <a:t>Dlouhodobý nehmotný majetek do 60 tis. Kč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u="sng" smtClean="0">
                <a:solidFill>
                  <a:srgbClr val="000099"/>
                </a:solidFill>
              </a:rPr>
              <a:t>Dlouhodobý nehmotný majetek nad 60 tis. Kč</a:t>
            </a:r>
            <a:r>
              <a:rPr lang="cs-CZ" sz="2400" smtClean="0">
                <a:solidFill>
                  <a:srgbClr val="000099"/>
                </a:solidFill>
              </a:rPr>
              <a:t>  - jedná se o investici nutno hradit z investičních prostředků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u="sng" smtClean="0"/>
              <a:t>Drobný hmotný majetek do 40 tis.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-   např. i nákup výukového materiálu, který je určen pro cílovou skupinu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např. nákupy PC, notebooky, tiskárny, mobily</a:t>
            </a:r>
            <a:endParaRPr lang="cs-CZ" sz="2400" u="sng" smtClean="0"/>
          </a:p>
          <a:p>
            <a:pPr eaLnBrk="1" hangingPunct="1">
              <a:lnSpc>
                <a:spcPct val="80000"/>
              </a:lnSpc>
            </a:pPr>
            <a:r>
              <a:rPr lang="cs-CZ" sz="2400" u="sng" smtClean="0">
                <a:solidFill>
                  <a:srgbClr val="000099"/>
                </a:solidFill>
              </a:rPr>
              <a:t>Použitý drobný hmotný majetek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u="sng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u="sng" smtClean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0"/>
              </a:lnSpc>
              <a:spcBef>
                <a:spcPct val="0"/>
              </a:spcBef>
              <a:buFontTx/>
              <a:buNone/>
            </a:pPr>
            <a:endParaRPr lang="cs-CZ" sz="2000" b="1" smtClean="0">
              <a:solidFill>
                <a:schemeClr val="hlink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Nájem zařízení – nájem zařízení a vybavení pro cílovou skupinu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Výdaje na opravy a údržbu = nepřímé náklady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F0DB41-4FBF-4E56-8E2E-CF244DA487E9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u="sng" smtClean="0">
                <a:solidFill>
                  <a:schemeClr val="tx1"/>
                </a:solidFill>
              </a:rPr>
              <a:t>Křížové financování (KF) I.</a:t>
            </a:r>
            <a:br>
              <a:rPr lang="cs-CZ" sz="2800" b="1" u="sng" smtClean="0">
                <a:solidFill>
                  <a:schemeClr val="tx1"/>
                </a:solidFill>
              </a:rPr>
            </a:br>
            <a:r>
              <a:rPr lang="cs-CZ" sz="1600" i="1" smtClean="0">
                <a:solidFill>
                  <a:schemeClr val="tx1"/>
                </a:solidFill>
              </a:rPr>
              <a:t/>
            </a:r>
            <a:br>
              <a:rPr lang="cs-CZ" sz="1600" i="1" smtClean="0">
                <a:solidFill>
                  <a:schemeClr val="tx1"/>
                </a:solidFill>
              </a:rPr>
            </a:br>
            <a:endParaRPr lang="cs-CZ" sz="1600" i="1" smtClean="0">
              <a:solidFill>
                <a:schemeClr val="tx1"/>
              </a:solidFill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b="1" u="sng" smtClean="0"/>
              <a:t>1) Investiční část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u="sng" smtClean="0">
                <a:solidFill>
                  <a:srgbClr val="000099"/>
                </a:solidFill>
              </a:rPr>
              <a:t>zařízení a vybavení, nábytek</a:t>
            </a:r>
            <a:r>
              <a:rPr lang="cs-CZ" sz="2400" b="1" u="sng" smtClean="0"/>
              <a:t>, </a:t>
            </a:r>
            <a:r>
              <a:rPr lang="cs-CZ" sz="2400" smtClean="0"/>
              <a:t>s dobou použitelnosti nad 1 rok a cenou </a:t>
            </a:r>
            <a:r>
              <a:rPr lang="cs-CZ" sz="2400" b="1" smtClean="0"/>
              <a:t>nad 40 tis. Kč</a:t>
            </a:r>
            <a:r>
              <a:rPr lang="cs-CZ" sz="2400" smtClean="0"/>
              <a:t> za kus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   Pozn.:</a:t>
            </a:r>
            <a:r>
              <a:rPr lang="cs-CZ" sz="2400" b="1" smtClean="0"/>
              <a:t> </a:t>
            </a:r>
            <a:r>
              <a:rPr lang="cs-CZ" sz="2400" smtClean="0"/>
              <a:t>textilní doplňky, podlahové krytiny, koberce, záclony a závěsy – nejsou nábytkem lze zahrnout pouze do drobného hmot. majetku do 40 tis. Kč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 dále obsahuje </a:t>
            </a:r>
            <a:r>
              <a:rPr lang="cs-CZ" sz="2400" b="1" u="sng" smtClean="0">
                <a:solidFill>
                  <a:srgbClr val="000099"/>
                </a:solidFill>
              </a:rPr>
              <a:t>stavební úpravy</a:t>
            </a:r>
            <a:r>
              <a:rPr lang="cs-CZ" sz="2400" smtClean="0"/>
              <a:t>, které v úhrnu převýší ve zdaňovacím období 40 tis.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	</a:t>
            </a:r>
            <a:r>
              <a:rPr lang="cs-CZ" sz="2300" smtClean="0"/>
              <a:t>Interaktivní tabule musí být soubor movitých věcí v případě, že interaktivní tabule + další současně pořízené zařízení přesahují 40 tis. Kč.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smtClean="0">
                <a:solidFill>
                  <a:schemeClr val="folHlink"/>
                </a:solidFill>
              </a:rPr>
              <a:t>	</a:t>
            </a:r>
            <a:r>
              <a:rPr lang="cs-CZ" sz="2300" u="sng" smtClean="0">
                <a:solidFill>
                  <a:srgbClr val="000099"/>
                </a:solidFill>
              </a:rPr>
              <a:t>Jedná se o investici nutno hradit z investičních prostředků.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b="1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3DB6E-FFAF-4A66-925B-064B92C6F913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u="sng" smtClean="0">
                <a:solidFill>
                  <a:schemeClr val="tx1"/>
                </a:solidFill>
              </a:rPr>
              <a:t>Křížové financování (KF) II.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b="1" u="sng" smtClean="0"/>
              <a:t>2) Neinvestiční část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u="sng" smtClean="0">
                <a:solidFill>
                  <a:srgbClr val="000099"/>
                </a:solidFill>
              </a:rPr>
              <a:t>nábytek nebo vestavěné skříně</a:t>
            </a:r>
            <a:r>
              <a:rPr lang="cs-CZ" sz="2400" smtClean="0"/>
              <a:t> </a:t>
            </a:r>
            <a:r>
              <a:rPr lang="cs-CZ" sz="2400" b="1" smtClean="0"/>
              <a:t>do 40 tis. Kč</a:t>
            </a:r>
            <a:endParaRPr lang="cs-CZ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mtClean="0"/>
              <a:t>vybavení a nábytek lze financovat pouze v případě, že je pořízen </a:t>
            </a:r>
            <a:r>
              <a:rPr lang="cs-CZ" u="sng" smtClean="0"/>
              <a:t>pro potřebu cílové skupiny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400" smtClean="0"/>
              <a:t>v případě pořízení zařízení a nábytku z KF pro realizační tým je možný v max. výši 15 tis.Kč na 1 přepočtený pracovní úvazek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FF661-3E17-4696-9FB1-717C4006E49C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u="sng" smtClean="0">
                <a:solidFill>
                  <a:schemeClr val="tx1"/>
                </a:solidFill>
              </a:rPr>
              <a:t>Kapitola č.5 Nákup služeb I.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608512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b="1" u="sng" smtClean="0">
                <a:solidFill>
                  <a:srgbClr val="000099"/>
                </a:solidFill>
              </a:rPr>
              <a:t>Publikace/školicí materiály/manuály</a:t>
            </a:r>
            <a:r>
              <a:rPr lang="cs-CZ" sz="2600" b="1" smtClean="0">
                <a:solidFill>
                  <a:srgbClr val="000099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600" smtClean="0"/>
              <a:t>vytvořené dodavatelem na zakázku! tj. vývoj a vytváření nových publikací, školících materiálů nebo multimediálních pomůcek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600" b="1" u="sng" smtClean="0">
                <a:solidFill>
                  <a:srgbClr val="000099"/>
                </a:solidFill>
              </a:rPr>
              <a:t>Odborné služby/Studie a výzkum</a:t>
            </a:r>
            <a:r>
              <a:rPr lang="cs-CZ" sz="2600" b="1" u="sng" smtClean="0"/>
              <a:t> </a:t>
            </a:r>
            <a:endParaRPr lang="cs-CZ" sz="260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600" smtClean="0"/>
              <a:t>nákup duševního vlastnictví (zpracování analýz, sběr dat a výzkum)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600" b="1" u="sng" smtClean="0">
                <a:solidFill>
                  <a:srgbClr val="000099"/>
                </a:solidFill>
              </a:rPr>
              <a:t>Náklady na konference/kurzy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600" smtClean="0"/>
              <a:t>zapojení cílové skupiny, hostujících účastníků a širší veřejnosti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600" smtClean="0"/>
              <a:t>např. pronájem prostor a konferenční techniky pro cílovou skupinu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35B3F1-D748-4E00-A859-B26C93C01D2D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600" b="1" u="sng" smtClean="0">
                <a:solidFill>
                  <a:schemeClr val="tx1"/>
                </a:solidFill>
              </a:rPr>
              <a:t>Kapitola č.5 Nákup služeb II.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b="1" u="sng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000" b="1" u="sng" smtClean="0">
                <a:solidFill>
                  <a:srgbClr val="000099"/>
                </a:solidFill>
              </a:rPr>
              <a:t>Podpora účastníků (stravné, ubytování)</a:t>
            </a:r>
            <a:r>
              <a:rPr lang="cs-CZ" sz="2000" b="1" smtClean="0">
                <a:solidFill>
                  <a:srgbClr val="000099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000" smtClean="0"/>
              <a:t>občerstvení a ubytování souvisí s položkou „náklady na konference/kurzy“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000" smtClean="0"/>
              <a:t>stravné max. </a:t>
            </a:r>
            <a:r>
              <a:rPr lang="cs-CZ" sz="2000" u="sng" smtClean="0"/>
              <a:t>300,- Kč</a:t>
            </a:r>
            <a:r>
              <a:rPr lang="cs-CZ" sz="2000" smtClean="0"/>
              <a:t> na den a osobu (celodenní akce=8 běžných hodin) </a:t>
            </a:r>
            <a:r>
              <a:rPr lang="cs-CZ" sz="2000" b="1" smtClean="0"/>
              <a:t>jinak je nutné stravné krátit!!!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000" smtClean="0"/>
              <a:t>stravné v případě výjezdních akcí spojených s přenocováním účastníků limit max. 400 Kč na den a osobu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000" smtClean="0"/>
              <a:t>ubytování max. </a:t>
            </a:r>
            <a:r>
              <a:rPr lang="cs-CZ" sz="2000" u="sng" smtClean="0"/>
              <a:t>1 500,- Kč</a:t>
            </a:r>
            <a:r>
              <a:rPr lang="cs-CZ" sz="2000" smtClean="0"/>
              <a:t> na den a osobu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000" smtClean="0"/>
              <a:t>ubytování lze hradit </a:t>
            </a:r>
            <a:r>
              <a:rPr lang="cs-CZ" sz="2000" u="sng" smtClean="0"/>
              <a:t>pouze účastníkům cílové skupiny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000" smtClean="0"/>
              <a:t>stravné lze hradit cílové skupině i dalším účastníkům akce-pokud souvisí s projektem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Dodavatelem služeb v rámci projektu nemůže být osoba, která má uzavřen pracovně právní vztah s příjemcem/partnerem a výdaje na něj jsou z rozpočtu projektu.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b="1" u="sng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0"/>
              </a:lnSpc>
              <a:spcBef>
                <a:spcPct val="0"/>
              </a:spcBef>
              <a:buFontTx/>
              <a:buNone/>
            </a:pPr>
            <a:endParaRPr lang="cs-CZ" sz="2000" b="1" u="sng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olidFill>
                  <a:srgbClr val="0000FF"/>
                </a:solidFill>
              </a:rPr>
              <a:t>	</a:t>
            </a:r>
            <a:endParaRPr lang="cs-CZ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296BA7-BEC1-41AD-ACB1-81796733581E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chemeClr val="tx1"/>
                </a:solidFill>
              </a:rPr>
              <a:t>Kapitola č.6 Stavební úpravy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29600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u="sng" smtClean="0">
                <a:solidFill>
                  <a:srgbClr val="000099"/>
                </a:solidFill>
              </a:rPr>
              <a:t>Drobné stavební úpravy</a:t>
            </a:r>
            <a:r>
              <a:rPr lang="cs-CZ" sz="2800" b="1" u="sng" smtClean="0">
                <a:solidFill>
                  <a:srgbClr val="000099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1800" smtClean="0"/>
              <a:t>nesmí přesáhnout 40 tis. Kč v jednom zdaň.období </a:t>
            </a:r>
            <a:r>
              <a:rPr lang="cs-CZ" sz="1800" u="sng" smtClean="0"/>
              <a:t>za každou jednotlivou účetní položku majetku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u="sng" smtClean="0">
                <a:solidFill>
                  <a:srgbClr val="000099"/>
                </a:solidFill>
              </a:rPr>
              <a:t>Stavební úpravy v rámci křížového financování</a:t>
            </a:r>
            <a:r>
              <a:rPr lang="cs-CZ" sz="2800" b="1" u="sng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1800" b="1" smtClean="0"/>
              <a:t>nad 40 tis. Kč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1800" smtClean="0"/>
              <a:t>stavební úpravy, které jsou </a:t>
            </a:r>
            <a:r>
              <a:rPr lang="cs-CZ" sz="1800" b="1" u="sng" smtClean="0"/>
              <a:t>rekonstrukcí nebo modernizací</a:t>
            </a:r>
            <a:r>
              <a:rPr lang="cs-CZ" sz="1800" smtClean="0"/>
              <a:t>          (NE OPRAVY!)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1800" smtClean="0"/>
              <a:t>pouze na majetku partnerů (NE na majetku v pronájmu)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1800" u="sng" smtClean="0">
                <a:solidFill>
                  <a:srgbClr val="000099"/>
                </a:solidFill>
              </a:rPr>
              <a:t>jedná se o investici nutno hradit z investičních prostředků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u="sng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sz="1400" smtClean="0">
                <a:solidFill>
                  <a:schemeClr val="accent2"/>
                </a:solidFill>
              </a:rPr>
              <a:t>	</a:t>
            </a:r>
            <a:r>
              <a:rPr lang="cs-CZ" sz="1800" smtClean="0"/>
              <a:t>Stavební úprava musí být provedena v souvislosti s úpravou pracovního místa nebo úpravou přístupu pro osoby se zdravotním postižením nebo úpravy výukových, tréninkových nebo pracovních prostor používaných na realizaci aktivit s cílovou skupinou.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8F82C8-D8AF-4747-9EC1-264A8AE79A6C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eaLnBrk="1" hangingPunct="1"/>
            <a:r>
              <a:rPr lang="cs-CZ" sz="2800" b="1" u="sng" smtClean="0">
                <a:solidFill>
                  <a:schemeClr val="tx1"/>
                </a:solidFill>
              </a:rPr>
              <a:t>Kapitola č.7 Přímá podpora</a:t>
            </a:r>
            <a:endParaRPr lang="cs-CZ" sz="2800" b="1" smtClean="0">
              <a:solidFill>
                <a:schemeClr val="tx1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229600" cy="5041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u="sng" smtClean="0"/>
              <a:t>Cestovné, ubytování a stravné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náklady (ubytování, cestovné a stravné) spojené s realizací praxí a stáží =</a:t>
            </a:r>
            <a:r>
              <a:rPr lang="cs-CZ" sz="2400" b="1" smtClean="0"/>
              <a:t> </a:t>
            </a:r>
            <a:r>
              <a:rPr lang="cs-CZ" sz="2400" smtClean="0"/>
              <a:t>hrazeno jednorázově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cenové limity:</a:t>
            </a:r>
            <a:r>
              <a:rPr lang="cs-CZ" sz="2400" b="1" smtClean="0"/>
              <a:t> </a:t>
            </a:r>
            <a:r>
              <a:rPr lang="cs-CZ" sz="2400" smtClean="0"/>
              <a:t>(ubytování v ČR max. </a:t>
            </a:r>
            <a:r>
              <a:rPr lang="cs-CZ" sz="2400" u="sng" smtClean="0"/>
              <a:t>1 500,- Kč</a:t>
            </a:r>
            <a:r>
              <a:rPr lang="cs-CZ" sz="2400" smtClean="0"/>
              <a:t> za osobu a noc; celodenní stravování max. </a:t>
            </a:r>
            <a:r>
              <a:rPr lang="cs-CZ" sz="2400" u="sng" smtClean="0"/>
              <a:t>300,- Kč</a:t>
            </a:r>
            <a:r>
              <a:rPr lang="cs-CZ" sz="2400" smtClean="0"/>
              <a:t> za osobu)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u="sng" smtClean="0"/>
              <a:t>Mzdové příspěvky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jsou poskytovány zaměstnavateli jako náhrada části mzdových nákladů (hrubá mzda včetně zákonných odvodů) na jejich pracovníka po dobu jeho účasti na dalším vzdělávání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smtClean="0">
                <a:solidFill>
                  <a:schemeClr val="accent2"/>
                </a:solidFill>
              </a:rPr>
              <a:t>	</a:t>
            </a:r>
            <a:r>
              <a:rPr lang="cs-CZ" sz="2400" smtClean="0">
                <a:solidFill>
                  <a:schemeClr val="hlink"/>
                </a:solidFill>
              </a:rPr>
              <a:t>Pokud jsou některé služby (např. ubytování, doprava…) pořizovány pro cílovou skupinu prostřednictvím dodavatele na fakturu, je nutné je řadit do kapitoly č. 5!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Ing. Michaela Bošanská</a:t>
            </a:r>
          </a:p>
        </p:txBody>
      </p:sp>
      <p:sp>
        <p:nvSpPr>
          <p:cNvPr id="29699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bosanska.m@kr-ustecky.cz</a:t>
            </a:r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6D0190-13AE-4E77-9DD9-D0C5A5FCA276}" type="slidenum">
              <a:rPr lang="cs-CZ" smtClean="0"/>
              <a:pPr/>
              <a:t>28</a:t>
            </a:fld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80F17A-AFBE-4215-ABE4-3451C10DC025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138987" cy="1143000"/>
          </a:xfrm>
        </p:spPr>
        <p:txBody>
          <a:bodyPr/>
          <a:lstStyle/>
          <a:p>
            <a:pPr eaLnBrk="1" hangingPunct="1"/>
            <a:r>
              <a:rPr lang="cs-CZ" sz="3600" u="sng" smtClean="0">
                <a:solidFill>
                  <a:schemeClr val="tx1"/>
                </a:solidFill>
              </a:rPr>
              <a:t>Způsobilé výdaje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569325" cy="49291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3400" u="sng" smtClean="0"/>
              <a:t>Výdaje musí být: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400" u="sng" smtClean="0">
                <a:solidFill>
                  <a:srgbClr val="CC3300"/>
                </a:solidFill>
              </a:rPr>
              <a:t>přiměřené</a:t>
            </a:r>
            <a:r>
              <a:rPr lang="cs-CZ" sz="2400" b="1" smtClean="0">
                <a:solidFill>
                  <a:srgbClr val="CC3300"/>
                </a:solidFill>
              </a:rPr>
              <a:t> </a:t>
            </a:r>
            <a:endParaRPr lang="cs-CZ" sz="2400" smtClean="0"/>
          </a:p>
          <a:p>
            <a:pPr eaLnBrk="1" hangingPunct="1">
              <a:buFontTx/>
              <a:buChar char="-"/>
            </a:pPr>
            <a:r>
              <a:rPr lang="cs-CZ" sz="2400" smtClean="0"/>
              <a:t>odpovídat cenám v místě a čase obvyklým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400" u="sng" smtClean="0">
                <a:solidFill>
                  <a:srgbClr val="CC3300"/>
                </a:solidFill>
              </a:rPr>
              <a:t>h</a:t>
            </a:r>
            <a:r>
              <a:rPr lang="cs-CZ" sz="2400" u="sng" smtClean="0">
                <a:solidFill>
                  <a:srgbClr val="CC0000"/>
                </a:solidFill>
              </a:rPr>
              <a:t>ospodárné</a:t>
            </a:r>
            <a:r>
              <a:rPr lang="cs-CZ" sz="2400" smtClean="0"/>
              <a:t> </a:t>
            </a:r>
          </a:p>
          <a:p>
            <a:pPr eaLnBrk="1" hangingPunct="1">
              <a:buFontTx/>
              <a:buChar char="-"/>
            </a:pPr>
            <a:r>
              <a:rPr lang="cs-CZ" sz="2400" smtClean="0"/>
              <a:t>minimalizace výdajů při respektování cílů projektu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400" u="sng" smtClean="0">
                <a:solidFill>
                  <a:srgbClr val="CC0000"/>
                </a:solidFill>
              </a:rPr>
              <a:t>účelné</a:t>
            </a:r>
            <a:r>
              <a:rPr lang="cs-CZ" sz="2400" smtClean="0">
                <a:solidFill>
                  <a:srgbClr val="CC0000"/>
                </a:solidFill>
              </a:rPr>
              <a:t>   </a:t>
            </a:r>
          </a:p>
          <a:p>
            <a:pPr eaLnBrk="1" hangingPunct="1">
              <a:buFontTx/>
              <a:buChar char="-"/>
            </a:pPr>
            <a:r>
              <a:rPr lang="cs-CZ" sz="2400" smtClean="0"/>
              <a:t>nezbytné pro realizaci projektu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400" u="sng" smtClean="0">
                <a:solidFill>
                  <a:srgbClr val="CC0000"/>
                </a:solidFill>
              </a:rPr>
              <a:t>efektivní </a:t>
            </a:r>
            <a:r>
              <a:rPr lang="cs-CZ" sz="2400" smtClean="0">
                <a:solidFill>
                  <a:srgbClr val="CC0000"/>
                </a:solidFill>
              </a:rPr>
              <a:t>   </a:t>
            </a:r>
          </a:p>
          <a:p>
            <a:pPr eaLnBrk="1" hangingPunct="1">
              <a:buFontTx/>
              <a:buChar char="-"/>
            </a:pPr>
            <a:r>
              <a:rPr lang="cs-CZ" sz="2400" smtClean="0"/>
              <a:t>maximální poměr mezi výstupy a výstupy projektu</a:t>
            </a:r>
          </a:p>
          <a:p>
            <a:pPr eaLnBrk="1" hangingPunct="1">
              <a:buFontTx/>
              <a:buChar char="-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30B3BC-9EC2-4800-9165-9A4312CBDF44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4963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smtClean="0"/>
              <a:t>Vynaloženy </a:t>
            </a:r>
            <a:r>
              <a:rPr lang="cs-CZ" sz="3000" u="sng" smtClean="0">
                <a:solidFill>
                  <a:srgbClr val="CC0000"/>
                </a:solidFill>
              </a:rPr>
              <a:t>na aktivity</a:t>
            </a:r>
            <a:r>
              <a:rPr lang="cs-CZ" sz="2800" smtClean="0"/>
              <a:t> v souladu s obsahovou stránkou a cíli projektu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3000" u="sng" smtClean="0">
                <a:solidFill>
                  <a:srgbClr val="CC0000"/>
                </a:solidFill>
              </a:rPr>
              <a:t>prokazatelné</a:t>
            </a:r>
            <a:r>
              <a:rPr lang="cs-CZ" sz="3000" smtClean="0"/>
              <a:t> </a:t>
            </a:r>
            <a:r>
              <a:rPr lang="cs-CZ" sz="2800" smtClean="0"/>
              <a:t>- doložené prvotními účetními doklady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u="sng" smtClean="0">
                <a:solidFill>
                  <a:srgbClr val="CC0000"/>
                </a:solidFill>
              </a:rPr>
              <a:t>výdaje musí vzniknout v průběhu realizace projektu</a:t>
            </a:r>
            <a:r>
              <a:rPr lang="cs-CZ" sz="2800" smtClean="0"/>
              <a:t> -  od okamžiku zahájení realizace projektu do   okamžiku ukončení realizace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- s výjimkami stanovenými v příručce pro příjemce tj. mzdy za poslední měsíc realizace projektu 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7F1C2-97AD-4FB7-BBA8-AEA1899FDD72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08962" cy="114300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chemeClr val="tx1"/>
                </a:solidFill>
              </a:rPr>
              <a:t>Platby (úhrady výdajů) v rámci projektu</a:t>
            </a:r>
            <a:r>
              <a:rPr lang="cs-CZ" sz="3200" u="sng" smtClean="0">
                <a:solidFill>
                  <a:schemeClr val="tx1"/>
                </a:solidFill>
              </a:rPr>
              <a:t/>
            </a:r>
            <a:br>
              <a:rPr lang="cs-CZ" sz="3200" u="sng" smtClean="0">
                <a:solidFill>
                  <a:schemeClr val="tx1"/>
                </a:solidFill>
              </a:rPr>
            </a:br>
            <a:endParaRPr lang="cs-CZ" sz="3200" u="sng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9036050" cy="482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u="sng" dirty="0" smtClean="0">
                <a:solidFill>
                  <a:schemeClr val="hlink"/>
                </a:solidFill>
              </a:rPr>
              <a:t>Záloha</a:t>
            </a:r>
            <a:r>
              <a:rPr lang="cs-CZ" sz="2400" b="1" u="sng" dirty="0" smtClean="0">
                <a:solidFill>
                  <a:schemeClr val="hlink"/>
                </a:solidFill>
              </a:rPr>
              <a:t>  </a:t>
            </a:r>
            <a:r>
              <a:rPr lang="cs-CZ" sz="2100" dirty="0" smtClean="0"/>
              <a:t> </a:t>
            </a:r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cs-CZ" sz="2400" dirty="0" smtClean="0"/>
              <a:t>ve výši 5 % schválených výdajů projektu (neinvestiční)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okamžitě po obdržení zálohové platby z MŠMT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u="sng" dirty="0" smtClean="0">
                <a:solidFill>
                  <a:schemeClr val="hlink"/>
                </a:solidFill>
              </a:rPr>
              <a:t>Další platby: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na základě oprávněného požadavku s ohledem na budoucí potřebu (finanční plán)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/>
              <a:t>Výše finanční podpory bude poskytnuta až do výše 100 % způsobilých výdajů projektu.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547813" y="2205038"/>
            <a:ext cx="6553200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D0F69-720D-43A7-8282-FECAB0245EF9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210425" cy="706438"/>
          </a:xfrm>
        </p:spPr>
        <p:txBody>
          <a:bodyPr/>
          <a:lstStyle/>
          <a:p>
            <a:pPr eaLnBrk="1" hangingPunct="1"/>
            <a:r>
              <a:rPr lang="cs-CZ" sz="3600" u="sng" smtClean="0">
                <a:solidFill>
                  <a:schemeClr val="tx1"/>
                </a:solidFill>
              </a:rPr>
              <a:t>Úhrada výdajů projektu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765175"/>
            <a:ext cx="7632700" cy="46799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u="sng" smtClean="0">
                <a:solidFill>
                  <a:srgbClr val="CC0000"/>
                </a:solidFill>
              </a:rPr>
              <a:t>1) z projektového účtu</a:t>
            </a:r>
            <a:r>
              <a:rPr lang="cs-CZ" sz="2400" b="1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        </a:t>
            </a:r>
            <a:r>
              <a:rPr lang="cs-CZ" sz="2400" smtClean="0"/>
              <a:t>a) přímo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     b) refundace</a:t>
            </a:r>
            <a:endParaRPr lang="cs-CZ" sz="20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000" smtClean="0"/>
              <a:t>příjemce má povinnost zajistit si </a:t>
            </a:r>
            <a:r>
              <a:rPr lang="cs-CZ" sz="2000" u="sng" smtClean="0"/>
              <a:t>měsíční výpisy</a:t>
            </a:r>
            <a:endParaRPr lang="cs-CZ" sz="20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7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000" b="1" smtClean="0"/>
              <a:t>!!! z projektového účtu </a:t>
            </a:r>
            <a:r>
              <a:rPr lang="cs-CZ" sz="2000" b="1" u="sng" smtClean="0"/>
              <a:t>nelze</a:t>
            </a:r>
            <a:r>
              <a:rPr lang="cs-CZ" sz="2000" b="1" smtClean="0"/>
              <a:t> převádět finanční prostředky na jiný účet nebo vybírat </a:t>
            </a:r>
            <a:r>
              <a:rPr lang="cs-CZ" sz="2000" b="1" u="sng" smtClean="0"/>
              <a:t>bez konkrétní potřeby a důvodu</a:t>
            </a:r>
            <a:r>
              <a:rPr lang="cs-CZ" sz="2000" b="1" smtClean="0"/>
              <a:t> (sankce od MŠMT) !!!!!!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000" b="1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u="sng" smtClean="0">
                <a:solidFill>
                  <a:srgbClr val="CC0000"/>
                </a:solidFill>
              </a:rPr>
              <a:t>2) z pokladny organizace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200" smtClean="0"/>
              <a:t>nutná následná refundace z účtu projektu – až po uhrazení výdaje z pokladny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200" smtClean="0"/>
              <a:t>úhrada výdajů v hotovosti je možná do výše 10 000 Kč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2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2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7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CF33FD-E3DA-4975-9F1B-3692435B6CA9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REFUNDACE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268413"/>
            <a:ext cx="8785225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u="sng" smtClean="0">
                <a:solidFill>
                  <a:srgbClr val="0066FF"/>
                </a:solidFill>
              </a:rPr>
              <a:t>Refundace</a:t>
            </a:r>
            <a:r>
              <a:rPr lang="cs-CZ" sz="2400" smtClean="0">
                <a:solidFill>
                  <a:srgbClr val="0066FF"/>
                </a:solidFill>
              </a:rPr>
              <a:t> = platba z projektového účtu na účet partnera</a:t>
            </a:r>
            <a:r>
              <a:rPr lang="cs-CZ" sz="2400" smtClean="0"/>
              <a:t> (kmenový či provozní).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400" smtClean="0"/>
              <a:t>Refundace vždy až </a:t>
            </a:r>
            <a:r>
              <a:rPr lang="cs-CZ" sz="2400" b="1" smtClean="0"/>
              <a:t>PO</a:t>
            </a:r>
            <a:r>
              <a:rPr lang="cs-CZ" sz="2400" smtClean="0"/>
              <a:t> předchozí úhradě nákladů z účtu partnera tzn. </a:t>
            </a:r>
            <a:r>
              <a:rPr lang="cs-CZ" sz="2400" u="sng" smtClean="0">
                <a:solidFill>
                  <a:srgbClr val="0066FF"/>
                </a:solidFill>
              </a:rPr>
              <a:t>zpětně </a:t>
            </a:r>
            <a:r>
              <a:rPr lang="cs-CZ" sz="2400" u="sng" smtClean="0"/>
              <a:t>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400" u="sng" smtClean="0"/>
              <a:t>VYJÍMKA</a:t>
            </a:r>
            <a:r>
              <a:rPr lang="cs-CZ" sz="2400" smtClean="0"/>
              <a:t> – </a:t>
            </a:r>
            <a:r>
              <a:rPr lang="cs-CZ" sz="2400" b="1" smtClean="0"/>
              <a:t>kap. 1 Osobní výdaje</a:t>
            </a:r>
            <a:r>
              <a:rPr lang="cs-CZ" sz="2400" smtClean="0"/>
              <a:t> – refundace možná             </a:t>
            </a:r>
            <a:r>
              <a:rPr lang="cs-CZ" sz="2400" u="sng" smtClean="0"/>
              <a:t>5 pracovních dnů</a:t>
            </a:r>
            <a:r>
              <a:rPr lang="cs-CZ" sz="2400" smtClean="0"/>
              <a:t> </a:t>
            </a:r>
            <a:r>
              <a:rPr lang="cs-CZ" sz="2400" u="sng" smtClean="0">
                <a:solidFill>
                  <a:srgbClr val="0066FF"/>
                </a:solidFill>
              </a:rPr>
              <a:t>předem</a:t>
            </a:r>
            <a:r>
              <a:rPr lang="cs-CZ" sz="2400" u="sng" smtClean="0"/>
              <a:t> ! </a:t>
            </a:r>
            <a:r>
              <a:rPr lang="cs-CZ" sz="2400" smtClean="0"/>
              <a:t>(před úhradou výdaje z účtu organizace)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400" smtClean="0"/>
              <a:t>po provedení souhrnné refundace je nutné doložit </a:t>
            </a:r>
            <a:r>
              <a:rPr lang="cs-CZ" sz="2400" u="sng" smtClean="0"/>
              <a:t>vnitřní účetní doklad</a:t>
            </a:r>
            <a:r>
              <a:rPr lang="cs-CZ" sz="2400" smtClean="0"/>
              <a:t> s jednotlivými položkami</a:t>
            </a:r>
            <a:endParaRPr lang="cs-CZ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8766CD-D6CA-4417-AA26-0899C4BBBBA7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ÚHRADA MEZD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pPr eaLnBrk="1" hangingPunct="1"/>
            <a:r>
              <a:rPr lang="cs-CZ" sz="2400" smtClean="0"/>
              <a:t>Na vnitřním účetním dokladu mezd </a:t>
            </a:r>
            <a:r>
              <a:rPr lang="cs-CZ" sz="2400" u="sng" smtClean="0"/>
              <a:t>OZNAČIT</a:t>
            </a:r>
            <a:r>
              <a:rPr lang="cs-CZ" sz="2400" smtClean="0"/>
              <a:t> výdaje </a:t>
            </a:r>
            <a:r>
              <a:rPr lang="cs-CZ" sz="2400" u="sng" smtClean="0"/>
              <a:t>přímé a nepřímé</a:t>
            </a:r>
            <a:r>
              <a:rPr lang="cs-CZ" sz="2400" smtClean="0"/>
              <a:t>!!</a:t>
            </a:r>
          </a:p>
          <a:p>
            <a:pPr eaLnBrk="1" hangingPunct="1">
              <a:buFontTx/>
              <a:buNone/>
            </a:pPr>
            <a:endParaRPr lang="cs-CZ" sz="2400" smtClean="0"/>
          </a:p>
          <a:p>
            <a:pPr eaLnBrk="1" hangingPunct="1"/>
            <a:r>
              <a:rPr lang="cs-CZ" sz="2400" smtClean="0"/>
              <a:t>Vhodné je refundovat celkovou částku přímých nákladů na mzdy než úhrada jednotlivých mezd z projektového účtu.</a:t>
            </a:r>
          </a:p>
          <a:p>
            <a:pPr eaLnBrk="1" hangingPunct="1">
              <a:buFontTx/>
              <a:buNone/>
            </a:pPr>
            <a:endParaRPr lang="cs-CZ" sz="2400" smtClean="0"/>
          </a:p>
          <a:p>
            <a:pPr eaLnBrk="1" hangingPunct="1"/>
            <a:endParaRPr lang="cs-CZ" sz="2400" smtClean="0"/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46358A-889D-4B67-9CF7-C7392E3A98DE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050" cy="927100"/>
          </a:xfrm>
        </p:spPr>
        <p:txBody>
          <a:bodyPr/>
          <a:lstStyle/>
          <a:p>
            <a:pPr eaLnBrk="1" hangingPunct="1"/>
            <a:r>
              <a:rPr lang="cs-CZ" sz="3200" u="sng" smtClean="0">
                <a:solidFill>
                  <a:schemeClr val="tx1"/>
                </a:solidFill>
              </a:rPr>
              <a:t>Partnerství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8856663" cy="50292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2800" b="1" u="sng" smtClean="0">
                <a:solidFill>
                  <a:srgbClr val="CC0000"/>
                </a:solidFill>
              </a:rPr>
              <a:t>Partnerství s finančním příspěvkem –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2800" b="1" u="sng" smtClean="0">
                <a:solidFill>
                  <a:srgbClr val="CC0000"/>
                </a:solidFill>
              </a:rPr>
              <a:t>vztah partner X kraj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u="sng" smtClean="0"/>
              <a:t>partner obdrží z projektového účtu příjemce zálohu</a:t>
            </a:r>
            <a:r>
              <a:rPr lang="cs-CZ" sz="2400" smtClean="0"/>
              <a:t> (viz. smlouva o partnerství), hradí náklady ze zálohy a každý měsíc provede vyúčtování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smtClean="0"/>
              <a:t>každý měsíc dokládá: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/>
              <a:t>Výpis z projektového účtu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/>
              <a:t>Všechny doklady vztahující se k měsíčnímu období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Např. nově uzavřené pracovní smlouvy, okopírované účetní doklady, uzavřené smlouvy, výplatní pásky, pracovní výkazy, excelovský soubor „inteligentního rozpočtu“….atd.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(bude detailně upřesněno na dalším jednání)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marL="609600" indent="-609600" eaLnBrk="1" hangingPunct="1">
              <a:lnSpc>
                <a:spcPct val="90000"/>
              </a:lnSpc>
            </a:pPr>
            <a:endParaRPr lang="cs-CZ" sz="24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VK_šablona">
  <a:themeElements>
    <a:clrScheme name="OPVK_šablon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VK_šablo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VK_šablo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OPVK_šablona</Template>
  <TotalTime>2418</TotalTime>
  <Words>1649</Words>
  <Application>Microsoft Office PowerPoint</Application>
  <PresentationFormat>Předvádění na obrazovce (4:3)</PresentationFormat>
  <Paragraphs>253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OPVK_šablona</vt:lpstr>
      <vt:lpstr>Operační program  Vzdělávání pro konkurenceschopnost</vt:lpstr>
      <vt:lpstr>Dokumenty pro realizaci</vt:lpstr>
      <vt:lpstr>Způsobilé výdaje</vt:lpstr>
      <vt:lpstr>Snímek 4</vt:lpstr>
      <vt:lpstr>Platby (úhrady výdajů) v rámci projektu </vt:lpstr>
      <vt:lpstr>Úhrada výdajů projektu</vt:lpstr>
      <vt:lpstr>REFUNDACE</vt:lpstr>
      <vt:lpstr>ÚHRADA MEZD</vt:lpstr>
      <vt:lpstr>Partnerství </vt:lpstr>
      <vt:lpstr>Účetnictví projektu</vt:lpstr>
      <vt:lpstr>Snímek 11</vt:lpstr>
      <vt:lpstr>Další informace</vt:lpstr>
      <vt:lpstr>Nezpůsobilé výdaje </vt:lpstr>
      <vt:lpstr>Nepřímé náklady I.</vt:lpstr>
      <vt:lpstr>Nepřímé náklady II.</vt:lpstr>
      <vt:lpstr>Nepřímé náklady III.</vt:lpstr>
      <vt:lpstr>Nepřímé náklady IV. Čerpání NN</vt:lpstr>
      <vt:lpstr>Nepřímé náklady V. </vt:lpstr>
      <vt:lpstr>Přímé náklady</vt:lpstr>
      <vt:lpstr>Kapitola č.1 Osobní náklady I.</vt:lpstr>
      <vt:lpstr>Kapitola č.3 Zařízení</vt:lpstr>
      <vt:lpstr>Křížové financování (KF) I.  </vt:lpstr>
      <vt:lpstr>Křížové financování (KF) II.</vt:lpstr>
      <vt:lpstr>Kapitola č.5 Nákup služeb I.</vt:lpstr>
      <vt:lpstr>Kapitola č.5 Nákup služeb II.</vt:lpstr>
      <vt:lpstr>Kapitola č.6 Stavební úpravy</vt:lpstr>
      <vt:lpstr>Kapitola č.7 Přímá podpora</vt:lpstr>
      <vt:lpstr>Ing. Michaela Bošanská</vt:lpstr>
    </vt:vector>
  </TitlesOfParts>
  <Company>Ústeckého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program  Vzdělávání pro konkurenceschopnost</dc:title>
  <dc:creator>bosanska.m</dc:creator>
  <cp:lastModifiedBy>novotny.j</cp:lastModifiedBy>
  <cp:revision>130</cp:revision>
  <dcterms:created xsi:type="dcterms:W3CDTF">2009-01-05T13:04:10Z</dcterms:created>
  <dcterms:modified xsi:type="dcterms:W3CDTF">2013-09-23T06:40:13Z</dcterms:modified>
</cp:coreProperties>
</file>