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29"/>
  </p:notesMasterIdLst>
  <p:handoutMasterIdLst>
    <p:handoutMasterId r:id="rId30"/>
  </p:handoutMasterIdLst>
  <p:sldIdLst>
    <p:sldId id="256" r:id="rId2"/>
    <p:sldId id="337" r:id="rId3"/>
    <p:sldId id="350" r:id="rId4"/>
    <p:sldId id="362" r:id="rId5"/>
    <p:sldId id="349" r:id="rId6"/>
    <p:sldId id="361" r:id="rId7"/>
    <p:sldId id="351" r:id="rId8"/>
    <p:sldId id="363" r:id="rId9"/>
    <p:sldId id="366" r:id="rId10"/>
    <p:sldId id="365" r:id="rId11"/>
    <p:sldId id="344" r:id="rId12"/>
    <p:sldId id="367" r:id="rId13"/>
    <p:sldId id="368" r:id="rId14"/>
    <p:sldId id="369" r:id="rId15"/>
    <p:sldId id="340" r:id="rId16"/>
    <p:sldId id="341" r:id="rId17"/>
    <p:sldId id="346" r:id="rId18"/>
    <p:sldId id="348" r:id="rId19"/>
    <p:sldId id="354" r:id="rId20"/>
    <p:sldId id="357" r:id="rId21"/>
    <p:sldId id="358" r:id="rId22"/>
    <p:sldId id="359" r:id="rId23"/>
    <p:sldId id="353" r:id="rId24"/>
    <p:sldId id="355" r:id="rId25"/>
    <p:sldId id="360" r:id="rId26"/>
    <p:sldId id="356" r:id="rId27"/>
    <p:sldId id="364" r:id="rId28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CC66FF"/>
    <a:srgbClr val="00467A"/>
    <a:srgbClr val="0066FF"/>
    <a:srgbClr val="FF00FF"/>
    <a:srgbClr val="8A0000"/>
    <a:srgbClr val="03DF08"/>
    <a:srgbClr val="87CB3D"/>
    <a:srgbClr val="99FFCC"/>
    <a:srgbClr val="EE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726" autoAdjust="0"/>
  </p:normalViewPr>
  <p:slideViewPr>
    <p:cSldViewPr>
      <p:cViewPr varScale="1">
        <p:scale>
          <a:sx n="117" d="100"/>
          <a:sy n="117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9ABCC-44FE-4A20-BF22-E8F36E46B834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D6E04-0A74-49A7-A3A7-7D1CD3D1A8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6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D63D5-9D5E-45FA-9CDC-4AC856E0D5C5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2199B-5AF2-4329-8BCE-81FCD65DF4C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6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2199B-5AF2-4329-8BCE-81FCD65DF4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3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foli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leibniz_logoEN_PP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" y="5741988"/>
            <a:ext cx="104616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528231" y="585692"/>
            <a:ext cx="8087538" cy="2864021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3600" b="1" baseline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28231" y="3871513"/>
            <a:ext cx="8087538" cy="121581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001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864" y="404664"/>
            <a:ext cx="8229600" cy="72008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16416" y="6491623"/>
            <a:ext cx="609600" cy="365125"/>
          </a:xfrm>
          <a:prstGeom prst="rect">
            <a:avLst/>
          </a:prstGeom>
        </p:spPr>
        <p:txBody>
          <a:bodyPr/>
          <a:lstStyle>
            <a:lvl1pPr algn="r">
              <a:defRPr sz="1200" i="1"/>
            </a:lvl1pPr>
          </a:lstStyle>
          <a:p>
            <a:pPr>
              <a:defRPr/>
            </a:pPr>
            <a:fld id="{14ED9C0F-5550-4C6A-82AF-F3B4DC4C9B5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0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2CA04F-6863-414B-9C97-03191C6AAA8A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F647E9-F3C8-4854-837C-BBB5AD4C08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01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363" y="6019800"/>
            <a:ext cx="1508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57089" y="6438800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672EF8C-8150-4044-95A0-D6ED0FCD371D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‹Nr.›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6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363" y="6019800"/>
            <a:ext cx="1508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8571" y="6118722"/>
            <a:ext cx="590348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298572" y="331468"/>
            <a:ext cx="8089852" cy="704701"/>
          </a:xfrm>
          <a:prstGeom prst="rect">
            <a:avLst/>
          </a:prstGeom>
        </p:spPr>
        <p:txBody>
          <a:bodyPr vert="horz" lIns="0" tIns="0" rIns="0" bIns="0"/>
          <a:lstStyle>
            <a:lvl1pPr marL="231775" indent="0" algn="l">
              <a:spcBef>
                <a:spcPts val="0"/>
              </a:spcBef>
              <a:buNone/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23528" y="1340768"/>
            <a:ext cx="8087538" cy="4032448"/>
          </a:xfrm>
          <a:prstGeom prst="rect">
            <a:avLst/>
          </a:prstGeom>
        </p:spPr>
        <p:txBody>
          <a:bodyPr vert="horz" lIns="0" tIns="0" rIns="0" bIns="0"/>
          <a:lstStyle>
            <a:lvl1pPr marL="177800" indent="0">
              <a:spcBef>
                <a:spcPts val="0"/>
              </a:spcBef>
              <a:buNone/>
              <a:defRPr sz="2400" b="1" baseline="0">
                <a:latin typeface="Helvetica"/>
                <a:cs typeface="Helvetica"/>
              </a:defRPr>
            </a:lvl1pPr>
            <a:lvl2pPr marL="741363" indent="-284163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2657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leibniz_logoEN_PP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" y="5741988"/>
            <a:ext cx="104616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528231" y="585692"/>
            <a:ext cx="8087538" cy="2864021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3600" b="1" baseline="0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28231" y="3871513"/>
            <a:ext cx="8087538" cy="121581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6601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363" y="6019800"/>
            <a:ext cx="1508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081088" y="357505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8571" y="311150"/>
            <a:ext cx="8561857" cy="26374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8571" y="6118722"/>
            <a:ext cx="590348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03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 +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363" y="6019800"/>
            <a:ext cx="1508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92473" y="322264"/>
            <a:ext cx="8557839" cy="4531958"/>
          </a:xfrm>
          <a:prstGeom prst="rect">
            <a:avLst/>
          </a:prstGeom>
        </p:spPr>
        <p:txBody>
          <a:bodyPr vert="horz" lIns="82918" tIns="41459" rIns="82918" bIns="41459"/>
          <a:lstStyle/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276708" y="5133798"/>
            <a:ext cx="8573604" cy="5476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8571" y="6118722"/>
            <a:ext cx="590348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6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 + 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363" y="6019800"/>
            <a:ext cx="1508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91048" y="321679"/>
            <a:ext cx="4959349" cy="4552791"/>
          </a:xfrm>
          <a:prstGeom prst="rect">
            <a:avLst/>
          </a:prstGeom>
        </p:spPr>
        <p:txBody>
          <a:bodyPr vert="horz" lIns="82918" tIns="41459" rIns="82918" bIns="41459"/>
          <a:lstStyle/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5756846" y="299593"/>
            <a:ext cx="3093467" cy="45527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 b="0" i="0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290794" y="5133798"/>
            <a:ext cx="8562693" cy="5476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8571" y="6118722"/>
            <a:ext cx="590348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20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+ Titel + Tex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363" y="6019800"/>
            <a:ext cx="1508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84163" y="1336261"/>
            <a:ext cx="4912191" cy="4524789"/>
          </a:xfrm>
          <a:prstGeom prst="rect">
            <a:avLst/>
          </a:prstGeom>
        </p:spPr>
        <p:txBody>
          <a:bodyPr vert="horz" lIns="82918" tIns="41459" rIns="82918" bIns="41459"/>
          <a:lstStyle/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5418167" y="1336261"/>
            <a:ext cx="3427021" cy="452478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 b="0" i="0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98572" y="331468"/>
            <a:ext cx="8546616" cy="7047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298571" y="6118722"/>
            <a:ext cx="590348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4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363" y="6019800"/>
            <a:ext cx="1508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nhaltsplatzhalter 2"/>
          <p:cNvSpPr>
            <a:spLocks noGrp="1"/>
          </p:cNvSpPr>
          <p:nvPr>
            <p:ph sz="quarter" idx="16"/>
          </p:nvPr>
        </p:nvSpPr>
        <p:spPr>
          <a:xfrm>
            <a:off x="295487" y="322263"/>
            <a:ext cx="4090291" cy="4724677"/>
          </a:xfrm>
          <a:prstGeom prst="rect">
            <a:avLst/>
          </a:prstGeom>
        </p:spPr>
        <p:txBody>
          <a:bodyPr vert="horz" lIns="82918" tIns="41459" rIns="82918" bIns="41459"/>
          <a:lstStyle>
            <a:lvl1pPr>
              <a:defRPr sz="1800" b="1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quarter" idx="17"/>
          </p:nvPr>
        </p:nvSpPr>
        <p:spPr>
          <a:xfrm>
            <a:off x="4748697" y="322193"/>
            <a:ext cx="4108064" cy="4724677"/>
          </a:xfrm>
          <a:prstGeom prst="rect">
            <a:avLst/>
          </a:prstGeom>
        </p:spPr>
        <p:txBody>
          <a:bodyPr vert="horz" lIns="82918" tIns="41459" rIns="82918" bIns="41459"/>
          <a:lstStyle>
            <a:lvl1pPr>
              <a:defRPr sz="1800" b="1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4748697" y="5321531"/>
            <a:ext cx="4101616" cy="5476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284163" y="5321531"/>
            <a:ext cx="4101616" cy="54768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8571" y="6118722"/>
            <a:ext cx="590348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36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62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4" r:id="rId2"/>
    <p:sldLayoutId id="2147483671" r:id="rId3"/>
    <p:sldLayoutId id="2147483663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3" r:id="rId11"/>
  </p:sldLayoutIdLst>
  <p:hf hdr="0" ftr="0" dt="0"/>
  <p:txStyles>
    <p:titleStyle>
      <a:lvl1pPr algn="ctr" defTabSz="455613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56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56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56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56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56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56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56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56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1313" indent="-341313" algn="l" defTabSz="455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1363" indent="-284163" algn="l" defTabSz="455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1413" indent="-227013" algn="l" defTabSz="455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598613" indent="-227013" algn="l" defTabSz="455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5813" indent="-227013" algn="l" defTabSz="455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419" indent="-228583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5" indent="-228583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2" indent="-228583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9" indent="-228583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1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5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2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9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6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087538" cy="22322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sz="4500" dirty="0" err="1" smtClean="0"/>
              <a:t>Partikel</a:t>
            </a:r>
            <a:r>
              <a:rPr lang="en-US" sz="4500" dirty="0" smtClean="0"/>
              <a:t>- und </a:t>
            </a:r>
            <a:r>
              <a:rPr lang="en-US" sz="4500" dirty="0" err="1" smtClean="0"/>
              <a:t>Rußmessungen</a:t>
            </a:r>
            <a:r>
              <a:rPr lang="en-US" sz="4500" dirty="0" smtClean="0"/>
              <a:t> </a:t>
            </a:r>
            <a:r>
              <a:rPr lang="en-US" sz="4500" dirty="0" err="1" smtClean="0"/>
              <a:t>im</a:t>
            </a:r>
            <a:r>
              <a:rPr lang="en-US" sz="4500" dirty="0" smtClean="0"/>
              <a:t> </a:t>
            </a:r>
            <a:r>
              <a:rPr lang="en-US" sz="4500" dirty="0" err="1" smtClean="0"/>
              <a:t>sächsisch-tschechischen</a:t>
            </a:r>
            <a:r>
              <a:rPr lang="en-US" sz="4500" dirty="0" smtClean="0"/>
              <a:t> </a:t>
            </a:r>
            <a:r>
              <a:rPr lang="en-US" sz="4500" dirty="0" err="1" smtClean="0"/>
              <a:t>Grenzgebiet</a:t>
            </a:r>
            <a:endParaRPr lang="en-US" sz="4500" dirty="0"/>
          </a:p>
        </p:txBody>
      </p:sp>
      <p:sp>
        <p:nvSpPr>
          <p:cNvPr id="3" name="Untertitel 2"/>
          <p:cNvSpPr>
            <a:spLocks noGrp="1"/>
          </p:cNvSpPr>
          <p:nvPr>
            <p:ph type="body" sz="quarter" idx="10"/>
          </p:nvPr>
        </p:nvSpPr>
        <p:spPr>
          <a:xfrm>
            <a:off x="528231" y="4445433"/>
            <a:ext cx="8087538" cy="1215815"/>
          </a:xfrm>
        </p:spPr>
        <p:txBody>
          <a:bodyPr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Maik Merkel, TROPOS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12.04.2018, Usti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nad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 Labem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113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99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2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Messung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ultrafeiner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Partikel</a:t>
            </a:r>
            <a:r>
              <a:rPr lang="en-US" sz="3200" b="1" dirty="0" smtClean="0"/>
              <a:t> und </a:t>
            </a:r>
            <a:r>
              <a:rPr lang="en-US" sz="3200" b="1" dirty="0" err="1" smtClean="0"/>
              <a:t>Ruß</a:t>
            </a:r>
            <a:r>
              <a:rPr lang="en-US" sz="3200" b="1" dirty="0" smtClean="0"/>
              <a:t> </a:t>
            </a:r>
            <a:r>
              <a:rPr lang="en-US" sz="3200" b="1" dirty="0" err="1"/>
              <a:t>während</a:t>
            </a:r>
            <a:r>
              <a:rPr lang="en-US" sz="3200" b="1" dirty="0"/>
              <a:t> </a:t>
            </a:r>
            <a:r>
              <a:rPr lang="en-US" sz="3200" b="1" dirty="0" err="1"/>
              <a:t>Geruchsepisoden</a:t>
            </a:r>
            <a:endParaRPr lang="en-US" sz="32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611560" y="1295762"/>
            <a:ext cx="49568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500" dirty="0" smtClean="0"/>
              <a:t>Deutschneudorf  (16.01.-19.02.17)</a:t>
            </a:r>
            <a:endParaRPr lang="de-DE" sz="25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t="23456" b="17822"/>
          <a:stretch/>
        </p:blipFill>
        <p:spPr bwMode="auto">
          <a:xfrm>
            <a:off x="34583" y="1916832"/>
            <a:ext cx="934054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6" t="85533" r="3099"/>
          <a:stretch/>
        </p:blipFill>
        <p:spPr bwMode="auto">
          <a:xfrm>
            <a:off x="287635" y="5877272"/>
            <a:ext cx="7418293" cy="83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0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2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Messung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ultrafeiner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Partikel</a:t>
            </a:r>
            <a:r>
              <a:rPr lang="en-US" sz="3200" b="1" dirty="0" smtClean="0"/>
              <a:t> und </a:t>
            </a:r>
            <a:r>
              <a:rPr lang="en-US" sz="3200" b="1" dirty="0" err="1" smtClean="0"/>
              <a:t>Ruß</a:t>
            </a:r>
            <a:r>
              <a:rPr lang="en-US" sz="3200" b="1" dirty="0" smtClean="0"/>
              <a:t> </a:t>
            </a:r>
            <a:r>
              <a:rPr lang="en-US" sz="3200" b="1" dirty="0" err="1"/>
              <a:t>während</a:t>
            </a:r>
            <a:r>
              <a:rPr lang="en-US" sz="3200" b="1" dirty="0"/>
              <a:t> </a:t>
            </a:r>
            <a:r>
              <a:rPr lang="en-US" sz="3200" b="1" dirty="0" err="1"/>
              <a:t>Geruchsepisoden</a:t>
            </a:r>
            <a:endParaRPr lang="en-US" sz="32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611560" y="1124744"/>
            <a:ext cx="1146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000" dirty="0" err="1" smtClean="0"/>
              <a:t>Lom</a:t>
            </a:r>
            <a:endParaRPr lang="de-DE" sz="30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6" t="85533" r="3099"/>
          <a:stretch/>
        </p:blipFill>
        <p:spPr bwMode="auto">
          <a:xfrm>
            <a:off x="287635" y="5949280"/>
            <a:ext cx="7418293" cy="83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9118" r="1941" b="63328"/>
          <a:stretch/>
        </p:blipFill>
        <p:spPr bwMode="auto">
          <a:xfrm>
            <a:off x="107504" y="1648726"/>
            <a:ext cx="9124958" cy="192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11560" y="3573015"/>
            <a:ext cx="29979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000" dirty="0" smtClean="0"/>
              <a:t>Deutschneudorf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97508" y="2487759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16.01.2017</a:t>
            </a:r>
            <a:endParaRPr lang="de-DE" sz="1000" dirty="0"/>
          </a:p>
        </p:txBody>
      </p:sp>
      <p:sp>
        <p:nvSpPr>
          <p:cNvPr id="10" name="Textfeld 9"/>
          <p:cNvSpPr txBox="1"/>
          <p:nvPr/>
        </p:nvSpPr>
        <p:spPr>
          <a:xfrm>
            <a:off x="1979712" y="2492896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17.01.2017</a:t>
            </a:r>
            <a:endParaRPr lang="de-DE" sz="1000" dirty="0"/>
          </a:p>
        </p:txBody>
      </p:sp>
      <p:sp>
        <p:nvSpPr>
          <p:cNvPr id="11" name="Textfeld 10"/>
          <p:cNvSpPr txBox="1"/>
          <p:nvPr/>
        </p:nvSpPr>
        <p:spPr>
          <a:xfrm>
            <a:off x="3222211" y="2487758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18.01.2017</a:t>
            </a:r>
            <a:endParaRPr lang="de-DE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4427984" y="2487757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19.01.2017</a:t>
            </a:r>
            <a:endParaRPr lang="de-DE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5580112" y="2474525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20.01.2017</a:t>
            </a:r>
            <a:endParaRPr lang="de-DE" sz="1000" dirty="0"/>
          </a:p>
        </p:txBody>
      </p:sp>
      <p:sp>
        <p:nvSpPr>
          <p:cNvPr id="14" name="Textfeld 13"/>
          <p:cNvSpPr txBox="1"/>
          <p:nvPr/>
        </p:nvSpPr>
        <p:spPr>
          <a:xfrm>
            <a:off x="6804248" y="2485784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21.01.2017</a:t>
            </a:r>
            <a:endParaRPr lang="de-DE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8035578" y="2474524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22.01.2017</a:t>
            </a:r>
            <a:endParaRPr lang="de-DE" sz="1000" dirty="0"/>
          </a:p>
        </p:txBody>
      </p:sp>
      <p:sp>
        <p:nvSpPr>
          <p:cNvPr id="16" name="Textfeld 15"/>
          <p:cNvSpPr txBox="1"/>
          <p:nvPr/>
        </p:nvSpPr>
        <p:spPr>
          <a:xfrm>
            <a:off x="805063" y="3398803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23.01.2017</a:t>
            </a:r>
            <a:endParaRPr lang="de-DE" sz="1000" dirty="0"/>
          </a:p>
        </p:txBody>
      </p:sp>
      <p:sp>
        <p:nvSpPr>
          <p:cNvPr id="17" name="Textfeld 16"/>
          <p:cNvSpPr txBox="1"/>
          <p:nvPr/>
        </p:nvSpPr>
        <p:spPr>
          <a:xfrm>
            <a:off x="2025070" y="3398803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24.01.2017</a:t>
            </a:r>
            <a:endParaRPr lang="de-DE" sz="1000" dirty="0"/>
          </a:p>
        </p:txBody>
      </p:sp>
      <p:sp>
        <p:nvSpPr>
          <p:cNvPr id="18" name="Textfeld 17"/>
          <p:cNvSpPr txBox="1"/>
          <p:nvPr/>
        </p:nvSpPr>
        <p:spPr>
          <a:xfrm>
            <a:off x="3234911" y="3398803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25.01.2017</a:t>
            </a:r>
            <a:endParaRPr lang="de-DE" sz="1000" dirty="0"/>
          </a:p>
        </p:txBody>
      </p:sp>
      <p:sp>
        <p:nvSpPr>
          <p:cNvPr id="19" name="Textfeld 18"/>
          <p:cNvSpPr txBox="1"/>
          <p:nvPr/>
        </p:nvSpPr>
        <p:spPr>
          <a:xfrm>
            <a:off x="4427983" y="3401898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26.01.2017</a:t>
            </a:r>
            <a:endParaRPr lang="de-DE" sz="1000" dirty="0"/>
          </a:p>
        </p:txBody>
      </p:sp>
      <p:sp>
        <p:nvSpPr>
          <p:cNvPr id="20" name="Textfeld 19"/>
          <p:cNvSpPr txBox="1"/>
          <p:nvPr/>
        </p:nvSpPr>
        <p:spPr>
          <a:xfrm>
            <a:off x="5580112" y="3398802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27.01.2017</a:t>
            </a:r>
            <a:endParaRPr lang="de-DE" sz="1000" dirty="0"/>
          </a:p>
        </p:txBody>
      </p:sp>
      <p:sp>
        <p:nvSpPr>
          <p:cNvPr id="21" name="Textfeld 20"/>
          <p:cNvSpPr txBox="1"/>
          <p:nvPr/>
        </p:nvSpPr>
        <p:spPr>
          <a:xfrm>
            <a:off x="6804247" y="3401898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28.01.2017</a:t>
            </a:r>
            <a:endParaRPr lang="de-DE" sz="1000" dirty="0"/>
          </a:p>
        </p:txBody>
      </p:sp>
      <p:sp>
        <p:nvSpPr>
          <p:cNvPr id="22" name="Textfeld 21"/>
          <p:cNvSpPr txBox="1"/>
          <p:nvPr/>
        </p:nvSpPr>
        <p:spPr>
          <a:xfrm>
            <a:off x="8031950" y="3397101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29.01.2017</a:t>
            </a:r>
            <a:endParaRPr lang="de-DE" sz="1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23854" r="1779" b="50087"/>
          <a:stretch/>
        </p:blipFill>
        <p:spPr bwMode="auto">
          <a:xfrm>
            <a:off x="107504" y="4071912"/>
            <a:ext cx="9124958" cy="18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805063" y="4797152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23.01.2017</a:t>
            </a:r>
            <a:endParaRPr lang="de-DE" sz="1000" dirty="0"/>
          </a:p>
        </p:txBody>
      </p:sp>
      <p:sp>
        <p:nvSpPr>
          <p:cNvPr id="25" name="Textfeld 24"/>
          <p:cNvSpPr txBox="1"/>
          <p:nvPr/>
        </p:nvSpPr>
        <p:spPr>
          <a:xfrm>
            <a:off x="1980011" y="4797152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24.01.2017</a:t>
            </a:r>
            <a:endParaRPr lang="de-DE" sz="1000" dirty="0"/>
          </a:p>
        </p:txBody>
      </p:sp>
      <p:sp>
        <p:nvSpPr>
          <p:cNvPr id="26" name="Textfeld 25"/>
          <p:cNvSpPr txBox="1"/>
          <p:nvPr/>
        </p:nvSpPr>
        <p:spPr>
          <a:xfrm>
            <a:off x="3234911" y="4796891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25.01.2017</a:t>
            </a:r>
            <a:endParaRPr lang="de-DE" sz="1000" dirty="0"/>
          </a:p>
        </p:txBody>
      </p:sp>
      <p:sp>
        <p:nvSpPr>
          <p:cNvPr id="27" name="Textfeld 26"/>
          <p:cNvSpPr txBox="1"/>
          <p:nvPr/>
        </p:nvSpPr>
        <p:spPr>
          <a:xfrm>
            <a:off x="4424355" y="4786763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26.01.2017</a:t>
            </a:r>
            <a:endParaRPr lang="de-DE" sz="1000" dirty="0"/>
          </a:p>
        </p:txBody>
      </p:sp>
      <p:sp>
        <p:nvSpPr>
          <p:cNvPr id="28" name="Textfeld 27"/>
          <p:cNvSpPr txBox="1"/>
          <p:nvPr/>
        </p:nvSpPr>
        <p:spPr>
          <a:xfrm>
            <a:off x="5580111" y="4805055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27.01.2017</a:t>
            </a:r>
            <a:endParaRPr lang="de-DE" sz="1000" dirty="0"/>
          </a:p>
        </p:txBody>
      </p:sp>
      <p:sp>
        <p:nvSpPr>
          <p:cNvPr id="29" name="Textfeld 28"/>
          <p:cNvSpPr txBox="1"/>
          <p:nvPr/>
        </p:nvSpPr>
        <p:spPr>
          <a:xfrm>
            <a:off x="6774733" y="4805055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28.01.2017</a:t>
            </a:r>
            <a:endParaRPr lang="de-DE" sz="1000" dirty="0"/>
          </a:p>
        </p:txBody>
      </p:sp>
      <p:sp>
        <p:nvSpPr>
          <p:cNvPr id="30" name="Textfeld 29"/>
          <p:cNvSpPr txBox="1"/>
          <p:nvPr/>
        </p:nvSpPr>
        <p:spPr>
          <a:xfrm>
            <a:off x="8031949" y="4805055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29.01.2017</a:t>
            </a:r>
            <a:endParaRPr lang="de-DE" sz="1000" dirty="0"/>
          </a:p>
        </p:txBody>
      </p:sp>
      <p:sp>
        <p:nvSpPr>
          <p:cNvPr id="31" name="Textfeld 30"/>
          <p:cNvSpPr txBox="1"/>
          <p:nvPr/>
        </p:nvSpPr>
        <p:spPr>
          <a:xfrm>
            <a:off x="797507" y="5703059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30.01.2017</a:t>
            </a:r>
            <a:endParaRPr lang="de-DE" sz="1000" dirty="0"/>
          </a:p>
        </p:txBody>
      </p:sp>
      <p:sp>
        <p:nvSpPr>
          <p:cNvPr id="32" name="Textfeld 31"/>
          <p:cNvSpPr txBox="1"/>
          <p:nvPr/>
        </p:nvSpPr>
        <p:spPr>
          <a:xfrm>
            <a:off x="1971847" y="5694633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31.01.2017</a:t>
            </a:r>
            <a:endParaRPr lang="de-DE" sz="1000" dirty="0"/>
          </a:p>
        </p:txBody>
      </p:sp>
      <p:sp>
        <p:nvSpPr>
          <p:cNvPr id="33" name="Textfeld 32"/>
          <p:cNvSpPr txBox="1"/>
          <p:nvPr/>
        </p:nvSpPr>
        <p:spPr>
          <a:xfrm>
            <a:off x="3234911" y="5694632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01.02.2017</a:t>
            </a:r>
            <a:endParaRPr lang="de-DE" sz="1000" dirty="0"/>
          </a:p>
        </p:txBody>
      </p:sp>
      <p:sp>
        <p:nvSpPr>
          <p:cNvPr id="34" name="Textfeld 33"/>
          <p:cNvSpPr txBox="1"/>
          <p:nvPr/>
        </p:nvSpPr>
        <p:spPr>
          <a:xfrm>
            <a:off x="4427984" y="5694371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02.02.2017</a:t>
            </a:r>
            <a:endParaRPr lang="de-DE" sz="1000" dirty="0"/>
          </a:p>
        </p:txBody>
      </p:sp>
      <p:sp>
        <p:nvSpPr>
          <p:cNvPr id="35" name="Textfeld 34"/>
          <p:cNvSpPr txBox="1"/>
          <p:nvPr/>
        </p:nvSpPr>
        <p:spPr>
          <a:xfrm>
            <a:off x="5580112" y="5703059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03.02.2017</a:t>
            </a:r>
            <a:endParaRPr lang="de-DE" sz="1000" dirty="0"/>
          </a:p>
        </p:txBody>
      </p:sp>
      <p:sp>
        <p:nvSpPr>
          <p:cNvPr id="36" name="Textfeld 35"/>
          <p:cNvSpPr txBox="1"/>
          <p:nvPr/>
        </p:nvSpPr>
        <p:spPr>
          <a:xfrm>
            <a:off x="6804248" y="5703059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04.02.2017</a:t>
            </a:r>
            <a:endParaRPr lang="de-DE" sz="1000" dirty="0"/>
          </a:p>
        </p:txBody>
      </p:sp>
      <p:sp>
        <p:nvSpPr>
          <p:cNvPr id="37" name="Textfeld 36"/>
          <p:cNvSpPr txBox="1"/>
          <p:nvPr/>
        </p:nvSpPr>
        <p:spPr>
          <a:xfrm>
            <a:off x="8035578" y="5692931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05.02.2017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70851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2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Messung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ultrafeiner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Partikel</a:t>
            </a:r>
            <a:r>
              <a:rPr lang="en-US" sz="3200" b="1" dirty="0" smtClean="0"/>
              <a:t> und </a:t>
            </a:r>
            <a:r>
              <a:rPr lang="en-US" sz="3200" b="1" dirty="0" err="1" smtClean="0"/>
              <a:t>Ruß</a:t>
            </a:r>
            <a:r>
              <a:rPr lang="en-US" sz="3200" b="1" dirty="0" smtClean="0"/>
              <a:t> </a:t>
            </a:r>
            <a:r>
              <a:rPr lang="en-US" sz="3200" b="1" dirty="0" err="1"/>
              <a:t>während</a:t>
            </a:r>
            <a:r>
              <a:rPr lang="en-US" sz="3200" b="1" dirty="0"/>
              <a:t> </a:t>
            </a:r>
            <a:r>
              <a:rPr lang="en-US" sz="3200" b="1" dirty="0" err="1"/>
              <a:t>Geruchsepisoden</a:t>
            </a:r>
            <a:endParaRPr lang="en-US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08533"/>
            <a:ext cx="7992887" cy="593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2267744" y="1844824"/>
            <a:ext cx="1080120" cy="381642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3815916" y="1844824"/>
            <a:ext cx="540060" cy="381642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5058054" y="1866738"/>
            <a:ext cx="135015" cy="381642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5868144" y="1867609"/>
            <a:ext cx="135015" cy="300155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6588224" y="1867609"/>
            <a:ext cx="432048" cy="300155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8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6" y="733150"/>
            <a:ext cx="8064896" cy="598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2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Messung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ultrafeiner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Partikel</a:t>
            </a:r>
            <a:r>
              <a:rPr lang="en-US" sz="3200" b="1" dirty="0" smtClean="0"/>
              <a:t> und </a:t>
            </a:r>
            <a:r>
              <a:rPr lang="en-US" sz="3200" b="1" dirty="0" err="1" smtClean="0"/>
              <a:t>Ruß</a:t>
            </a:r>
            <a:r>
              <a:rPr lang="en-US" sz="3200" b="1" dirty="0" smtClean="0"/>
              <a:t> </a:t>
            </a:r>
            <a:r>
              <a:rPr lang="en-US" sz="3200" b="1" dirty="0" err="1"/>
              <a:t>während</a:t>
            </a:r>
            <a:r>
              <a:rPr lang="en-US" sz="3200" b="1" dirty="0"/>
              <a:t> </a:t>
            </a:r>
            <a:r>
              <a:rPr lang="en-US" sz="3200" b="1" dirty="0" err="1"/>
              <a:t>Geruchsepisoden</a:t>
            </a:r>
            <a:endParaRPr lang="en-US" sz="3200" b="1" dirty="0"/>
          </a:p>
        </p:txBody>
      </p:sp>
      <p:sp>
        <p:nvSpPr>
          <p:cNvPr id="6" name="Rechteck 5"/>
          <p:cNvSpPr/>
          <p:nvPr/>
        </p:nvSpPr>
        <p:spPr>
          <a:xfrm>
            <a:off x="2483768" y="1844824"/>
            <a:ext cx="2592288" cy="259228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6084168" y="1844824"/>
            <a:ext cx="1512168" cy="381642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4254"/>
            <a:ext cx="7848872" cy="600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2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Messung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ultrafeiner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Partikel</a:t>
            </a:r>
            <a:r>
              <a:rPr lang="en-US" sz="3200" b="1" dirty="0" smtClean="0"/>
              <a:t> und </a:t>
            </a:r>
            <a:r>
              <a:rPr lang="en-US" sz="3200" b="1" dirty="0" err="1" smtClean="0"/>
              <a:t>Ruß</a:t>
            </a:r>
            <a:r>
              <a:rPr lang="en-US" sz="3200" b="1" dirty="0" smtClean="0"/>
              <a:t> </a:t>
            </a:r>
            <a:r>
              <a:rPr lang="en-US" sz="3200" b="1" dirty="0" err="1"/>
              <a:t>während</a:t>
            </a:r>
            <a:r>
              <a:rPr lang="en-US" sz="3200" b="1" dirty="0"/>
              <a:t> </a:t>
            </a:r>
            <a:r>
              <a:rPr lang="en-US" sz="3200" b="1" dirty="0" err="1"/>
              <a:t>Geruchsepisoden</a:t>
            </a:r>
            <a:endParaRPr lang="en-US" sz="3200" b="1" dirty="0"/>
          </a:p>
        </p:txBody>
      </p:sp>
      <p:sp>
        <p:nvSpPr>
          <p:cNvPr id="6" name="Rechteck 5"/>
          <p:cNvSpPr/>
          <p:nvPr/>
        </p:nvSpPr>
        <p:spPr>
          <a:xfrm>
            <a:off x="1979712" y="1556792"/>
            <a:ext cx="1080120" cy="410445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3549081" y="1585037"/>
            <a:ext cx="540060" cy="407621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4797025" y="1585037"/>
            <a:ext cx="135015" cy="406098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5652120" y="1585037"/>
            <a:ext cx="135015" cy="300155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6300192" y="1585036"/>
            <a:ext cx="432048" cy="300155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1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2"/>
          </a:xfrm>
          <a:prstGeom prst="rect">
            <a:avLst/>
          </a:prstGeom>
        </p:spPr>
        <p:txBody>
          <a:bodyPr/>
          <a:lstStyle/>
          <a:p>
            <a:r>
              <a:rPr lang="en-US" sz="3000" b="1" dirty="0" err="1" smtClean="0"/>
              <a:t>Vergleich</a:t>
            </a:r>
            <a:r>
              <a:rPr lang="en-US" sz="3000" b="1" dirty="0" smtClean="0"/>
              <a:t> von </a:t>
            </a:r>
            <a:r>
              <a:rPr lang="en-US" sz="3000" b="1" dirty="0" err="1" smtClean="0"/>
              <a:t>Geruchsereignissen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mit</a:t>
            </a:r>
            <a:r>
              <a:rPr lang="en-US" sz="3000" b="1" dirty="0" smtClean="0"/>
              <a:t> Wind, </a:t>
            </a:r>
            <a:r>
              <a:rPr lang="en-US" sz="3000" b="1" dirty="0" err="1" smtClean="0"/>
              <a:t>Rückwärtstrajektorien</a:t>
            </a:r>
            <a:r>
              <a:rPr lang="en-US" sz="3000" b="1" dirty="0" smtClean="0"/>
              <a:t> und </a:t>
            </a:r>
            <a:r>
              <a:rPr lang="en-US" sz="3000" b="1" dirty="0" err="1" smtClean="0"/>
              <a:t>Luftmassentransport</a:t>
            </a:r>
            <a:endParaRPr lang="en-US" sz="30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7007522" y="1508161"/>
            <a:ext cx="194880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WRF-Modell</a:t>
            </a:r>
          </a:p>
          <a:p>
            <a:endParaRPr lang="de-DE" dirty="0"/>
          </a:p>
          <a:p>
            <a:r>
              <a:rPr lang="de-DE" dirty="0" smtClean="0"/>
              <a:t>2km Auflösung</a:t>
            </a:r>
          </a:p>
          <a:p>
            <a:endParaRPr lang="de-DE" dirty="0"/>
          </a:p>
          <a:p>
            <a:r>
              <a:rPr lang="de-DE" dirty="0" smtClean="0"/>
              <a:t>Endpunkt: </a:t>
            </a:r>
          </a:p>
          <a:p>
            <a:r>
              <a:rPr lang="de-DE" dirty="0" smtClean="0"/>
              <a:t>Hirschberg-</a:t>
            </a:r>
          </a:p>
          <a:p>
            <a:r>
              <a:rPr lang="de-DE" dirty="0" err="1" smtClean="0"/>
              <a:t>Seiffener</a:t>
            </a:r>
            <a:r>
              <a:rPr lang="de-DE" dirty="0" smtClean="0"/>
              <a:t> Grund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Luftmassen kamen</a:t>
            </a:r>
          </a:p>
          <a:p>
            <a:r>
              <a:rPr lang="de-DE" dirty="0" smtClean="0"/>
              <a:t>hauptsächlich aus </a:t>
            </a:r>
          </a:p>
          <a:p>
            <a:r>
              <a:rPr lang="de-DE" dirty="0" smtClean="0"/>
              <a:t>Tschechien </a:t>
            </a:r>
          </a:p>
          <a:p>
            <a:endParaRPr lang="de-DE" dirty="0"/>
          </a:p>
          <a:p>
            <a:r>
              <a:rPr lang="de-DE" dirty="0" smtClean="0"/>
              <a:t>(24.01.-31.01.17)</a:t>
            </a:r>
            <a:endParaRPr lang="de-DE" dirty="0"/>
          </a:p>
        </p:txBody>
      </p:sp>
      <p:pic>
        <p:nvPicPr>
          <p:cNvPr id="5" name="Picture 1" descr="C:\Users\Administrator\AppData\Roaming\Tencent\Users\116500406\QQ\WinTemp\RichOle\_M9H4N3{}7WI%B]YP$]_ZJ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4258"/>
          <a:stretch/>
        </p:blipFill>
        <p:spPr bwMode="auto">
          <a:xfrm>
            <a:off x="539552" y="1340766"/>
            <a:ext cx="6336326" cy="51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6" t="87511" r="35920" b="5415"/>
          <a:stretch/>
        </p:blipFill>
        <p:spPr bwMode="auto">
          <a:xfrm>
            <a:off x="1579712" y="4931294"/>
            <a:ext cx="1581150" cy="6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15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2"/>
          </a:xfrm>
          <a:prstGeom prst="rect">
            <a:avLst/>
          </a:prstGeom>
        </p:spPr>
        <p:txBody>
          <a:bodyPr/>
          <a:lstStyle/>
          <a:p>
            <a:r>
              <a:rPr lang="en-US" sz="3000" b="1" dirty="0" err="1" smtClean="0"/>
              <a:t>Vergleich</a:t>
            </a:r>
            <a:r>
              <a:rPr lang="en-US" sz="3000" b="1" dirty="0" smtClean="0"/>
              <a:t> von </a:t>
            </a:r>
            <a:r>
              <a:rPr lang="en-US" sz="3000" b="1" dirty="0" err="1" smtClean="0"/>
              <a:t>Geruchsereignissen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mit</a:t>
            </a:r>
            <a:r>
              <a:rPr lang="en-US" sz="3000" b="1" dirty="0" smtClean="0"/>
              <a:t> Wind, </a:t>
            </a:r>
            <a:r>
              <a:rPr lang="en-US" sz="3000" b="1" dirty="0" err="1" smtClean="0"/>
              <a:t>Rückwärtstrajektorien</a:t>
            </a:r>
            <a:r>
              <a:rPr lang="en-US" sz="3000" b="1" dirty="0" smtClean="0"/>
              <a:t> und </a:t>
            </a:r>
            <a:r>
              <a:rPr lang="en-US" sz="3000" b="1" dirty="0" err="1" smtClean="0"/>
              <a:t>Luftmassentransport</a:t>
            </a:r>
            <a:endParaRPr lang="en-US" sz="3000" b="1" dirty="0"/>
          </a:p>
        </p:txBody>
      </p:sp>
      <p:pic>
        <p:nvPicPr>
          <p:cNvPr id="5" name="Picture 1" descr="C:\Users\Administrator\AppData\Roaming\Tencent\Users\116500406\QQ\WinTemp\RichOle\HI_N1J(@U4HWBF8}AL]QXQ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9" y="1231241"/>
            <a:ext cx="3241963" cy="276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AppData\Roaming\Tencent\Users\116500406\QQ\WinTemp\RichOle\CCA_M1K85(M$LYGN2Q`]7]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41" y="1268760"/>
            <a:ext cx="3245549" cy="270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AppData\Roaming\Tencent\Users\116500406\QQ\WinTemp\RichOle\)5HMLB1_RB]UGUX_~%I8IB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29647"/>
            <a:ext cx="3352801" cy="276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istrator\AppData\Roaming\Tencent\Users\116500406\QQ\WinTemp\RichOle\U{BMCQA_SZ9I7H%6[[}RE)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0418"/>
            <a:ext cx="3122105" cy="269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0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smtClean="0"/>
              <a:t>UFP- und </a:t>
            </a:r>
            <a:r>
              <a:rPr lang="en-US" sz="3200" b="1" dirty="0" err="1" smtClean="0"/>
              <a:t>Rußmessungen</a:t>
            </a:r>
            <a:r>
              <a:rPr lang="en-US" sz="3200" b="1" dirty="0"/>
              <a:t> </a:t>
            </a:r>
            <a:r>
              <a:rPr lang="en-US" sz="3200" b="1" dirty="0" smtClean="0"/>
              <a:t>– </a:t>
            </a:r>
            <a:r>
              <a:rPr lang="en-US" sz="3200" b="1" dirty="0" err="1" smtClean="0"/>
              <a:t>Deponiebrand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bei</a:t>
            </a:r>
            <a:r>
              <a:rPr lang="en-US" sz="3200" b="1" dirty="0" smtClean="0"/>
              <a:t> Most</a:t>
            </a:r>
            <a:endParaRPr lang="en-U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b="54256"/>
          <a:stretch/>
        </p:blipFill>
        <p:spPr bwMode="auto">
          <a:xfrm>
            <a:off x="179512" y="1268761"/>
            <a:ext cx="8310384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80917"/>
          <a:stretch/>
        </p:blipFill>
        <p:spPr bwMode="auto">
          <a:xfrm>
            <a:off x="143842" y="4437112"/>
            <a:ext cx="9011873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195584" y="2132856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Lom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8221650" y="2924944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DND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252107" y="3717032"/>
            <a:ext cx="54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Usti</a:t>
            </a:r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2483768" y="1844824"/>
            <a:ext cx="0" cy="252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4355976" y="1844824"/>
            <a:ext cx="0" cy="252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228184" y="1844824"/>
            <a:ext cx="0" cy="2520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971600" y="42210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28.08.2017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771800" y="42210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29.08.2017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4716016" y="42210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30.08.2017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6516216" y="42210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31.08.2017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36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1988840"/>
            <a:ext cx="109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Rußwerte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173506"/>
            <a:ext cx="4745635" cy="370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810874" y="1979548"/>
            <a:ext cx="148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Partikelanzahl</a:t>
            </a: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95255"/>
            <a:ext cx="4968552" cy="368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313184" y="188640"/>
            <a:ext cx="8229600" cy="1008111"/>
          </a:xfrm>
          <a:prstGeom prst="rect">
            <a:avLst/>
          </a:prstGeom>
        </p:spPr>
        <p:txBody>
          <a:bodyPr/>
          <a:lstStyle>
            <a:lvl1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3200" b="1" smtClean="0"/>
              <a:t>UFP- und Rußmessungen – Deponiebrand bei Most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829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Qualitätssicherung</a:t>
            </a:r>
            <a:r>
              <a:rPr lang="en-US" sz="3200" b="1" dirty="0" smtClean="0"/>
              <a:t> der </a:t>
            </a:r>
            <a:r>
              <a:rPr lang="en-US" sz="3200" b="1" dirty="0" err="1" smtClean="0"/>
              <a:t>Messdaten</a:t>
            </a:r>
            <a:endParaRPr lang="en-US" sz="3200" b="1" dirty="0"/>
          </a:p>
        </p:txBody>
      </p:sp>
      <p:pic>
        <p:nvPicPr>
          <p:cNvPr id="9218" name="Picture 2" descr="Z:\p3_working\projects in progress\MPSS_Calibration_Paper\FINALE\Figures\Figure_01_co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033" cy="43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395536" y="188640"/>
            <a:ext cx="8229600" cy="1008112"/>
          </a:xfrm>
          <a:prstGeom prst="rect">
            <a:avLst/>
          </a:prstGeom>
        </p:spPr>
        <p:txBody>
          <a:bodyPr/>
          <a:lstStyle>
            <a:lvl1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3200" b="1" dirty="0" smtClean="0"/>
              <a:t>Motivation</a:t>
            </a:r>
            <a:endParaRPr lang="en-US" sz="32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352193" y="980728"/>
            <a:ext cx="873360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dirty="0" smtClean="0"/>
              <a:t>Luftqualität in der heutigen Zeit von enormer </a:t>
            </a:r>
          </a:p>
          <a:p>
            <a:r>
              <a:rPr lang="de-DE" sz="3000" dirty="0" smtClean="0"/>
              <a:t>Bedeutung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dirty="0" smtClean="0"/>
              <a:t>Einführung von Umweltzonen brachte in einigen </a:t>
            </a:r>
          </a:p>
          <a:p>
            <a:r>
              <a:rPr lang="de-DE" sz="3000" dirty="0" smtClean="0"/>
              <a:t>Städten deutliche Minderung der Partikelbelastung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dirty="0" smtClean="0"/>
              <a:t>Im ländlichen Raum dominieren mitunter andere </a:t>
            </a:r>
          </a:p>
          <a:p>
            <a:r>
              <a:rPr lang="de-DE" sz="3000" dirty="0" smtClean="0"/>
              <a:t>Quellen solche Belastungen (Holzverbrennung)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dirty="0" smtClean="0"/>
              <a:t>Im Erzgebirgskreis werden zusätzlich Gerüche wahr-</a:t>
            </a:r>
          </a:p>
          <a:p>
            <a:r>
              <a:rPr lang="de-DE" sz="3000" dirty="0" smtClean="0"/>
              <a:t>genommen, mit möglichen gesundheitlichen Folgen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000" dirty="0" smtClean="0"/>
              <a:t>Für eine mögliche Quellenanalyse erfolgt die </a:t>
            </a:r>
            <a:r>
              <a:rPr lang="de-DE" sz="3000" dirty="0" smtClean="0"/>
              <a:t>zu-</a:t>
            </a:r>
          </a:p>
          <a:p>
            <a:r>
              <a:rPr lang="de-DE" sz="3000" dirty="0" err="1"/>
              <a:t>s</a:t>
            </a:r>
            <a:r>
              <a:rPr lang="de-DE" sz="3000" dirty="0" err="1" smtClean="0"/>
              <a:t>ätzliche</a:t>
            </a:r>
            <a:r>
              <a:rPr lang="de-DE" sz="3000" dirty="0" smtClean="0"/>
              <a:t> Auf</a:t>
            </a:r>
            <a:r>
              <a:rPr lang="de-DE" sz="3000" dirty="0" smtClean="0"/>
              <a:t>z</a:t>
            </a:r>
            <a:r>
              <a:rPr lang="de-DE" sz="3000" dirty="0" smtClean="0"/>
              <a:t>eichnung </a:t>
            </a:r>
            <a:r>
              <a:rPr lang="de-DE" sz="3000" dirty="0" smtClean="0"/>
              <a:t>von Partikel- </a:t>
            </a:r>
            <a:r>
              <a:rPr lang="de-DE" sz="3000" dirty="0" smtClean="0"/>
              <a:t>und </a:t>
            </a:r>
            <a:r>
              <a:rPr lang="de-DE" sz="3000" dirty="0" err="1" smtClean="0"/>
              <a:t>Rußdaten</a:t>
            </a:r>
            <a:r>
              <a:rPr lang="de-DE" sz="3000" dirty="0" smtClean="0"/>
              <a:t>  an </a:t>
            </a:r>
          </a:p>
          <a:p>
            <a:r>
              <a:rPr lang="de-DE" sz="3000" dirty="0"/>
              <a:t>a</a:t>
            </a:r>
            <a:r>
              <a:rPr lang="de-DE" sz="3000" dirty="0" smtClean="0"/>
              <a:t>usgewählten Messorten </a:t>
            </a:r>
            <a:r>
              <a:rPr lang="de-DE" sz="3000" dirty="0" smtClean="0"/>
              <a:t> 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135728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Qualitätssicherung</a:t>
            </a:r>
            <a:r>
              <a:rPr lang="en-US" sz="3200" b="1" dirty="0" smtClean="0"/>
              <a:t> der </a:t>
            </a:r>
            <a:r>
              <a:rPr lang="en-US" sz="3200" b="1" dirty="0" err="1" smtClean="0"/>
              <a:t>Messdaten</a:t>
            </a:r>
            <a:endParaRPr lang="en-US" sz="3200" b="1" dirty="0"/>
          </a:p>
        </p:txBody>
      </p:sp>
      <p:pic>
        <p:nvPicPr>
          <p:cNvPr id="10242" name="Picture 2" descr="Z:\p3_working\projects in progress\MPSS_Calibration_Paper\FINALE\Figures\Figure_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50741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Qualitätssicherung</a:t>
            </a:r>
            <a:r>
              <a:rPr lang="en-US" sz="3200" b="1" dirty="0" smtClean="0"/>
              <a:t> der </a:t>
            </a:r>
            <a:r>
              <a:rPr lang="en-US" sz="3200" b="1" dirty="0" err="1" smtClean="0"/>
              <a:t>Messdaten</a:t>
            </a:r>
            <a:endParaRPr lang="en-US" sz="3200" b="1" dirty="0"/>
          </a:p>
        </p:txBody>
      </p:sp>
      <p:pic>
        <p:nvPicPr>
          <p:cNvPr id="11266" name="Picture 2" descr="Z:\p3_working\projects in progress\MPSS_Calibration_Paper\FINALE\Figures\Figure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112838"/>
            <a:ext cx="5276850" cy="463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Qualitätssicherung</a:t>
            </a:r>
            <a:r>
              <a:rPr lang="en-US" sz="3200" b="1" dirty="0" smtClean="0"/>
              <a:t> der </a:t>
            </a:r>
            <a:r>
              <a:rPr lang="en-US" sz="3200" b="1" dirty="0" err="1" smtClean="0"/>
              <a:t>Messdaten</a:t>
            </a:r>
            <a:endParaRPr lang="en-US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5721820" cy="566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2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Qualitätssicherung</a:t>
            </a:r>
            <a:r>
              <a:rPr lang="en-US" sz="3200" b="1" dirty="0" smtClean="0"/>
              <a:t> der </a:t>
            </a:r>
            <a:r>
              <a:rPr lang="en-US" sz="3200" b="1" dirty="0" err="1" smtClean="0"/>
              <a:t>Messdaten</a:t>
            </a:r>
            <a:endParaRPr lang="en-US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6948264" y="1268760"/>
            <a:ext cx="172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PSL-Messungen: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06044"/>
            <a:ext cx="5858600" cy="553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3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Qualitätssicherung</a:t>
            </a:r>
            <a:r>
              <a:rPr lang="en-US" sz="3200" b="1" dirty="0" smtClean="0"/>
              <a:t> der </a:t>
            </a:r>
            <a:r>
              <a:rPr lang="en-US" sz="3200" b="1" dirty="0" err="1" smtClean="0"/>
              <a:t>Messdaten</a:t>
            </a:r>
            <a:endParaRPr lang="en-US" sz="3200" b="1" dirty="0"/>
          </a:p>
        </p:txBody>
      </p:sp>
      <p:pic>
        <p:nvPicPr>
          <p:cNvPr id="13314" name="Picture 2" descr="Z:\p3_working\projects in progress\MPSS_Calibration_Paper\FINALE\Figures\Figure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7785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Qualitätssicherung</a:t>
            </a:r>
            <a:r>
              <a:rPr lang="en-US" sz="3200" b="1" dirty="0" smtClean="0"/>
              <a:t> der </a:t>
            </a:r>
            <a:r>
              <a:rPr lang="en-US" sz="3200" b="1" dirty="0" err="1" smtClean="0"/>
              <a:t>Messdaten</a:t>
            </a:r>
            <a:endParaRPr lang="en-US" sz="3200" b="1" dirty="0"/>
          </a:p>
        </p:txBody>
      </p:sp>
      <p:pic>
        <p:nvPicPr>
          <p:cNvPr id="12290" name="Picture 2" descr="Z:\p3_working\projects in progress\MPSS_Calibration_Paper\FINALE\Figures\Figure_07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91" y="1323974"/>
            <a:ext cx="4259281" cy="38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Z:\p3_working\projects in progress\MPSS_Calibration_Paper\FINALE\Figures\Figure_07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3975"/>
            <a:ext cx="4259281" cy="38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7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Zusammenfassung</a:t>
            </a:r>
            <a:r>
              <a:rPr lang="en-US" sz="3200" b="1" dirty="0" smtClean="0"/>
              <a:t> und </a:t>
            </a:r>
            <a:r>
              <a:rPr lang="en-US" sz="3200" b="1" dirty="0" err="1" smtClean="0"/>
              <a:t>Ausblick</a:t>
            </a:r>
            <a:endParaRPr lang="en-US" sz="32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95536" y="1649700"/>
            <a:ext cx="8418523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500" dirty="0" smtClean="0"/>
              <a:t>Weiterführung der Aufzeichnung von Partikel- und </a:t>
            </a:r>
            <a:r>
              <a:rPr lang="de-DE" sz="2500" dirty="0" err="1" smtClean="0"/>
              <a:t>Rußdaten</a:t>
            </a:r>
            <a:r>
              <a:rPr lang="de-DE" sz="2500" dirty="0" smtClean="0"/>
              <a:t> </a:t>
            </a:r>
          </a:p>
          <a:p>
            <a:r>
              <a:rPr lang="de-DE" sz="2500" dirty="0" smtClean="0"/>
              <a:t>bis mindestens Projektende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500" dirty="0" smtClean="0"/>
              <a:t>Zusätzliche Untersuchung von Partikeldaten hinsichtlich </a:t>
            </a:r>
          </a:p>
          <a:p>
            <a:r>
              <a:rPr lang="de-DE" sz="2500" dirty="0" smtClean="0"/>
              <a:t>volatilen Bestandteilen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500" dirty="0" smtClean="0"/>
              <a:t>Validierung der Messergebnisse mit Rückwärtstrajektorien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500" dirty="0" smtClean="0"/>
              <a:t>Durchführung von Qualitätssicherungsexperimenten für </a:t>
            </a:r>
          </a:p>
          <a:p>
            <a:r>
              <a:rPr lang="de-DE" sz="2500" dirty="0" smtClean="0"/>
              <a:t>alle Messstationen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500" dirty="0" smtClean="0"/>
              <a:t>Alle Daten werden sowohl für projektinterne Verwendung </a:t>
            </a:r>
          </a:p>
          <a:p>
            <a:r>
              <a:rPr lang="de-DE" sz="2500" dirty="0" smtClean="0"/>
              <a:t>als auch in der EBAS-Datenbank für die weitere Nutzung </a:t>
            </a:r>
          </a:p>
          <a:p>
            <a:r>
              <a:rPr lang="de-DE" sz="2500" dirty="0" smtClean="0"/>
              <a:t>bereitgestellt</a:t>
            </a:r>
            <a:endParaRPr lang="de-DE" sz="2500" dirty="0"/>
          </a:p>
        </p:txBody>
      </p:sp>
    </p:spTree>
    <p:extLst>
      <p:ext uri="{BB962C8B-B14F-4D97-AF65-F5344CB8AC3E}">
        <p14:creationId xmlns:p14="http://schemas.microsoft.com/office/powerpoint/2010/main" val="255756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67544" y="188640"/>
            <a:ext cx="8229600" cy="1008111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Vielen</a:t>
            </a:r>
            <a:r>
              <a:rPr lang="en-US" sz="3200" b="1" dirty="0" smtClean="0"/>
              <a:t> Dank </a:t>
            </a:r>
            <a:r>
              <a:rPr lang="en-US" sz="3200" b="1" dirty="0" err="1" smtClean="0"/>
              <a:t>für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ihre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Aufmerksamkeit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67544" y="1124744"/>
            <a:ext cx="8251838" cy="464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5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8032" y="1052736"/>
            <a:ext cx="8820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Ultrafeine Partikel:</a:t>
            </a:r>
          </a:p>
          <a:p>
            <a:endParaRPr lang="de-DE" sz="30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dirty="0"/>
              <a:t>w</a:t>
            </a:r>
            <a:r>
              <a:rPr lang="de-DE" sz="2500" dirty="0" smtClean="0"/>
              <a:t>inzige, in der Luft schwebende Partikel, </a:t>
            </a:r>
            <a:r>
              <a:rPr lang="de-DE" sz="2500" dirty="0" err="1" smtClean="0"/>
              <a:t>Dp</a:t>
            </a:r>
            <a:r>
              <a:rPr lang="de-DE" sz="2500" dirty="0" smtClean="0"/>
              <a:t> &lt; 100nm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dirty="0" smtClean="0"/>
              <a:t>Konzentration in Anzahl pro Kubikzentimeter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dirty="0"/>
              <a:t>k</a:t>
            </a:r>
            <a:r>
              <a:rPr lang="de-DE" sz="2500" dirty="0" smtClean="0"/>
              <a:t>önnen durch menschliche Atmung in Lungen und Blutkreislauf gelangen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95536" y="188640"/>
            <a:ext cx="8229600" cy="1008112"/>
          </a:xfrm>
          <a:prstGeom prst="rect">
            <a:avLst/>
          </a:prstGeom>
        </p:spPr>
        <p:txBody>
          <a:bodyPr/>
          <a:lstStyle>
            <a:lvl1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3200" b="1" dirty="0" smtClean="0"/>
              <a:t>UFP- und </a:t>
            </a:r>
            <a:r>
              <a:rPr lang="en-US" sz="3200" b="1" dirty="0" err="1" smtClean="0"/>
              <a:t>Rußmessungen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Projekt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OdCom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8529"/>
            <a:ext cx="6246731" cy="314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26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8032" y="1052736"/>
            <a:ext cx="8820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Ultrafeine Partikel:</a:t>
            </a:r>
          </a:p>
          <a:p>
            <a:endParaRPr lang="de-DE" sz="30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dirty="0"/>
              <a:t>k</a:t>
            </a:r>
            <a:r>
              <a:rPr lang="de-DE" sz="2500" dirty="0" smtClean="0"/>
              <a:t>önnen aus Gasen gebildet werden, oder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dirty="0"/>
              <a:t>e</a:t>
            </a:r>
            <a:r>
              <a:rPr lang="de-DE" sz="2500" dirty="0" smtClean="0"/>
              <a:t>ntstehen bei Verbrennungsprozessen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dirty="0"/>
              <a:t>v</a:t>
            </a:r>
            <a:r>
              <a:rPr lang="de-DE" sz="2500" dirty="0" smtClean="0"/>
              <a:t>or allem an verkehrsreichen Straßen dominieren Rußpartikel den Bereich der ultrafeinen Partikel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95536" y="188640"/>
            <a:ext cx="8229600" cy="1008112"/>
          </a:xfrm>
          <a:prstGeom prst="rect">
            <a:avLst/>
          </a:prstGeom>
        </p:spPr>
        <p:txBody>
          <a:bodyPr/>
          <a:lstStyle>
            <a:lvl1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3200" b="1" dirty="0" smtClean="0"/>
              <a:t>UFP- und </a:t>
            </a:r>
            <a:r>
              <a:rPr lang="en-US" sz="3200" b="1" dirty="0" err="1" smtClean="0"/>
              <a:t>Rußmessungen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Projekt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OdCom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901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395536" y="188640"/>
            <a:ext cx="8229600" cy="1008112"/>
          </a:xfrm>
          <a:prstGeom prst="rect">
            <a:avLst/>
          </a:prstGeom>
        </p:spPr>
        <p:txBody>
          <a:bodyPr/>
          <a:lstStyle>
            <a:lvl1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3200" b="1" dirty="0" smtClean="0"/>
              <a:t>UFP- und </a:t>
            </a:r>
            <a:r>
              <a:rPr lang="en-US" sz="3200" b="1" dirty="0" err="1" smtClean="0"/>
              <a:t>Rußmessungen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Projekt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OdCom</a:t>
            </a:r>
            <a:endParaRPr lang="en-US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13947" b="3693"/>
          <a:stretch/>
        </p:blipFill>
        <p:spPr bwMode="auto">
          <a:xfrm>
            <a:off x="323528" y="908720"/>
            <a:ext cx="852988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80357"/>
            <a:ext cx="2923781" cy="251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58" y="4080359"/>
            <a:ext cx="2930622" cy="251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394374" y="4167227"/>
            <a:ext cx="2673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solidFill>
                  <a:srgbClr val="FF0000"/>
                </a:solidFill>
              </a:rPr>
              <a:t>Deutschneudorf</a:t>
            </a:r>
            <a:endParaRPr lang="de-DE" sz="2500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64088" y="4149080"/>
            <a:ext cx="792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err="1" smtClean="0">
                <a:solidFill>
                  <a:srgbClr val="FF0000"/>
                </a:solidFill>
              </a:rPr>
              <a:t>Lom</a:t>
            </a:r>
            <a:endParaRPr lang="de-DE" sz="2500" b="1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2843808" y="2636912"/>
            <a:ext cx="936104" cy="1443448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 flipV="1">
            <a:off x="5148064" y="2780928"/>
            <a:ext cx="469262" cy="1299429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299085" y="2636912"/>
            <a:ext cx="792088" cy="43204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7452320" y="1700808"/>
            <a:ext cx="792088" cy="43204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3419872" y="2357264"/>
            <a:ext cx="792088" cy="43204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4752020" y="2420888"/>
            <a:ext cx="792088" cy="43204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85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1329149"/>
            <a:ext cx="633670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UFP-Messgerät</a:t>
            </a:r>
            <a:r>
              <a:rPr lang="de-DE" sz="3000" b="1" dirty="0" smtClean="0"/>
              <a:t>:</a:t>
            </a:r>
          </a:p>
          <a:p>
            <a:endParaRPr lang="de-DE" sz="3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 smtClean="0"/>
              <a:t>Bestimmung der Partikelgrößenverteilung </a:t>
            </a:r>
            <a:r>
              <a:rPr lang="de-DE" sz="2500" dirty="0" smtClean="0"/>
              <a:t>zwischen </a:t>
            </a:r>
            <a:r>
              <a:rPr lang="de-DE" sz="2500" dirty="0" smtClean="0"/>
              <a:t>10 und 1000 </a:t>
            </a:r>
            <a:r>
              <a:rPr lang="de-DE" sz="2500" dirty="0" err="1" smtClean="0"/>
              <a:t>nm</a:t>
            </a:r>
            <a:endParaRPr lang="de-DE" sz="25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 smtClean="0"/>
              <a:t>Kontinuierliche Messung </a:t>
            </a:r>
            <a:r>
              <a:rPr lang="de-DE" sz="2500" dirty="0" smtClean="0"/>
              <a:t>über Projektlaufzeit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 smtClean="0"/>
              <a:t>Zeitauflösung 5 Minuten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 smtClean="0"/>
              <a:t>Berechnung von Parametern wie </a:t>
            </a:r>
            <a:r>
              <a:rPr lang="de-DE" sz="2500" dirty="0" err="1" smtClean="0"/>
              <a:t>Gesamtan-zahlkonzentration</a:t>
            </a:r>
            <a:r>
              <a:rPr lang="de-DE" sz="2500" dirty="0" smtClean="0"/>
              <a:t> und Massenkonzentrationen kleiner 1 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 smtClean="0"/>
              <a:t>Vergleichswerte </a:t>
            </a:r>
            <a:r>
              <a:rPr lang="de-DE" sz="2500" dirty="0" smtClean="0"/>
              <a:t>aus anderen </a:t>
            </a:r>
            <a:r>
              <a:rPr lang="de-DE" sz="2500" dirty="0" smtClean="0"/>
              <a:t>Luftgüte-messstationen</a:t>
            </a:r>
            <a:endParaRPr lang="de-DE" sz="2500" dirty="0"/>
          </a:p>
        </p:txBody>
      </p:sp>
      <p:pic>
        <p:nvPicPr>
          <p:cNvPr id="1027" name="Picture 3" descr="C:\Users\Merkel\Documents\Qualitätssicherung\Projekte\OdCom\20170712_104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6772" r="15201" b="7085"/>
          <a:stretch/>
        </p:blipFill>
        <p:spPr bwMode="auto">
          <a:xfrm>
            <a:off x="6660232" y="1470768"/>
            <a:ext cx="2171700" cy="43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95536" y="188640"/>
            <a:ext cx="8229600" cy="1008112"/>
          </a:xfrm>
          <a:prstGeom prst="rect">
            <a:avLst/>
          </a:prstGeom>
        </p:spPr>
        <p:txBody>
          <a:bodyPr/>
          <a:lstStyle>
            <a:lvl1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3200" b="1" dirty="0" smtClean="0"/>
              <a:t>UFP- und </a:t>
            </a:r>
            <a:r>
              <a:rPr lang="en-US" sz="3200" b="1" dirty="0" err="1" smtClean="0"/>
              <a:t>Rußmessungen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Projekt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OdCom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5750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6024" y="908720"/>
            <a:ext cx="86764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 smtClean="0"/>
              <a:t>Rußmessgerät</a:t>
            </a:r>
            <a:r>
              <a:rPr lang="de-DE" sz="3000" b="1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dirty="0" smtClean="0"/>
              <a:t>Messung des Rußgehalts und der Lichtabsorptionseigen-</a:t>
            </a:r>
            <a:r>
              <a:rPr lang="de-DE" sz="2500" dirty="0" err="1" smtClean="0"/>
              <a:t>schaften</a:t>
            </a:r>
            <a:r>
              <a:rPr lang="de-DE" sz="2500" dirty="0" smtClean="0"/>
              <a:t> von Aerosolen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dirty="0" smtClean="0"/>
              <a:t>Nach dem Prinzip der Strahlungsübertragung auf partikelbeladene Glasfaserfilter</a:t>
            </a:r>
            <a:endParaRPr lang="de-DE" sz="25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4"/>
          <a:stretch/>
        </p:blipFill>
        <p:spPr bwMode="auto">
          <a:xfrm>
            <a:off x="5376109" y="3145617"/>
            <a:ext cx="3498065" cy="277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395536" y="188640"/>
            <a:ext cx="8229600" cy="1008112"/>
          </a:xfrm>
          <a:prstGeom prst="rect">
            <a:avLst/>
          </a:prstGeom>
        </p:spPr>
        <p:txBody>
          <a:bodyPr/>
          <a:lstStyle>
            <a:lvl1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3200" b="1" dirty="0" smtClean="0"/>
              <a:t>UFP- und </a:t>
            </a:r>
            <a:r>
              <a:rPr lang="en-US" sz="3200" b="1" dirty="0" err="1" smtClean="0"/>
              <a:t>Rußmessungen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Projekt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OdCom</a:t>
            </a:r>
            <a:endParaRPr lang="en-US" sz="3200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2"/>
          <a:stretch/>
        </p:blipFill>
        <p:spPr bwMode="auto">
          <a:xfrm>
            <a:off x="899592" y="3137036"/>
            <a:ext cx="4476517" cy="307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20991" y="5928282"/>
            <a:ext cx="63153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lang="de-DE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Model 5012 MAAP </a:t>
            </a:r>
            <a:r>
              <a:rPr lang="de-DE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de-DE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de-DE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Instrument </a:t>
            </a:r>
            <a:r>
              <a:rPr lang="de-DE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itself</a:t>
            </a:r>
            <a:endParaRPr lang="de-DE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6024" y="1453421"/>
            <a:ext cx="630019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 smtClean="0"/>
              <a:t>Rußmessgerät</a:t>
            </a:r>
            <a:r>
              <a:rPr lang="de-DE" sz="3000" b="1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5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Kontinuierliche Messung über Projektlaufzeit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Zeitauflösung </a:t>
            </a:r>
            <a:r>
              <a:rPr lang="de-DE" sz="2500" dirty="0" smtClean="0"/>
              <a:t>1 Minute</a:t>
            </a:r>
            <a:endParaRPr lang="de-DE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Berechnung von Parametern wie </a:t>
            </a:r>
            <a:r>
              <a:rPr lang="de-DE" sz="2500" dirty="0" err="1" smtClean="0"/>
              <a:t>Rußmassenkonzentration</a:t>
            </a:r>
            <a:endParaRPr lang="de-DE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Vergleichswerte aus anderen Luftgüte-messstationen</a:t>
            </a:r>
            <a:endParaRPr lang="de-DE" sz="2500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95536" y="188640"/>
            <a:ext cx="8229600" cy="1008112"/>
          </a:xfrm>
          <a:prstGeom prst="rect">
            <a:avLst/>
          </a:prstGeom>
        </p:spPr>
        <p:txBody>
          <a:bodyPr/>
          <a:lstStyle>
            <a:lvl1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561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n-US" sz="3200" b="1" dirty="0" smtClean="0"/>
              <a:t>UFP- und </a:t>
            </a:r>
            <a:r>
              <a:rPr lang="en-US" sz="3200" b="1" dirty="0" err="1" smtClean="0"/>
              <a:t>Rußmessungen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Projekt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OdCom</a:t>
            </a:r>
            <a:endParaRPr lang="en-US" sz="3200" b="1" dirty="0"/>
          </a:p>
        </p:txBody>
      </p:sp>
      <p:pic>
        <p:nvPicPr>
          <p:cNvPr id="7" name="Picture 3" descr="C:\Users\Merkel\Documents\Qualitätssicherung\Projekte\OdCom\20170712_104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6772" r="15201" b="7085"/>
          <a:stretch/>
        </p:blipFill>
        <p:spPr bwMode="auto">
          <a:xfrm>
            <a:off x="6660232" y="1470768"/>
            <a:ext cx="2171700" cy="43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1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184" y="188640"/>
            <a:ext cx="8229600" cy="1008112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/>
              <a:t>Messung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ultrafeiner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Partikel</a:t>
            </a:r>
            <a:r>
              <a:rPr lang="en-US" sz="3200" b="1" dirty="0" smtClean="0"/>
              <a:t> und </a:t>
            </a:r>
            <a:r>
              <a:rPr lang="en-US" sz="3200" b="1" dirty="0" err="1" smtClean="0"/>
              <a:t>Ruß</a:t>
            </a:r>
            <a:r>
              <a:rPr lang="en-US" sz="3200" b="1" dirty="0" smtClean="0"/>
              <a:t> </a:t>
            </a:r>
            <a:r>
              <a:rPr lang="en-US" sz="3200" b="1" dirty="0" err="1"/>
              <a:t>während</a:t>
            </a:r>
            <a:r>
              <a:rPr lang="en-US" sz="3200" b="1" dirty="0"/>
              <a:t> </a:t>
            </a:r>
            <a:r>
              <a:rPr lang="en-US" sz="3200" b="1" dirty="0" err="1"/>
              <a:t>Geruchsepisoden</a:t>
            </a:r>
            <a:endParaRPr lang="en-US" sz="32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611560" y="1223754"/>
            <a:ext cx="34099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500" dirty="0" err="1" smtClean="0"/>
              <a:t>Lom</a:t>
            </a:r>
            <a:r>
              <a:rPr lang="de-DE" sz="2500" dirty="0" smtClean="0"/>
              <a:t>  (16.01.-19.02.17)</a:t>
            </a:r>
            <a:endParaRPr lang="de-DE" sz="250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683568" y="1628800"/>
            <a:ext cx="338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800</a:t>
            </a:r>
          </a:p>
          <a:p>
            <a:endParaRPr lang="de-DE" sz="800" dirty="0"/>
          </a:p>
          <a:p>
            <a:r>
              <a:rPr lang="de-DE" sz="800" dirty="0" smtClean="0"/>
              <a:t>100</a:t>
            </a:r>
          </a:p>
          <a:p>
            <a:endParaRPr lang="de-DE" sz="800" dirty="0"/>
          </a:p>
          <a:p>
            <a:endParaRPr lang="de-DE" sz="800" dirty="0" smtClean="0"/>
          </a:p>
          <a:p>
            <a:r>
              <a:rPr lang="de-DE" sz="800" dirty="0" smtClean="0"/>
              <a:t>10</a:t>
            </a:r>
            <a:endParaRPr lang="de-DE" sz="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9575" b="13012"/>
          <a:stretch/>
        </p:blipFill>
        <p:spPr bwMode="auto">
          <a:xfrm>
            <a:off x="420642" y="1556792"/>
            <a:ext cx="8333162" cy="441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feld 38"/>
          <p:cNvSpPr txBox="1"/>
          <p:nvPr/>
        </p:nvSpPr>
        <p:spPr>
          <a:xfrm>
            <a:off x="666691" y="2420888"/>
            <a:ext cx="338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800</a:t>
            </a:r>
          </a:p>
          <a:p>
            <a:endParaRPr lang="de-DE" sz="800" dirty="0"/>
          </a:p>
          <a:p>
            <a:r>
              <a:rPr lang="de-DE" sz="800" dirty="0" smtClean="0"/>
              <a:t>100</a:t>
            </a:r>
          </a:p>
          <a:p>
            <a:endParaRPr lang="de-DE" sz="800" dirty="0"/>
          </a:p>
          <a:p>
            <a:endParaRPr lang="de-DE" sz="800" dirty="0" smtClean="0"/>
          </a:p>
          <a:p>
            <a:r>
              <a:rPr lang="de-DE" sz="800" dirty="0" smtClean="0"/>
              <a:t>10</a:t>
            </a:r>
            <a:endParaRPr lang="de-DE" sz="800" dirty="0"/>
          </a:p>
        </p:txBody>
      </p:sp>
      <p:sp>
        <p:nvSpPr>
          <p:cNvPr id="40" name="Textfeld 39"/>
          <p:cNvSpPr txBox="1"/>
          <p:nvPr/>
        </p:nvSpPr>
        <p:spPr>
          <a:xfrm>
            <a:off x="683568" y="3212976"/>
            <a:ext cx="338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800</a:t>
            </a:r>
          </a:p>
          <a:p>
            <a:endParaRPr lang="de-DE" sz="800" dirty="0"/>
          </a:p>
          <a:p>
            <a:r>
              <a:rPr lang="de-DE" sz="800" dirty="0" smtClean="0"/>
              <a:t>100</a:t>
            </a:r>
          </a:p>
          <a:p>
            <a:endParaRPr lang="de-DE" sz="800" dirty="0"/>
          </a:p>
          <a:p>
            <a:endParaRPr lang="de-DE" sz="800" dirty="0" smtClean="0"/>
          </a:p>
          <a:p>
            <a:r>
              <a:rPr lang="de-DE" sz="800" dirty="0" smtClean="0"/>
              <a:t>10</a:t>
            </a:r>
            <a:endParaRPr lang="de-DE" sz="800" dirty="0"/>
          </a:p>
        </p:txBody>
      </p:sp>
      <p:sp>
        <p:nvSpPr>
          <p:cNvPr id="41" name="Textfeld 40"/>
          <p:cNvSpPr txBox="1"/>
          <p:nvPr/>
        </p:nvSpPr>
        <p:spPr>
          <a:xfrm>
            <a:off x="683568" y="4005064"/>
            <a:ext cx="338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800</a:t>
            </a:r>
          </a:p>
          <a:p>
            <a:endParaRPr lang="de-DE" sz="800" dirty="0"/>
          </a:p>
          <a:p>
            <a:r>
              <a:rPr lang="de-DE" sz="800" dirty="0" smtClean="0"/>
              <a:t>100</a:t>
            </a:r>
          </a:p>
          <a:p>
            <a:endParaRPr lang="de-DE" sz="800" dirty="0"/>
          </a:p>
          <a:p>
            <a:endParaRPr lang="de-DE" sz="800" dirty="0" smtClean="0"/>
          </a:p>
          <a:p>
            <a:r>
              <a:rPr lang="de-DE" sz="800" dirty="0" smtClean="0"/>
              <a:t>10</a:t>
            </a:r>
            <a:endParaRPr lang="de-DE" sz="800" dirty="0"/>
          </a:p>
        </p:txBody>
      </p:sp>
      <p:sp>
        <p:nvSpPr>
          <p:cNvPr id="42" name="Textfeld 41"/>
          <p:cNvSpPr txBox="1"/>
          <p:nvPr/>
        </p:nvSpPr>
        <p:spPr>
          <a:xfrm>
            <a:off x="683568" y="4797152"/>
            <a:ext cx="338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800</a:t>
            </a:r>
          </a:p>
          <a:p>
            <a:endParaRPr lang="de-DE" sz="800" dirty="0"/>
          </a:p>
          <a:p>
            <a:r>
              <a:rPr lang="de-DE" sz="800" dirty="0" smtClean="0"/>
              <a:t>100</a:t>
            </a:r>
          </a:p>
          <a:p>
            <a:endParaRPr lang="de-DE" sz="800" dirty="0"/>
          </a:p>
          <a:p>
            <a:endParaRPr lang="de-DE" sz="800" dirty="0" smtClean="0"/>
          </a:p>
          <a:p>
            <a:r>
              <a:rPr lang="de-DE" sz="800" dirty="0" smtClean="0"/>
              <a:t>10</a:t>
            </a:r>
            <a:endParaRPr lang="de-DE" sz="800" dirty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6" t="85533" r="3099"/>
          <a:stretch/>
        </p:blipFill>
        <p:spPr bwMode="auto">
          <a:xfrm>
            <a:off x="287635" y="5877272"/>
            <a:ext cx="7418293" cy="83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11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4to3_E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</Words>
  <Application>Microsoft Office PowerPoint</Application>
  <PresentationFormat>Bildschirmpräsentation (4:3)</PresentationFormat>
  <Paragraphs>167</Paragraphs>
  <Slides>27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Presentation_4to3_ENG</vt:lpstr>
      <vt:lpstr>Partikel- und Rußmessungen im sächsisch-tschechischen Grenzgebiet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Messung ultrafeiner Partikel und Ruß während Geruchsepisoden</vt:lpstr>
      <vt:lpstr>Messung ultrafeiner Partikel und Ruß während Geruchsepisoden</vt:lpstr>
      <vt:lpstr>Messung ultrafeiner Partikel und Ruß während Geruchsepisoden</vt:lpstr>
      <vt:lpstr>Messung ultrafeiner Partikel und Ruß während Geruchsepisoden</vt:lpstr>
      <vt:lpstr>Messung ultrafeiner Partikel und Ruß während Geruchsepisoden</vt:lpstr>
      <vt:lpstr>Messung ultrafeiner Partikel und Ruß während Geruchsepisoden</vt:lpstr>
      <vt:lpstr>Vergleich von Geruchsereignissen mit Wind, Rückwärtstrajektorien und Luftmassentransport</vt:lpstr>
      <vt:lpstr>Vergleich von Geruchsereignissen mit Wind, Rückwärtstrajektorien und Luftmassentransport</vt:lpstr>
      <vt:lpstr>UFP- und Rußmessungen – Deponiebrand bei Most</vt:lpstr>
      <vt:lpstr>PowerPoint-Präsentation</vt:lpstr>
      <vt:lpstr>Qualitätssicherung der Messdaten</vt:lpstr>
      <vt:lpstr>Qualitätssicherung der Messdaten</vt:lpstr>
      <vt:lpstr>Qualitätssicherung der Messdaten</vt:lpstr>
      <vt:lpstr>Qualitätssicherung der Messdaten</vt:lpstr>
      <vt:lpstr>Qualitätssicherung der Messdaten</vt:lpstr>
      <vt:lpstr>Qualitätssicherung der Messdaten</vt:lpstr>
      <vt:lpstr>Qualitätssicherung der Messdaten</vt:lpstr>
      <vt:lpstr>Zusammenfassung und Ausblick</vt:lpstr>
      <vt:lpstr>Vielen Dank für ihre Aufmerksamkeit!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Ali</dc:creator>
  <cp:lastModifiedBy>Merkel</cp:lastModifiedBy>
  <cp:revision>289</cp:revision>
  <cp:lastPrinted>2018-04-03T07:07:17Z</cp:lastPrinted>
  <dcterms:created xsi:type="dcterms:W3CDTF">2012-12-05T05:50:36Z</dcterms:created>
  <dcterms:modified xsi:type="dcterms:W3CDTF">2018-04-11T08:57:21Z</dcterms:modified>
</cp:coreProperties>
</file>