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9" r:id="rId8"/>
    <p:sldId id="262" r:id="rId9"/>
    <p:sldId id="263" r:id="rId10"/>
    <p:sldId id="282" r:id="rId11"/>
    <p:sldId id="264" r:id="rId12"/>
    <p:sldId id="265" r:id="rId13"/>
    <p:sldId id="268" r:id="rId14"/>
    <p:sldId id="267" r:id="rId15"/>
    <p:sldId id="283" r:id="rId16"/>
    <p:sldId id="270" r:id="rId17"/>
    <p:sldId id="275" r:id="rId18"/>
    <p:sldId id="279" r:id="rId19"/>
    <p:sldId id="271" r:id="rId20"/>
    <p:sldId id="272" r:id="rId21"/>
    <p:sldId id="273" r:id="rId22"/>
    <p:sldId id="276" r:id="rId23"/>
    <p:sldId id="277" r:id="rId24"/>
    <p:sldId id="278" r:id="rId25"/>
    <p:sldId id="280" r:id="rId26"/>
    <p:sldId id="281" r:id="rId2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BA7FF-24B5-4441-9D7A-00665FE8A6FF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AFC8B-7124-4E00-ACFB-B5BFB30DB9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A3E29-3317-4DE7-ADF0-17557856122F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8FDA-3C88-4B8D-90E9-F34B7564AFC1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B5F5A-631C-4BE1-B249-2A7F525FCB1B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1A603-190C-47B1-AE6F-BD999DB59071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E5244-13C1-416F-A00F-FB523E62BB2C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491A-E446-4B7F-8083-51B450D811C8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580D2-DDBA-4BE7-8A17-ACBCF40AE9E4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4F517-5B80-45B5-ABC3-C253AFC02109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4C205-D0B5-40D3-B714-CF59758290D2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53CC6-62E1-4E72-A4A2-EB0F85810681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E1C2B-08B0-4DA1-902A-FEA0562CB8BD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209396-1841-4EE0-97F4-CAAFD22D8CC4}" type="slidenum">
              <a:rPr lang="cs-CZ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psv.cz/sz/stat/vydelky/u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1"/>
            <a:ext cx="7772400" cy="914399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Nesrovnalosti v projektech 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Seminář pro příjemce GP 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GG OP VK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Ústí nad Labem 25.11.2013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Zařízení a vybavení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pPr marL="0" indent="0">
              <a:buNone/>
            </a:pPr>
            <a:r>
              <a:rPr lang="cs-CZ" sz="2400" b="1" u="sng" dirty="0" smtClean="0">
                <a:solidFill>
                  <a:schemeClr val="accent6">
                    <a:lumMod val="75000"/>
                  </a:schemeClr>
                </a:solidFill>
              </a:rPr>
              <a:t>PROKAZATELNOST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Prokazatelný a VĚROHODNÝ průzkum před objednávkou /vyhlášením VŘ</a:t>
            </a:r>
          </a:p>
          <a:p>
            <a:pPr lvl="1"/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Printscreeny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z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eshopů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v případě nákupu zařízení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Emailová komunikace v případě služeb </a:t>
            </a:r>
          </a:p>
          <a:p>
            <a:pPr lvl="2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Prokazatelné odeslání mailu příjemcem na potencionálního dodavatele a prokazatelná odpověď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Schválený rozpočet není dogma = nutno prokázat pořizovací cenu v čase a místě obvyklou</a:t>
            </a:r>
          </a:p>
          <a:p>
            <a:pPr lvl="2"/>
            <a:endParaRPr lang="cs-CZ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88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Zařízení a vybavení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Metodický dopis č. 23 je závazný</a:t>
            </a:r>
          </a:p>
          <a:p>
            <a:pPr lvl="1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Nedodržení – Ano, ALE 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Prokazatelné zdůvodnění vyšších parametrů pro účely práce s </a:t>
            </a:r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</a:rPr>
              <a:t>CS nebo pro CS </a:t>
            </a:r>
          </a:p>
          <a:p>
            <a:pPr lvl="2"/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</a:rPr>
              <a:t>NE pro realizační tým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Nákup zařízení a vybavení pro RT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Nutnost prokázat využití v plném úvazku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2x DPČ 0,5 úvazku = 1 notebook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1x DPČ 0,5 úvazku = uznatelnost ½ pořizovací ceny pro projekt</a:t>
            </a:r>
          </a:p>
          <a:p>
            <a:pPr lvl="2"/>
            <a:endParaRPr lang="cs-CZ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Zařízení a vybavení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48201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Neoprávněné nákupy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Tablety bez vazby na potřeby projektu 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Smart telefon pro řízení projektu ??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Vysoké technické parametry NB nebo PC pro realizační tým</a:t>
            </a: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Vždy je nutné prokázat z čeho se pořizovací cena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skládá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Pořizovací cena NB + rozšířená záruka atd. 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Instalace OS ??? !!! ??? Ale je součástí dodávky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Instalace kancelářského balíčku v řádu hodin ??</a:t>
            </a:r>
          </a:p>
          <a:p>
            <a:pPr lvl="1"/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buNone/>
            </a:pPr>
            <a:endParaRPr lang="cs-CZ" sz="320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Zařízení a vybavení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090393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Majetek</a:t>
            </a:r>
          </a:p>
          <a:p>
            <a:pPr lvl="1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Evidence majetku</a:t>
            </a:r>
          </a:p>
          <a:p>
            <a:pPr lvl="2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Inventární číslo</a:t>
            </a:r>
          </a:p>
          <a:p>
            <a:pPr lvl="2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Značka a typ ( např. Nokia </a:t>
            </a:r>
            <a:r>
              <a:rPr 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xy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 + výrobní/</a:t>
            </a:r>
            <a:r>
              <a:rPr 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seriové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 číslo)</a:t>
            </a:r>
          </a:p>
          <a:p>
            <a:pPr lvl="2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Kdo má majetek v užívání</a:t>
            </a:r>
          </a:p>
          <a:p>
            <a:pPr marL="457200" lvl="1" indent="0">
              <a:buNone/>
            </a:pPr>
            <a:endParaRPr lang="cs-CZ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buNone/>
            </a:pPr>
            <a:endParaRPr lang="cs-CZ" sz="320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10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Nákupy služeb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3874369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Službu nelze zadat dodavateli, když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je statutární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orgán/jednatel členem realizačního týmu</a:t>
            </a:r>
          </a:p>
          <a:p>
            <a:pPr algn="ctr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Člen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realizačního týmu = kdokoliv kdo je hrazen z Kapitoly 1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72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76872"/>
            <a:ext cx="8085584" cy="2736304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Nad rámec žádosti ANO, ale jen pokud je to nezbytné pro projekt a v souladu s aktivitami a cíly projektu, </a:t>
            </a:r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</a:rPr>
              <a:t>vždy se souhlasem poskytovatele</a:t>
            </a:r>
            <a:endParaRPr lang="cs-CZ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Nepřímé náklady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 Nepřímé náklady jsou svojí povahou neinvestiční.</a:t>
            </a:r>
          </a:p>
          <a:p>
            <a:pPr marL="0" indent="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  Z nepřímých nákladů nemohou být hrazeny </a:t>
            </a: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investiční výdaje ani nákup nábytku.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2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Mylná platba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pPr marL="0" indent="0" algn="just"/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 Mylnou platbou se rozumí převod finančních prostředků z projektového na jiný bankovní účet a jejich navrácení příjemcem na účet projektu ihned po zjištění tohoto pochybení. </a:t>
            </a:r>
          </a:p>
          <a:p>
            <a:pPr marL="0" indent="0" algn="just"/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 Prostředky, dotčené chybným převodem, nejsou uplatněny v žádosti o platbu.</a:t>
            </a:r>
          </a:p>
          <a:p>
            <a:pPr marL="0" indent="0" algn="just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Provedení mylné platby je nesrovnalostí a je řešeno jako porušení rozpočtové kázně. </a:t>
            </a:r>
            <a:endParaRPr lang="cs-CZ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16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Neinvestice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x Investice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pPr marL="0" indent="0" algn="ctr"/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 Investiční výdaje musí být hrazeny z investičních finančních prostředků a neinvestiční výdaje musí být hrazeny z neinvestičních finančních prostředků. 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/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 Úhrada investic z neinvestičních finančních prostředků a naopak je porušením rozpočtové kázně. </a:t>
            </a:r>
          </a:p>
        </p:txBody>
      </p:sp>
    </p:spTree>
    <p:extLst>
      <p:ext uri="{BB962C8B-B14F-4D97-AF65-F5344CB8AC3E}">
        <p14:creationId xmlns:p14="http://schemas.microsoft.com/office/powerpoint/2010/main" xmlns="" val="1513043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Cílová skupina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Podle oblasti podpory</a:t>
            </a:r>
          </a:p>
          <a:p>
            <a:pPr lvl="1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Žáci = např. Třídní kniha/třída-třídní učitel-ředitel</a:t>
            </a:r>
          </a:p>
          <a:p>
            <a:pPr lvl="2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Škola-třída-jméno-podpis příp. kopie třídní knihy</a:t>
            </a:r>
          </a:p>
          <a:p>
            <a:pPr lvl="1"/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Pracovníci škol</a:t>
            </a:r>
          </a:p>
          <a:p>
            <a:pPr lvl="2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Přihláška/souhlas se zapojením do projektu = souhlas zaměstnavatele</a:t>
            </a:r>
          </a:p>
          <a:p>
            <a:pPr lvl="1"/>
            <a:endParaRPr lang="cs-C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91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Definice nesrovnalosti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8382000" cy="4191000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„Nesrovnalostí se rozumí porušení právních předpisů ES nebo předpisů ČR v důsledku jednání nebo opomenutí hospodářského subjektu, které vede nebo by mohlo vést ke ztrátě v souhrnném rozpočtu EU nebo ve veřejném rozpočtu ČR, a to započtením neoprávněného výdaje do souhrnného rozpočtu EU nebo do veřejného rozpočtu ČR.“ /MFTK 2007-2013/</a:t>
            </a:r>
          </a:p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Hospodářským subjektem se rozumí subjekt zapojený do realizace programů nebo projektů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spolu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financovaných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z rozpočtu EU.</a:t>
            </a:r>
          </a:p>
          <a:p>
            <a:endParaRPr lang="cs-CZ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Cílová skupina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pPr marL="514350" indent="-45720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Pedagogičtí pracovníci 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Přihláška/souhlas se zapojením do projektu = souhlas zaměstnavatele</a:t>
            </a:r>
          </a:p>
          <a:p>
            <a:pPr lvl="2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Vztah k odbornosti = to co ve skutečnosti vyučuje a má sloužit k rozšíření kvalifikace</a:t>
            </a:r>
          </a:p>
          <a:p>
            <a:pPr lvl="2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Popis CS v žádosti !!!!!!! při realizaci musí být v souladu</a:t>
            </a:r>
          </a:p>
          <a:p>
            <a:pPr lvl="2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Nutné jednoznačně prokázat</a:t>
            </a: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9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Cílová skupina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</p:spPr>
        <p:txBody>
          <a:bodyPr/>
          <a:lstStyle/>
          <a:p>
            <a:pPr marL="571500" indent="-45720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Účastníci dalšího vzdělávání (GG 3.2)</a:t>
            </a:r>
          </a:p>
          <a:p>
            <a:pPr marL="971550" lvl="1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 žáci SŠ v „nástavbě“ =  denní/dálkové studium = žáci SŠ = počáteční vzdělávání</a:t>
            </a:r>
          </a:p>
          <a:p>
            <a:pPr marL="971550" lvl="1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 prvním vstupu na trh práce</a:t>
            </a:r>
          </a:p>
          <a:p>
            <a:pPr marL="571500" indent="-45720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Lektoři dalšího vzdělávání</a:t>
            </a:r>
          </a:p>
          <a:p>
            <a:pPr marL="971550" lvl="1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Pracovníci vzdělávacích institucí nebo např. OSVČ</a:t>
            </a:r>
          </a:p>
          <a:p>
            <a:pPr marL="571500" indent="-457200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843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Udržitelnost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1"/>
          </a:xfrm>
        </p:spPr>
        <p:txBody>
          <a:bodyPr/>
          <a:lstStyle/>
          <a:p>
            <a:pPr marL="571500" indent="-45720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Majetek</a:t>
            </a:r>
          </a:p>
          <a:p>
            <a:pPr marL="971550" lvl="1" indent="-457200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Prokázat jak se využívá</a:t>
            </a:r>
          </a:p>
          <a:p>
            <a:pPr marL="571500" indent="-45720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Výstupy</a:t>
            </a:r>
          </a:p>
          <a:p>
            <a:pPr marL="971550" lvl="1" indent="-457200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Prokázat jejich využívání</a:t>
            </a:r>
          </a:p>
          <a:p>
            <a:pPr marL="1371600" lvl="2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 1.1 často vztah na ŠVP</a:t>
            </a:r>
          </a:p>
          <a:p>
            <a:pPr marL="1371600" lvl="2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DVD, pracovní listy, e-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 = používání v jakých předmětech</a:t>
            </a:r>
          </a:p>
          <a:p>
            <a:pPr marL="1371600" lvl="2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Prezenční listiny – škola, třída, jméno, podpis, den, rozsah = od-do a téma (exkurze = místo)</a:t>
            </a:r>
          </a:p>
          <a:p>
            <a:pPr marL="1828800" lvl="3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Podpis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pg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. dozoru/ředitele/lektora</a:t>
            </a:r>
          </a:p>
          <a:p>
            <a:pPr marL="514350" lvl="1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49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Udržitelnost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1"/>
          </a:xfrm>
        </p:spPr>
        <p:txBody>
          <a:bodyPr/>
          <a:lstStyle/>
          <a:p>
            <a:pPr marL="114300" indent="0">
              <a:buNone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GG 3.2 Podpora nabídky dalšího vzdělávání</a:t>
            </a:r>
          </a:p>
          <a:p>
            <a:pPr marL="571500" indent="-457200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Prokázat realizaci výstupu (modul/školení/kurz/program) 1x ročně včetně počtu proškolených osob (kopie osvědčení)</a:t>
            </a:r>
          </a:p>
          <a:p>
            <a:pPr marL="571500" indent="-457200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Prokázat nabízení výstupu CS (web, letáky, ÚP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apod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571500" indent="-457200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Prokázat oprávněnost CS = vyloučit žáky SŠ</a:t>
            </a:r>
          </a:p>
          <a:p>
            <a:pPr lvl="2"/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950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Udržitelnost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1"/>
          </a:xfrm>
          <a:noFill/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Uchování dokumentace a archivace 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Kontrola ex-post do roku 2025</a:t>
            </a:r>
          </a:p>
          <a:p>
            <a:pPr lvl="2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Stejná dokumentace jako v MZ</a:t>
            </a:r>
          </a:p>
          <a:p>
            <a:pPr marL="571500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Ex-post kontrola ze strany poskytovatele</a:t>
            </a:r>
          </a:p>
          <a:p>
            <a:pPr marL="971550" lvl="1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Shoda s MZ +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Monit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7+/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Benefit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7</a:t>
            </a:r>
            <a:endParaRPr lang="cs-CZ" dirty="0" smtClean="0">
              <a:solidFill>
                <a:srgbClr val="FF0000"/>
              </a:solidFill>
            </a:endParaRPr>
          </a:p>
          <a:p>
            <a:pPr marL="571500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Ex-post kontrola externí (MŠMT, NKÚ…)</a:t>
            </a:r>
          </a:p>
          <a:p>
            <a:pPr marL="971550" lvl="1" indent="-457200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Shoda se soubory v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Monit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7+/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Benefit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7</a:t>
            </a:r>
          </a:p>
          <a:p>
            <a:pPr marL="514350" lvl="1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3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665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435280" cy="4882481"/>
          </a:xfrm>
        </p:spPr>
        <p:txBody>
          <a:bodyPr/>
          <a:lstStyle/>
          <a:p>
            <a:pPr marL="514350" lvl="1" indent="0" algn="ctr">
              <a:buNone/>
            </a:pP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1" indent="0" algn="ctr">
              <a:buNone/>
            </a:pPr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Umět si </a:t>
            </a:r>
          </a:p>
          <a:p>
            <a:pPr marL="514350" lvl="1" indent="0" algn="ctr">
              <a:buNone/>
            </a:pPr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PROKAZATELNĚ obhájit/zdůvodnit </a:t>
            </a:r>
          </a:p>
          <a:p>
            <a:pPr marL="514350" lvl="1" indent="0" algn="ctr">
              <a:buNone/>
            </a:pPr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proč je to správně</a:t>
            </a:r>
          </a:p>
          <a:p>
            <a:pPr lvl="3" algn="ctr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cs-CZ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259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19200"/>
            <a:ext cx="8363272" cy="4572001"/>
          </a:xfrm>
        </p:spPr>
        <p:txBody>
          <a:bodyPr/>
          <a:lstStyle/>
          <a:p>
            <a:pPr marL="514350" lvl="1" indent="0" algn="ctr">
              <a:buNone/>
            </a:pP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1" indent="0" algn="ctr">
              <a:buNone/>
            </a:pPr>
            <a:r>
              <a:rPr lang="cs-CZ" sz="4400" b="1" dirty="0" smtClean="0">
                <a:solidFill>
                  <a:schemeClr val="accent6">
                    <a:lumMod val="75000"/>
                  </a:schemeClr>
                </a:solidFill>
              </a:rPr>
              <a:t>Za pozornost a vstřícnost</a:t>
            </a:r>
          </a:p>
          <a:p>
            <a:pPr marL="514350" lvl="1" indent="0" algn="ctr">
              <a:buNone/>
            </a:pPr>
            <a:r>
              <a:rPr lang="cs-CZ" sz="4400" b="1" dirty="0" smtClean="0">
                <a:solidFill>
                  <a:schemeClr val="accent6">
                    <a:lumMod val="75000"/>
                  </a:schemeClr>
                </a:solidFill>
              </a:rPr>
              <a:t>děkujeme</a:t>
            </a:r>
          </a:p>
          <a:p>
            <a:pPr lvl="3" algn="ctr"/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cs-CZ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chemeClr val="accent6">
                  <a:lumMod val="75000"/>
                </a:schemeClr>
              </a:solidFill>
              <a:latin typeface="Wingdings" panose="05000000000000000000" pitchFamily="2" charset="2"/>
            </a:endParaRPr>
          </a:p>
          <a:p>
            <a:pPr lvl="1"/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87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Výchozí podmínky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Příručka pro příjemce ve znění uvedeném ve smlouvě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Metodika MI 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Smlouva o realizaci GP včetně </a:t>
            </a: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Prohlášení o změnách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– Příloha č. 2 Smlouvy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Schválený rozpočet po úpravách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/>
          <a:lstStyle/>
          <a:p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Prohlášení o změnách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– Příloha č. 2 Smlouvy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1"/>
            <a:ext cx="8219256" cy="3628999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Specifikace výstupů na základě doporučení/rozhodnutí Výběrové komise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Specifikace jednotlivých položek rozpočtu (jejich konkretizace – stanovení jednotkových cen/počtu kusů apod.)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Specifikace/Popis veřejných zakázek</a:t>
            </a:r>
          </a:p>
          <a:p>
            <a:pPr algn="ctr">
              <a:buNone/>
            </a:pPr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JE  ZÁVAZNÉ  PRO  REALIZACI</a:t>
            </a:r>
          </a:p>
          <a:p>
            <a:endParaRPr lang="cs-CZ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>
                <a:solidFill>
                  <a:schemeClr val="accent6">
                    <a:lumMod val="75000"/>
                  </a:schemeClr>
                </a:solidFill>
              </a:rPr>
              <a:t>Osobní náklady </a:t>
            </a:r>
            <a:endParaRPr lang="cs-CZ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pPr>
              <a:buNone/>
            </a:pPr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Nejčastější pochybení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Nekonkrétní náplň práce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Jednoznačně a konkrétně nedefinované/neurčené činnosti pracovníka pro projekt</a:t>
            </a:r>
          </a:p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Nekonkrétní výkazy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práce</a:t>
            </a:r>
          </a:p>
          <a:p>
            <a:pPr lvl="1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Zcela nekonkrétní činnost</a:t>
            </a:r>
          </a:p>
          <a:p>
            <a:pPr lvl="2"/>
            <a:r>
              <a:rPr lang="cs-CZ" sz="2000" b="1" i="1" dirty="0" smtClean="0">
                <a:solidFill>
                  <a:schemeClr val="accent6">
                    <a:lumMod val="75000"/>
                  </a:schemeClr>
                </a:solidFill>
              </a:rPr>
              <a:t>studium „čehokoliv“ </a:t>
            </a:r>
          </a:p>
          <a:p>
            <a:pPr lvl="2"/>
            <a:r>
              <a:rPr lang="cs-CZ" sz="2000" b="1" i="1" dirty="0" smtClean="0">
                <a:solidFill>
                  <a:schemeClr val="accent6">
                    <a:lumMod val="75000"/>
                  </a:schemeClr>
                </a:solidFill>
              </a:rPr>
              <a:t>Komunikace s cílovou skupinou/firmami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Činnosti ve výkaze neodpovídající náplni práce</a:t>
            </a:r>
          </a:p>
          <a:p>
            <a:pPr lvl="2"/>
            <a:endParaRPr lang="cs-CZ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>
                <a:solidFill>
                  <a:schemeClr val="accent6">
                    <a:lumMod val="75000"/>
                  </a:schemeClr>
                </a:solidFill>
              </a:rPr>
              <a:t>Osobní náklady </a:t>
            </a:r>
            <a:endParaRPr lang="cs-CZ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pPr lvl="1"/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Duplicitní náplně práce na stejných pozicích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Nutno jednoznačně specifikovat a vyloučit duplicitní činnosti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Specifikace pracovní náplně daného pracovníka</a:t>
            </a:r>
          </a:p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Kopírování výkazů práce 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Mezi jednotlivými pracovníky projektu</a:t>
            </a:r>
          </a:p>
          <a:p>
            <a:pPr lvl="1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měsíce na měsíc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u="sng" dirty="0" smtClean="0">
                <a:solidFill>
                  <a:schemeClr val="accent6">
                    <a:lumMod val="75000"/>
                  </a:schemeClr>
                </a:solidFill>
              </a:rPr>
              <a:t>Osobní náklady </a:t>
            </a:r>
            <a:endParaRPr lang="cs-CZ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Metodický dopis č. 4 v aktuálním znění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Regionální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statistika výdělků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portal.mpsv.cz/sz/stat/vydelky/ust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příklad:</a:t>
            </a:r>
          </a:p>
          <a:p>
            <a:pPr lvl="1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Zaměstnanec příjemce – např. ekonom v rámci HPP mimo projekt 1,0 úvazek = 18 000 Kč</a:t>
            </a:r>
          </a:p>
          <a:p>
            <a:pPr lvl="1" algn="just"/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Stejný zaměstnanec ale  finanční manažer v projektu = DPČ 0,5 úvazku = 18 000 Kč = 36 000 Kč hrubá mzda =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ZDŮVODNĚNÍ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rozdílnosti pracovní činnosti /náplně práce</a:t>
            </a:r>
          </a:p>
          <a:p>
            <a:pPr lvl="2"/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4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Osobní náklady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1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Sledování 1,5 úvazku pro příjemce a </a:t>
            </a:r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PARTNERY 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projektu</a:t>
            </a:r>
          </a:p>
          <a:p>
            <a:pPr lvl="1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ř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editel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školy =  vždy 1,00 úvazku </a:t>
            </a:r>
          </a:p>
          <a:p>
            <a:pPr lvl="1" algn="just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š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kola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jako nefinanční partner – ředitel zaměstnán u příjemce na 0,5 úvazku = v projektu je počítáno 1,5 úvazku ( HPP jako ředitel + 0,5 projekt)</a:t>
            </a:r>
          </a:p>
          <a:p>
            <a:pPr lvl="1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Přezaměstnanost !!!!! Zapojení v jiných projektech</a:t>
            </a:r>
          </a:p>
          <a:p>
            <a:pPr lvl="2"/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Sečíst si výkon práce ve všech projektech za 1 den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Každý podepisuje Čestné prohlášení na pracovním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výkaze.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Zařízení a vybavení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1"/>
            <a:ext cx="8229600" cy="3600401"/>
          </a:xfrm>
        </p:spPr>
        <p:txBody>
          <a:bodyPr/>
          <a:lstStyle/>
          <a:p>
            <a:pPr algn="ctr">
              <a:buNone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EFEKTIVNOST – HOSPODÁRNOST - VYUŽITÍ PRO AKTIVITY PROJEKTU</a:t>
            </a:r>
          </a:p>
          <a:p>
            <a:pPr>
              <a:buNone/>
            </a:pPr>
            <a:r>
              <a:rPr lang="cs-CZ" sz="2400" b="1" u="sng" dirty="0" smtClean="0">
                <a:solidFill>
                  <a:schemeClr val="accent6">
                    <a:lumMod val="75000"/>
                  </a:schemeClr>
                </a:solidFill>
              </a:rPr>
              <a:t>Nejčastější pochybení</a:t>
            </a:r>
          </a:p>
          <a:p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Nejednoznačně </a:t>
            </a:r>
            <a:r>
              <a:rPr lang="cs-CZ" sz="2400" b="1" u="sng" dirty="0" smtClean="0">
                <a:solidFill>
                  <a:schemeClr val="accent6">
                    <a:lumMod val="75000"/>
                  </a:schemeClr>
                </a:solidFill>
              </a:rPr>
              <a:t>prokazatelný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průzkum cen</a:t>
            </a:r>
          </a:p>
          <a:p>
            <a:pPr lvl="1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Nákup zařízení</a:t>
            </a:r>
          </a:p>
          <a:p>
            <a:pPr lvl="2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Tabulky/ doplněná cena pouze  s razítky bez např. hlavičkového papíru dodavatele</a:t>
            </a:r>
          </a:p>
          <a:p>
            <a:pPr lvl="2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Podpis do razítka</a:t>
            </a:r>
          </a:p>
          <a:p>
            <a:pPr lvl="2"/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Nedoložení emailové komunikace</a:t>
            </a:r>
          </a:p>
          <a:p>
            <a:pPr lvl="2"/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cs-CZ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925</Words>
  <Application>Microsoft Office PowerPoint</Application>
  <PresentationFormat>Předvádění na obrazovce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Výchozí návrh</vt:lpstr>
      <vt:lpstr>    Nesrovnalosti v projektech   </vt:lpstr>
      <vt:lpstr> Definice nesrovnalosti</vt:lpstr>
      <vt:lpstr>Výchozí podmínky</vt:lpstr>
      <vt:lpstr> Prohlášení o změnách – Příloha č. 2 Smlouvy </vt:lpstr>
      <vt:lpstr>Osobní náklady </vt:lpstr>
      <vt:lpstr>Osobní náklady </vt:lpstr>
      <vt:lpstr>Osobní náklady </vt:lpstr>
      <vt:lpstr>Osobní náklady </vt:lpstr>
      <vt:lpstr>Zařízení a vybavení</vt:lpstr>
      <vt:lpstr>Zařízení a vybavení</vt:lpstr>
      <vt:lpstr>Zařízení a vybavení</vt:lpstr>
      <vt:lpstr>Zařízení a vybavení</vt:lpstr>
      <vt:lpstr>Zařízení a vybavení</vt:lpstr>
      <vt:lpstr>Nákupy služeb</vt:lpstr>
      <vt:lpstr>Výstupy projektu</vt:lpstr>
      <vt:lpstr>Nepřímé náklady</vt:lpstr>
      <vt:lpstr>Mylná platba</vt:lpstr>
      <vt:lpstr>Neinvestice x Investice</vt:lpstr>
      <vt:lpstr>Cílová skupina</vt:lpstr>
      <vt:lpstr>Cílová skupina</vt:lpstr>
      <vt:lpstr>Cílová skupina</vt:lpstr>
      <vt:lpstr>Udržitelnost</vt:lpstr>
      <vt:lpstr>Udržitelnost</vt:lpstr>
      <vt:lpstr>Udržitelnost</vt:lpstr>
      <vt:lpstr>Snímek 25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Černá Martina</dc:creator>
  <cp:lastModifiedBy>soukupova.e</cp:lastModifiedBy>
  <cp:revision>42</cp:revision>
  <cp:lastPrinted>1601-01-01T00:00:00Z</cp:lastPrinted>
  <dcterms:created xsi:type="dcterms:W3CDTF">1601-01-01T00:00:00Z</dcterms:created>
  <dcterms:modified xsi:type="dcterms:W3CDTF">2013-11-22T10:15:57Z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