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02" r:id="rId3"/>
    <p:sldId id="265" r:id="rId4"/>
    <p:sldId id="266" r:id="rId5"/>
    <p:sldId id="276" r:id="rId6"/>
    <p:sldId id="277" r:id="rId7"/>
    <p:sldId id="278" r:id="rId8"/>
    <p:sldId id="301" r:id="rId9"/>
    <p:sldId id="280" r:id="rId10"/>
    <p:sldId id="279" r:id="rId11"/>
    <p:sldId id="298" r:id="rId12"/>
    <p:sldId id="299" r:id="rId13"/>
    <p:sldId id="297" r:id="rId14"/>
    <p:sldId id="303" r:id="rId15"/>
    <p:sldId id="281" r:id="rId16"/>
    <p:sldId id="282" r:id="rId17"/>
    <p:sldId id="283"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304" r:id="rId31"/>
    <p:sldId id="260"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27FF"/>
    <a:srgbClr val="000DFF"/>
    <a:srgbClr val="010FFF"/>
    <a:srgbClr val="9B9DF3"/>
    <a:srgbClr val="4F53E9"/>
    <a:srgbClr val="4C50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ávrová Helena" userId="05bf39bb-2835-41bc-aae7-6f973e36be24" providerId="ADAL" clId="{7A0B1D8D-9148-4402-8D8B-E53C000F507A}"/>
    <pc:docChg chg="custSel modSld">
      <pc:chgData name="Vávrová Helena" userId="05bf39bb-2835-41bc-aae7-6f973e36be24" providerId="ADAL" clId="{7A0B1D8D-9148-4402-8D8B-E53C000F507A}" dt="2025-04-15T14:26:19.610" v="16" actId="20577"/>
      <pc:docMkLst>
        <pc:docMk/>
      </pc:docMkLst>
      <pc:sldChg chg="modSp mod">
        <pc:chgData name="Vávrová Helena" userId="05bf39bb-2835-41bc-aae7-6f973e36be24" providerId="ADAL" clId="{7A0B1D8D-9148-4402-8D8B-E53C000F507A}" dt="2025-04-15T14:26:19.610" v="16" actId="20577"/>
        <pc:sldMkLst>
          <pc:docMk/>
          <pc:sldMk cId="974954342" sldId="280"/>
        </pc:sldMkLst>
        <pc:spChg chg="mod">
          <ac:chgData name="Vávrová Helena" userId="05bf39bb-2835-41bc-aae7-6f973e36be24" providerId="ADAL" clId="{7A0B1D8D-9148-4402-8D8B-E53C000F507A}" dt="2025-04-15T14:26:19.610" v="16" actId="20577"/>
          <ac:spMkLst>
            <pc:docMk/>
            <pc:sldMk cId="974954342" sldId="280"/>
            <ac:spMk id="6" creationId="{0F3E9889-4BCC-95DB-646D-E44DE38A2B3D}"/>
          </ac:spMkLst>
        </pc:spChg>
      </pc:sldChg>
      <pc:sldChg chg="modSp mod">
        <pc:chgData name="Vávrová Helena" userId="05bf39bb-2835-41bc-aae7-6f973e36be24" providerId="ADAL" clId="{7A0B1D8D-9148-4402-8D8B-E53C000F507A}" dt="2025-04-15T14:22:23.642" v="13" actId="20577"/>
        <pc:sldMkLst>
          <pc:docMk/>
          <pc:sldMk cId="3059373397" sldId="282"/>
        </pc:sldMkLst>
        <pc:spChg chg="mod">
          <ac:chgData name="Vávrová Helena" userId="05bf39bb-2835-41bc-aae7-6f973e36be24" providerId="ADAL" clId="{7A0B1D8D-9148-4402-8D8B-E53C000F507A}" dt="2025-04-15T14:22:23.642" v="13" actId="20577"/>
          <ac:spMkLst>
            <pc:docMk/>
            <pc:sldMk cId="3059373397" sldId="282"/>
            <ac:spMk id="6" creationId="{0F3E9889-4BCC-95DB-646D-E44DE38A2B3D}"/>
          </ac:spMkLst>
        </pc:spChg>
      </pc:sldChg>
      <pc:sldChg chg="delSp modSp mod">
        <pc:chgData name="Vávrová Helena" userId="05bf39bb-2835-41bc-aae7-6f973e36be24" providerId="ADAL" clId="{7A0B1D8D-9148-4402-8D8B-E53C000F507A}" dt="2025-04-15T14:16:04.156" v="1" actId="1038"/>
        <pc:sldMkLst>
          <pc:docMk/>
          <pc:sldMk cId="687036148" sldId="302"/>
        </pc:sldMkLst>
        <pc:spChg chg="mod">
          <ac:chgData name="Vávrová Helena" userId="05bf39bb-2835-41bc-aae7-6f973e36be24" providerId="ADAL" clId="{7A0B1D8D-9148-4402-8D8B-E53C000F507A}" dt="2025-04-15T14:16:04.156" v="1" actId="1038"/>
          <ac:spMkLst>
            <pc:docMk/>
            <pc:sldMk cId="687036148" sldId="302"/>
            <ac:spMk id="2" creationId="{00000000-0000-0000-0000-000000000000}"/>
          </ac:spMkLst>
        </pc:spChg>
        <pc:spChg chg="del">
          <ac:chgData name="Vávrová Helena" userId="05bf39bb-2835-41bc-aae7-6f973e36be24" providerId="ADAL" clId="{7A0B1D8D-9148-4402-8D8B-E53C000F507A}" dt="2025-04-15T14:15:59.326" v="0" actId="478"/>
          <ac:spMkLst>
            <pc:docMk/>
            <pc:sldMk cId="687036148" sldId="302"/>
            <ac:spMk id="8" creationId="{ECDE8475-CEDE-03F2-45DD-661775511D7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1F0D86-656B-4472-8896-B9205A5EE9B6}" type="datetimeFigureOut">
              <a:rPr lang="cs-CZ" smtClean="0"/>
              <a:t>15.04.2025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BE39AA-C04E-4BA5-B9DF-2C32A40100CF}" type="slidenum">
              <a:rPr lang="cs-CZ" smtClean="0"/>
              <a:t>‹#›</a:t>
            </a:fld>
            <a:endParaRPr lang="cs-CZ"/>
          </a:p>
        </p:txBody>
      </p:sp>
    </p:spTree>
    <p:extLst>
      <p:ext uri="{BB962C8B-B14F-4D97-AF65-F5344CB8AC3E}">
        <p14:creationId xmlns:p14="http://schemas.microsoft.com/office/powerpoint/2010/main" val="2926595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D3C54568-AF16-4257-A8FF-1A2200556A4E}" type="datetime1">
              <a:rPr lang="cs-CZ" smtClean="0"/>
              <a:t>15.04.2025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122204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21415A9-BD8D-4D12-B965-C95C921FD509}" type="datetime1">
              <a:rPr lang="cs-CZ" smtClean="0"/>
              <a:t>15.04.2025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231564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800C92F-1560-4B93-B474-6A85E593AE0A}" type="datetime1">
              <a:rPr lang="cs-CZ" smtClean="0"/>
              <a:t>15.04.2025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244729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7BDA9BA-F9A8-4322-95DE-91CBCAD8957A}" type="datetime1">
              <a:rPr lang="cs-CZ" smtClean="0"/>
              <a:t>15.04.2025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296124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ED21717-06C9-4399-A2C6-63F4405F0D9D}" type="datetime1">
              <a:rPr lang="cs-CZ" smtClean="0"/>
              <a:t>15.04.2025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3429240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302CFC4-930B-43C6-8782-1F22D4010E6A}" type="datetime1">
              <a:rPr lang="cs-CZ" smtClean="0"/>
              <a:t>15.04.2025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151297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C054051-9FAE-4FBB-ABB3-8FC65B939E9F}" type="datetime1">
              <a:rPr lang="cs-CZ" smtClean="0"/>
              <a:t>15.04.2025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2704640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4E5CC072-35F9-4A78-89C2-5CF692DDA1AA}" type="datetime1">
              <a:rPr lang="cs-CZ" smtClean="0"/>
              <a:t>15.04.2025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178105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BED9F0E-3A76-4260-BE01-9C2C2242A78F}" type="datetime1">
              <a:rPr lang="cs-CZ" smtClean="0"/>
              <a:t>15.04.2025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248293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C1BC28B-EFF0-41BD-A9B8-0649E270161D}" type="datetime1">
              <a:rPr lang="cs-CZ" smtClean="0"/>
              <a:t>15.04.2025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1847770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077C2A6-B720-47C1-AEB0-902ECD7E6A93}" type="datetime1">
              <a:rPr lang="cs-CZ" smtClean="0"/>
              <a:t>15.04.2025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45D9BCD-5E08-49C5-8C3D-F4BCF3C80373}" type="slidenum">
              <a:rPr lang="cs-CZ" smtClean="0"/>
              <a:t>‹#›</a:t>
            </a:fld>
            <a:endParaRPr lang="cs-CZ"/>
          </a:p>
        </p:txBody>
      </p:sp>
    </p:spTree>
    <p:extLst>
      <p:ext uri="{BB962C8B-B14F-4D97-AF65-F5344CB8AC3E}">
        <p14:creationId xmlns:p14="http://schemas.microsoft.com/office/powerpoint/2010/main" val="188902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C36B65-B25E-44B4-9705-03A6BB491B55}" type="datetime1">
              <a:rPr lang="cs-CZ" smtClean="0"/>
              <a:t>15.04.2025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D9BCD-5E08-49C5-8C3D-F4BCF3C80373}" type="slidenum">
              <a:rPr lang="cs-CZ" smtClean="0"/>
              <a:t>‹#›</a:t>
            </a:fld>
            <a:endParaRPr lang="cs-CZ"/>
          </a:p>
        </p:txBody>
      </p:sp>
    </p:spTree>
    <p:extLst>
      <p:ext uri="{BB962C8B-B14F-4D97-AF65-F5344CB8AC3E}">
        <p14:creationId xmlns:p14="http://schemas.microsoft.com/office/powerpoint/2010/main" val="3274061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lstStyle/>
          <a:p>
            <a:endParaRPr lang="cs-CZ"/>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53" y="0"/>
            <a:ext cx="12213053" cy="6869842"/>
          </a:xfrm>
          <a:prstGeom prst="rect">
            <a:avLst/>
          </a:prstGeom>
        </p:spPr>
      </p:pic>
      <p:sp>
        <p:nvSpPr>
          <p:cNvPr id="5" name="Zástupný symbol pro číslo snímku 4">
            <a:extLst>
              <a:ext uri="{FF2B5EF4-FFF2-40B4-BE49-F238E27FC236}">
                <a16:creationId xmlns:a16="http://schemas.microsoft.com/office/drawing/2014/main" id="{DF664564-B5E8-2A63-5F5E-6FB94A88BA2B}"/>
              </a:ext>
            </a:extLst>
          </p:cNvPr>
          <p:cNvSpPr>
            <a:spLocks noGrp="1"/>
          </p:cNvSpPr>
          <p:nvPr>
            <p:ph type="sldNum" sz="quarter" idx="12"/>
          </p:nvPr>
        </p:nvSpPr>
        <p:spPr/>
        <p:txBody>
          <a:bodyPr/>
          <a:lstStyle/>
          <a:p>
            <a:fld id="{645D9BCD-5E08-49C5-8C3D-F4BCF3C80373}" type="slidenum">
              <a:rPr lang="cs-CZ" smtClean="0"/>
              <a:t>1</a:t>
            </a:fld>
            <a:endParaRPr lang="cs-CZ"/>
          </a:p>
        </p:txBody>
      </p:sp>
    </p:spTree>
    <p:extLst>
      <p:ext uri="{BB962C8B-B14F-4D97-AF65-F5344CB8AC3E}">
        <p14:creationId xmlns:p14="http://schemas.microsoft.com/office/powerpoint/2010/main" val="1213645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3" y="365125"/>
            <a:ext cx="5330007"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5133970"/>
          </a:xfrm>
          <a:prstGeom prst="rect">
            <a:avLst/>
          </a:prstGeom>
          <a:noFill/>
        </p:spPr>
        <p:txBody>
          <a:bodyPr wrap="square" rtlCol="0">
            <a:spAutoFit/>
          </a:bodyPr>
          <a:lstStyle/>
          <a:p>
            <a:r>
              <a:rPr lang="cs-CZ" sz="3200" b="1" dirty="0">
                <a:latin typeface="Century Gothic" panose="020B0502020202020204" pitchFamily="34" charset="0"/>
              </a:rPr>
              <a:t>OPRAVA nebo TECHNICKÉ ZHODNOCENÍ ?</a:t>
            </a:r>
          </a:p>
          <a:p>
            <a:endParaRPr lang="cs-CZ" sz="2400" b="1" dirty="0">
              <a:latin typeface="Century Gothic" panose="020B0502020202020204" pitchFamily="34" charset="0"/>
            </a:endParaRPr>
          </a:p>
          <a:p>
            <a:r>
              <a:rPr lang="cs-CZ" sz="2400" b="1" dirty="0">
                <a:latin typeface="Century Gothic" panose="020B0502020202020204" pitchFamily="34" charset="0"/>
              </a:rPr>
              <a:t>Stavební úpravy – TZ </a:t>
            </a:r>
          </a:p>
          <a:p>
            <a:endParaRPr lang="cs-CZ" dirty="0">
              <a:latin typeface="Century Gothic" panose="020B0502020202020204" pitchFamily="34" charset="0"/>
            </a:endParaRP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Úpravy stavebních prvků, které jsou uvedeny v dokumentaci stavby (např. příčky).</a:t>
            </a:r>
            <a:endParaRPr lang="cs-CZ" dirty="0">
              <a:solidFill>
                <a:srgbClr val="FF0000"/>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Vestavby (vkládání konstrukčních prvků do vnitřní části stavby s následným vytvoření uceleného stavebního řešení</a:t>
            </a: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a:t>
            </a: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Podstatné změny vnitřního vybavení.</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Podstatné změny vzhledu stavby.</a:t>
            </a: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nSpc>
                <a:spcPct val="107000"/>
              </a:lnSpc>
            </a:pPr>
            <a:endParaRPr lang="cs-CZ" kern="1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Za technické zhodnocení by měla být považována taková stavební úprava, která podléhá stavebnímu povolení nebo stavebnímu ohlášení. Ale i když nepodléhá neznamená rovnou, že se jedná o opravu, je třeba posoudit, zda byly pouze odstraněny účinky opotřebení nebo poškození majetku a účelem bylo uvedení do předchozího stavu nebo zda došlo k zásahům, které mají za následek změnu účelu nebo technických parametrů, popřípadě rozšíření vybavenosti nebo použitelnosti majetku</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61C7303B-D06D-A3F4-D538-D4A9D54C5E22}"/>
              </a:ext>
            </a:extLst>
          </p:cNvPr>
          <p:cNvSpPr>
            <a:spLocks noGrp="1"/>
          </p:cNvSpPr>
          <p:nvPr>
            <p:ph type="sldNum" sz="quarter" idx="12"/>
          </p:nvPr>
        </p:nvSpPr>
        <p:spPr/>
        <p:txBody>
          <a:bodyPr/>
          <a:lstStyle/>
          <a:p>
            <a:fld id="{645D9BCD-5E08-49C5-8C3D-F4BCF3C80373}" type="slidenum">
              <a:rPr lang="cs-CZ" smtClean="0"/>
              <a:t>10</a:t>
            </a:fld>
            <a:endParaRPr lang="cs-CZ"/>
          </a:p>
        </p:txBody>
      </p:sp>
    </p:spTree>
    <p:extLst>
      <p:ext uri="{BB962C8B-B14F-4D97-AF65-F5344CB8AC3E}">
        <p14:creationId xmlns:p14="http://schemas.microsoft.com/office/powerpoint/2010/main" val="3358223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395322"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5726696"/>
          </a:xfrm>
          <a:prstGeom prst="rect">
            <a:avLst/>
          </a:prstGeom>
          <a:noFill/>
        </p:spPr>
        <p:txBody>
          <a:bodyPr wrap="square" rtlCol="0">
            <a:spAutoFit/>
          </a:bodyPr>
          <a:lstStyle/>
          <a:p>
            <a:r>
              <a:rPr lang="cs-CZ" sz="3200" b="1" dirty="0">
                <a:latin typeface="Century Gothic" panose="020B0502020202020204" pitchFamily="34" charset="0"/>
              </a:rPr>
              <a:t>OPRAVA nebo TECHNICKÉ ZHODNOCENÍ ?</a:t>
            </a:r>
          </a:p>
          <a:p>
            <a:endParaRPr lang="cs-CZ" sz="2400" b="1" dirty="0">
              <a:latin typeface="Century Gothic" panose="020B0502020202020204" pitchFamily="34" charset="0"/>
            </a:endParaRPr>
          </a:p>
          <a:p>
            <a:r>
              <a:rPr lang="cs-CZ" sz="2400" b="1" dirty="0">
                <a:latin typeface="Century Gothic" panose="020B0502020202020204" pitchFamily="34" charset="0"/>
              </a:rPr>
              <a:t>Komunikace, chodníky, cyklostezka</a:t>
            </a:r>
          </a:p>
          <a:p>
            <a:endParaRPr lang="cs-CZ" dirty="0">
              <a:latin typeface="Century Gothic" panose="020B0502020202020204" pitchFamily="34" charset="0"/>
            </a:endParaRP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Technickým zhodnocením je výměna povrchu, při které dochází ke změně technických parametrů jako je zhutnění, podsyp, odvodnění, vybudování lapačů, nové konstrukční prvky apod. nebo rozšíření použitelnosti, např. rozšíření kapacity nad původní plánovaných rozsah včetně rozšíření plochy.</a:t>
            </a: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Technickým zhodnocení komunikace je také výměna povrchu z důvodu budování cyklostezky. Jedná se tak o rozšíření účelu používání komunikace, která původně jako cyklostezka nesloužila.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endParaRPr lang="cs-CZ" kern="1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Opravou je např. z provozních důvodu nezbytné obnovení vnitřních a vnějších izolací, a to bez ohledu na použitou technologii, náhrada nefunkčních prvků včetně dopravního a navigačního značení. Výměna celkového povrchu nebo jeho nefunkčních částí, pokud se technologie povrchu již nepoužívá, za nejblíže vyšší, současným normám odpovídající povrch, obnova a rozšíření bezpečnostních prvků k uvedení do souladu s novými předpisy a normami (svody, patníky, osvětlení pruhů, světelná značení mostů atd.)</a:t>
            </a:r>
          </a:p>
        </p:txBody>
      </p:sp>
      <p:sp>
        <p:nvSpPr>
          <p:cNvPr id="3" name="Zástupný symbol pro číslo snímku 2">
            <a:extLst>
              <a:ext uri="{FF2B5EF4-FFF2-40B4-BE49-F238E27FC236}">
                <a16:creationId xmlns:a16="http://schemas.microsoft.com/office/drawing/2014/main" id="{BB367B75-8845-4D57-EFA1-1B432D4B19BB}"/>
              </a:ext>
            </a:extLst>
          </p:cNvPr>
          <p:cNvSpPr>
            <a:spLocks noGrp="1"/>
          </p:cNvSpPr>
          <p:nvPr>
            <p:ph type="sldNum" sz="quarter" idx="12"/>
          </p:nvPr>
        </p:nvSpPr>
        <p:spPr/>
        <p:txBody>
          <a:bodyPr/>
          <a:lstStyle/>
          <a:p>
            <a:fld id="{645D9BCD-5E08-49C5-8C3D-F4BCF3C80373}" type="slidenum">
              <a:rPr lang="cs-CZ" smtClean="0"/>
              <a:t>11</a:t>
            </a:fld>
            <a:endParaRPr lang="cs-CZ"/>
          </a:p>
        </p:txBody>
      </p:sp>
    </p:spTree>
    <p:extLst>
      <p:ext uri="{BB962C8B-B14F-4D97-AF65-F5344CB8AC3E}">
        <p14:creationId xmlns:p14="http://schemas.microsoft.com/office/powerpoint/2010/main" val="4004380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190048"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3539430"/>
          </a:xfrm>
          <a:prstGeom prst="rect">
            <a:avLst/>
          </a:prstGeom>
          <a:noFill/>
        </p:spPr>
        <p:txBody>
          <a:bodyPr wrap="square" rtlCol="0">
            <a:spAutoFit/>
          </a:bodyPr>
          <a:lstStyle/>
          <a:p>
            <a:r>
              <a:rPr lang="cs-CZ" sz="3200" b="1" dirty="0">
                <a:latin typeface="Century Gothic" panose="020B0502020202020204" pitchFamily="34" charset="0"/>
              </a:rPr>
              <a:t>OPRAVA nebo TECHNICKÉ ZHODNOCENÍ ?</a:t>
            </a:r>
          </a:p>
          <a:p>
            <a:endParaRPr lang="cs-CZ" sz="2400" b="1" dirty="0">
              <a:latin typeface="Century Gothic" panose="020B0502020202020204" pitchFamily="34" charset="0"/>
            </a:endParaRPr>
          </a:p>
          <a:p>
            <a:r>
              <a:rPr lang="cs-CZ" sz="2400" b="1" dirty="0">
                <a:latin typeface="Century Gothic" panose="020B0502020202020204" pitchFamily="34" charset="0"/>
              </a:rPr>
              <a:t>Veřejné osvětlení</a:t>
            </a:r>
          </a:p>
          <a:p>
            <a:endParaRPr lang="cs-CZ" dirty="0">
              <a:latin typeface="Century Gothic" panose="020B0502020202020204" pitchFamily="34" charset="0"/>
            </a:endParaRPr>
          </a:p>
          <a:p>
            <a:r>
              <a:rPr lang="cs-CZ" dirty="0">
                <a:latin typeface="Century Gothic" panose="020B0502020202020204" pitchFamily="34" charset="0"/>
              </a:rPr>
              <a:t>Argumentem pro technické zhodnocení veřejného osvětlení bývá snížení energetické náročnosti. Pokud je hlavním důvodem výměny úspora energie, a úspora je proti původním svítidlům významná jedná se o technické zhodnocení.</a:t>
            </a:r>
          </a:p>
          <a:p>
            <a:endParaRPr lang="cs-CZ" dirty="0">
              <a:latin typeface="Century Gothic" panose="020B0502020202020204" pitchFamily="34" charset="0"/>
            </a:endParaRPr>
          </a:p>
          <a:p>
            <a:r>
              <a:rPr lang="cs-CZ" dirty="0">
                <a:latin typeface="Century Gothic" panose="020B0502020202020204" pitchFamily="34" charset="0"/>
              </a:rPr>
              <a:t>Pokud se výměnou odstraňuje opotřebení, i když výměnou za úspornější světla, jedná se o opravu. Vlivem energetického pokroku jsou nová svítidla logicky úspornější, ale pro opravu se musí najít nejbližší dostupná varianta.</a:t>
            </a:r>
          </a:p>
        </p:txBody>
      </p:sp>
      <p:sp>
        <p:nvSpPr>
          <p:cNvPr id="3" name="Zástupný symbol pro číslo snímku 2">
            <a:extLst>
              <a:ext uri="{FF2B5EF4-FFF2-40B4-BE49-F238E27FC236}">
                <a16:creationId xmlns:a16="http://schemas.microsoft.com/office/drawing/2014/main" id="{053A2D06-49ED-42A9-795C-2E21686EA106}"/>
              </a:ext>
            </a:extLst>
          </p:cNvPr>
          <p:cNvSpPr>
            <a:spLocks noGrp="1"/>
          </p:cNvSpPr>
          <p:nvPr>
            <p:ph type="sldNum" sz="quarter" idx="12"/>
          </p:nvPr>
        </p:nvSpPr>
        <p:spPr/>
        <p:txBody>
          <a:bodyPr/>
          <a:lstStyle/>
          <a:p>
            <a:fld id="{645D9BCD-5E08-49C5-8C3D-F4BCF3C80373}" type="slidenum">
              <a:rPr lang="cs-CZ" smtClean="0"/>
              <a:t>12</a:t>
            </a:fld>
            <a:endParaRPr lang="cs-CZ"/>
          </a:p>
        </p:txBody>
      </p:sp>
    </p:spTree>
    <p:extLst>
      <p:ext uri="{BB962C8B-B14F-4D97-AF65-F5344CB8AC3E}">
        <p14:creationId xmlns:p14="http://schemas.microsoft.com/office/powerpoint/2010/main" val="1260200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46374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4856971"/>
          </a:xfrm>
          <a:prstGeom prst="rect">
            <a:avLst/>
          </a:prstGeom>
          <a:noFill/>
        </p:spPr>
        <p:txBody>
          <a:bodyPr wrap="square" rtlCol="0">
            <a:spAutoFit/>
          </a:bodyPr>
          <a:lstStyle/>
          <a:p>
            <a:r>
              <a:rPr lang="cs-CZ" sz="3200" b="1" dirty="0">
                <a:latin typeface="Century Gothic" panose="020B0502020202020204" pitchFamily="34" charset="0"/>
              </a:rPr>
              <a:t>OPRAVA nebo TECHNICKÉ ZHODNOCENÍ ?</a:t>
            </a:r>
          </a:p>
          <a:p>
            <a:endParaRPr lang="cs-CZ" sz="2400" b="1" dirty="0">
              <a:latin typeface="Century Gothic" panose="020B0502020202020204" pitchFamily="34" charset="0"/>
            </a:endParaRPr>
          </a:p>
          <a:p>
            <a:r>
              <a:rPr lang="cs-CZ" sz="2400" b="1" dirty="0">
                <a:latin typeface="Century Gothic" panose="020B0502020202020204" pitchFamily="34" charset="0"/>
              </a:rPr>
              <a:t>Jak se rozhodnout?</a:t>
            </a:r>
          </a:p>
          <a:p>
            <a:pPr>
              <a:lnSpc>
                <a:spcPct val="107000"/>
              </a:lnSpc>
            </a:pPr>
            <a:endParaRPr lang="cs-CZ" dirty="0">
              <a:solidFill>
                <a:srgbClr val="000000"/>
              </a:solidFill>
              <a:latin typeface="Century Gothic" panose="020B0502020202020204" pitchFamily="34" charset="0"/>
              <a:ea typeface="Calibri" panose="020F0502020204030204" pitchFamily="34" charset="0"/>
            </a:endParaRP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Posoudit, zda byly pouze odstraněny účinky opotřebení nebo poškození majetku a účelem bylo uvedení do předchozího stavu nebo zda došlo k zásahům do majetku, které mají za následek změnu účelu nebo technických parametrů, popřípadě rozšíření vybavenosti nebo použitelnosti majetku.</a:t>
            </a:r>
          </a:p>
          <a:p>
            <a:pPr>
              <a:lnSpc>
                <a:spcPct val="107000"/>
              </a:lnSpc>
            </a:pPr>
            <a:endParaRPr lang="cs-CZ" sz="1800" dirty="0">
              <a:solidFill>
                <a:srgbClr val="000000"/>
              </a:solidFill>
              <a:effectLst/>
              <a:latin typeface="Century Gothic" panose="020B0502020202020204" pitchFamily="34" charset="0"/>
              <a:ea typeface="Calibri" panose="020F0502020204030204" pitchFamily="34" charset="0"/>
            </a:endParaRPr>
          </a:p>
          <a:p>
            <a:pPr>
              <a:lnSpc>
                <a:spcPct val="107000"/>
              </a:lnSpc>
            </a:pPr>
            <a:r>
              <a:rPr lang="cs-CZ" sz="1800" dirty="0">
                <a:solidFill>
                  <a:srgbClr val="000000"/>
                </a:solidFill>
                <a:effectLst/>
                <a:latin typeface="Century Gothic" panose="020B0502020202020204" pitchFamily="34" charset="0"/>
                <a:ea typeface="Calibri" panose="020F0502020204030204" pitchFamily="34" charset="0"/>
              </a:rPr>
              <a:t>Vhodnou pomůckou pro rozlišení zda se jedná o opravu nebo technické zhodnocení např. budovy, může být stavební zákon, který vymezuje „práce udržovací“, na které není třeba stavební povolení, neboť se jedná o drobné činnosti, které neovlivňují stabilitu stavby.</a:t>
            </a:r>
          </a:p>
          <a:p>
            <a:pPr>
              <a:lnSpc>
                <a:spcPct val="107000"/>
              </a:lnSpc>
            </a:pPr>
            <a:endParaRPr lang="cs-CZ" sz="1800" dirty="0">
              <a:solidFill>
                <a:srgbClr val="000000"/>
              </a:solidFill>
              <a:effectLst/>
              <a:latin typeface="Century Gothic" panose="020B0502020202020204" pitchFamily="34" charset="0"/>
              <a:ea typeface="Calibri" panose="020F0502020204030204" pitchFamily="34" charset="0"/>
            </a:endParaRPr>
          </a:p>
          <a:p>
            <a:pPr>
              <a:lnSpc>
                <a:spcPct val="107000"/>
              </a:lnSpc>
            </a:pPr>
            <a:r>
              <a:rPr lang="cs-CZ" sz="1800" dirty="0">
                <a:solidFill>
                  <a:srgbClr val="000000"/>
                </a:solidFill>
                <a:effectLst/>
                <a:latin typeface="Century Gothic" panose="020B0502020202020204" pitchFamily="34" charset="0"/>
                <a:ea typeface="Calibri" panose="020F0502020204030204" pitchFamily="34" charset="0"/>
              </a:rPr>
              <a:t>Zda se jedná o opravu či technické zhodnocení je možné použít také technickou dokumentaci, dodací list, odborný posudek, fotodokumentace apod.</a:t>
            </a:r>
          </a:p>
        </p:txBody>
      </p:sp>
      <p:sp>
        <p:nvSpPr>
          <p:cNvPr id="3" name="Zástupný symbol pro číslo snímku 2">
            <a:extLst>
              <a:ext uri="{FF2B5EF4-FFF2-40B4-BE49-F238E27FC236}">
                <a16:creationId xmlns:a16="http://schemas.microsoft.com/office/drawing/2014/main" id="{EEB3E117-ED14-B343-36FB-02FC171F6709}"/>
              </a:ext>
            </a:extLst>
          </p:cNvPr>
          <p:cNvSpPr>
            <a:spLocks noGrp="1"/>
          </p:cNvSpPr>
          <p:nvPr>
            <p:ph type="sldNum" sz="quarter" idx="12"/>
          </p:nvPr>
        </p:nvSpPr>
        <p:spPr/>
        <p:txBody>
          <a:bodyPr/>
          <a:lstStyle/>
          <a:p>
            <a:fld id="{645D9BCD-5E08-49C5-8C3D-F4BCF3C80373}" type="slidenum">
              <a:rPr lang="cs-CZ" smtClean="0"/>
              <a:t>13</a:t>
            </a:fld>
            <a:endParaRPr lang="cs-CZ"/>
          </a:p>
        </p:txBody>
      </p:sp>
    </p:spTree>
    <p:extLst>
      <p:ext uri="{BB962C8B-B14F-4D97-AF65-F5344CB8AC3E}">
        <p14:creationId xmlns:p14="http://schemas.microsoft.com/office/powerpoint/2010/main" val="61841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46374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3375155"/>
          </a:xfrm>
          <a:prstGeom prst="rect">
            <a:avLst/>
          </a:prstGeom>
          <a:noFill/>
        </p:spPr>
        <p:txBody>
          <a:bodyPr wrap="square" rtlCol="0">
            <a:spAutoFit/>
          </a:bodyPr>
          <a:lstStyle/>
          <a:p>
            <a:r>
              <a:rPr lang="cs-CZ" sz="3200" b="1" dirty="0">
                <a:latin typeface="Century Gothic" panose="020B0502020202020204" pitchFamily="34" charset="0"/>
              </a:rPr>
              <a:t>OPRAVA nebo TECHNICKÉ ZHODNOCENÍ ?</a:t>
            </a:r>
          </a:p>
          <a:p>
            <a:endParaRPr lang="cs-CZ" sz="2400" b="1" dirty="0">
              <a:latin typeface="Century Gothic" panose="020B0502020202020204" pitchFamily="34" charset="0"/>
            </a:endParaRPr>
          </a:p>
          <a:p>
            <a:r>
              <a:rPr lang="cs-CZ" sz="2400" b="1" dirty="0">
                <a:latin typeface="Century Gothic" panose="020B0502020202020204" pitchFamily="34" charset="0"/>
              </a:rPr>
              <a:t>Jak se rozhodnout?</a:t>
            </a:r>
          </a:p>
          <a:p>
            <a:pPr>
              <a:lnSpc>
                <a:spcPct val="107000"/>
              </a:lnSpc>
            </a:pPr>
            <a:endParaRPr lang="cs-CZ" dirty="0">
              <a:solidFill>
                <a:srgbClr val="000000"/>
              </a:solidFill>
              <a:latin typeface="Century Gothic" panose="020B0502020202020204" pitchFamily="34" charset="0"/>
              <a:ea typeface="Calibri" panose="020F0502020204030204" pitchFamily="34" charset="0"/>
            </a:endParaRPr>
          </a:p>
          <a:p>
            <a:pPr>
              <a:lnSpc>
                <a:spcPct val="107000"/>
              </a:lnSpc>
            </a:pPr>
            <a:r>
              <a:rPr lang="cs-CZ" sz="1800" dirty="0">
                <a:solidFill>
                  <a:srgbClr val="000000"/>
                </a:solidFill>
                <a:effectLst/>
                <a:latin typeface="Century Gothic" panose="020B0502020202020204" pitchFamily="34" charset="0"/>
                <a:ea typeface="Calibri" panose="020F0502020204030204" pitchFamily="34" charset="0"/>
              </a:rPr>
              <a:t>Rozhodnutí, zda se jedná o opravu nebo technické zhodnoce</a:t>
            </a:r>
            <a:r>
              <a:rPr lang="cs-CZ" dirty="0">
                <a:solidFill>
                  <a:srgbClr val="000000"/>
                </a:solidFill>
                <a:latin typeface="Century Gothic" panose="020B0502020202020204" pitchFamily="34" charset="0"/>
                <a:ea typeface="Calibri" panose="020F0502020204030204" pitchFamily="34" charset="0"/>
              </a:rPr>
              <a:t>ní však nemůže učinit účetní. Tuto informaci musí dát odborník, např. technik, stavař apod.</a:t>
            </a:r>
          </a:p>
          <a:p>
            <a:pPr>
              <a:lnSpc>
                <a:spcPct val="107000"/>
              </a:lnSpc>
            </a:pPr>
            <a:endParaRPr lang="cs-CZ" dirty="0">
              <a:solidFill>
                <a:srgbClr val="000000"/>
              </a:solidFill>
              <a:latin typeface="Century Gothic" panose="020B0502020202020204" pitchFamily="34" charset="0"/>
              <a:ea typeface="Calibri" panose="020F0502020204030204" pitchFamily="34" charset="0"/>
            </a:endParaRPr>
          </a:p>
          <a:p>
            <a:pPr>
              <a:lnSpc>
                <a:spcPct val="107000"/>
              </a:lnSpc>
            </a:pPr>
            <a:r>
              <a:rPr lang="cs-CZ" dirty="0">
                <a:solidFill>
                  <a:srgbClr val="000000"/>
                </a:solidFill>
                <a:latin typeface="Century Gothic" panose="020B0502020202020204" pitchFamily="34" charset="0"/>
                <a:ea typeface="Calibri" panose="020F0502020204030204" pitchFamily="34" charset="0"/>
              </a:rPr>
              <a:t>Není snadné určit, zda se jedná o opravu nebo technické zhodnocení, ale vždy si musí umět obec obhájit, proč se rozhodla pro opravu nebo technické zhodnocení.</a:t>
            </a:r>
            <a:endParaRPr lang="cs-CZ" sz="1800" dirty="0">
              <a:solidFill>
                <a:srgbClr val="000000"/>
              </a:solidFill>
              <a:effectLst/>
              <a:latin typeface="Century Gothic" panose="020B0502020202020204" pitchFamily="34" charset="0"/>
              <a:ea typeface="Calibri" panose="020F0502020204030204" pitchFamily="34" charset="0"/>
            </a:endParaRPr>
          </a:p>
          <a:p>
            <a:pPr>
              <a:lnSpc>
                <a:spcPct val="107000"/>
              </a:lnSpc>
            </a:pPr>
            <a:endParaRPr lang="cs-CZ" kern="1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ADEC9D46-B1DE-0424-090F-54680F2799AF}"/>
              </a:ext>
            </a:extLst>
          </p:cNvPr>
          <p:cNvSpPr>
            <a:spLocks noGrp="1"/>
          </p:cNvSpPr>
          <p:nvPr>
            <p:ph type="sldNum" sz="quarter" idx="12"/>
          </p:nvPr>
        </p:nvSpPr>
        <p:spPr/>
        <p:txBody>
          <a:bodyPr/>
          <a:lstStyle/>
          <a:p>
            <a:fld id="{645D9BCD-5E08-49C5-8C3D-F4BCF3C80373}" type="slidenum">
              <a:rPr lang="cs-CZ" smtClean="0"/>
              <a:t>14</a:t>
            </a:fld>
            <a:endParaRPr lang="cs-CZ"/>
          </a:p>
        </p:txBody>
      </p:sp>
    </p:spTree>
    <p:extLst>
      <p:ext uri="{BB962C8B-B14F-4D97-AF65-F5344CB8AC3E}">
        <p14:creationId xmlns:p14="http://schemas.microsoft.com/office/powerpoint/2010/main" val="2003195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703232"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5580759"/>
          </a:xfrm>
          <a:prstGeom prst="rect">
            <a:avLst/>
          </a:prstGeom>
          <a:noFill/>
        </p:spPr>
        <p:txBody>
          <a:bodyPr wrap="square" rtlCol="0">
            <a:spAutoFit/>
          </a:bodyPr>
          <a:lstStyle/>
          <a:p>
            <a:r>
              <a:rPr lang="cs-CZ" sz="3200" b="1" dirty="0">
                <a:latin typeface="Century Gothic" panose="020B0502020202020204" pitchFamily="34" charset="0"/>
              </a:rPr>
              <a:t>Oddělené</a:t>
            </a:r>
            <a:r>
              <a:rPr lang="cs-CZ" sz="2400" b="1" dirty="0">
                <a:latin typeface="Century Gothic" panose="020B0502020202020204" pitchFamily="34" charset="0"/>
              </a:rPr>
              <a:t> </a:t>
            </a:r>
            <a:r>
              <a:rPr lang="cs-CZ" sz="3200" b="1" dirty="0">
                <a:latin typeface="Century Gothic" panose="020B0502020202020204" pitchFamily="34" charset="0"/>
              </a:rPr>
              <a:t>účetnictví</a:t>
            </a:r>
          </a:p>
          <a:p>
            <a:endParaRPr lang="cs-CZ" b="1" dirty="0">
              <a:latin typeface="Century Gothic" panose="020B0502020202020204" pitchFamily="34"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Příjemce má povinnost všechny finanční toky vztahující se k přijetí dotace a k realizaci celého projektu sledovat odděleně.</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Musí být jednoznačně prokazatelné, že konkrétní příjem/výnos je dotací anebo příjmem/výnosem vztahujícím se k projektu a konkrétní výdaj/náklad je hrazen z dotace anebo z vlastních prostředků příjemce vložených do projektu z hlediska celkových uznatelných nákladů projektu.</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Způsob odděleného sledování si stanoví příjemce. Neurčuje je poskytovatel dotace.</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Pro oddělené sledování může příjemce využít všech dostupných způsobů, které účetní software umožňuje – středisko, zakázka, akce, organizace, analytická evidence, účelový znak apod.</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Například – celý projekt sledovat pod číslem akce a přijetí dotace a výdaj/náklad hrazený z dotace sledovat k tomu navíc pod účelovým znakem.</a:t>
            </a:r>
          </a:p>
        </p:txBody>
      </p:sp>
      <p:sp>
        <p:nvSpPr>
          <p:cNvPr id="3" name="Zástupný symbol pro číslo snímku 2">
            <a:extLst>
              <a:ext uri="{FF2B5EF4-FFF2-40B4-BE49-F238E27FC236}">
                <a16:creationId xmlns:a16="http://schemas.microsoft.com/office/drawing/2014/main" id="{41DD6D68-D91B-AE49-A2DC-A80404A8A07D}"/>
              </a:ext>
            </a:extLst>
          </p:cNvPr>
          <p:cNvSpPr>
            <a:spLocks noGrp="1"/>
          </p:cNvSpPr>
          <p:nvPr>
            <p:ph type="sldNum" sz="quarter" idx="12"/>
          </p:nvPr>
        </p:nvSpPr>
        <p:spPr/>
        <p:txBody>
          <a:bodyPr/>
          <a:lstStyle/>
          <a:p>
            <a:fld id="{645D9BCD-5E08-49C5-8C3D-F4BCF3C80373}" type="slidenum">
              <a:rPr lang="cs-CZ" smtClean="0"/>
              <a:t>15</a:t>
            </a:fld>
            <a:endParaRPr lang="cs-CZ"/>
          </a:p>
        </p:txBody>
      </p:sp>
    </p:spTree>
    <p:extLst>
      <p:ext uri="{BB962C8B-B14F-4D97-AF65-F5344CB8AC3E}">
        <p14:creationId xmlns:p14="http://schemas.microsoft.com/office/powerpoint/2010/main" val="3405952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00343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3506216"/>
          </a:xfrm>
          <a:prstGeom prst="rect">
            <a:avLst/>
          </a:prstGeom>
          <a:noFill/>
        </p:spPr>
        <p:txBody>
          <a:bodyPr wrap="square" rtlCol="0">
            <a:spAutoFit/>
          </a:bodyPr>
          <a:lstStyle/>
          <a:p>
            <a:r>
              <a:rPr lang="cs-CZ" sz="3200" b="1" dirty="0">
                <a:latin typeface="Century Gothic" panose="020B0502020202020204" pitchFamily="34" charset="0"/>
              </a:rPr>
              <a:t>Účtování dotace</a:t>
            </a:r>
          </a:p>
          <a:p>
            <a:endParaRPr lang="cs-CZ" b="1" dirty="0">
              <a:latin typeface="Century Gothic" panose="020B0502020202020204" pitchFamily="34"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Dotace</a:t>
            </a:r>
          </a:p>
          <a:p>
            <a:pPr marL="285750" indent="-285750">
              <a:lnSpc>
                <a:spcPct val="107000"/>
              </a:lnSpc>
              <a:buFont typeface="Wingdings" panose="05000000000000000000" pitchFamily="2" charset="2"/>
              <a:buChar char="§"/>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poskytnutá předem (ex-ante) jako záloha na úhradu nákladů souvisejících s realizací projektu</a:t>
            </a:r>
          </a:p>
          <a:p>
            <a:pPr marL="285750" indent="-285750">
              <a:lnSpc>
                <a:spcPct val="107000"/>
              </a:lnSpc>
              <a:buFont typeface="Wingdings" panose="05000000000000000000" pitchFamily="2" charset="2"/>
              <a:buChar char="§"/>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bude uhrazena jednorázově</a:t>
            </a:r>
          </a:p>
          <a:p>
            <a:pPr marL="285750" indent="-285750">
              <a:lnSpc>
                <a:spcPct val="107000"/>
              </a:lnSpc>
              <a:buFont typeface="Wingdings" panose="05000000000000000000" pitchFamily="2" charset="2"/>
              <a:buChar char="§"/>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Investiční/neinvestiční</a:t>
            </a:r>
          </a:p>
          <a:p>
            <a:pPr marL="285750" indent="-285750">
              <a:lnSpc>
                <a:spcPct val="107000"/>
              </a:lnSpc>
              <a:buFont typeface="Wingdings" panose="05000000000000000000" pitchFamily="2" charset="2"/>
              <a:buChar char="§"/>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podléhá finančnímu vypořádání</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Možná délka realizace projektu 1. 1. 2025 až 31. 8. 2027</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C6E356FC-C674-CD55-853D-24CF81D35900}"/>
              </a:ext>
            </a:extLst>
          </p:cNvPr>
          <p:cNvSpPr>
            <a:spLocks noGrp="1"/>
          </p:cNvSpPr>
          <p:nvPr>
            <p:ph type="sldNum" sz="quarter" idx="12"/>
          </p:nvPr>
        </p:nvSpPr>
        <p:spPr/>
        <p:txBody>
          <a:bodyPr/>
          <a:lstStyle/>
          <a:p>
            <a:fld id="{645D9BCD-5E08-49C5-8C3D-F4BCF3C80373}" type="slidenum">
              <a:rPr lang="cs-CZ" smtClean="0"/>
              <a:t>16</a:t>
            </a:fld>
            <a:endParaRPr lang="cs-CZ"/>
          </a:p>
        </p:txBody>
      </p:sp>
    </p:spTree>
    <p:extLst>
      <p:ext uri="{BB962C8B-B14F-4D97-AF65-F5344CB8AC3E}">
        <p14:creationId xmlns:p14="http://schemas.microsoft.com/office/powerpoint/2010/main" val="3059373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4118307"/>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a:pP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INVESTIČNÍ</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dotace – ukončení projektu včetně finančního vypořádání do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krátkodobá záloha</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endParaRPr lang="cs-CZ"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cs-CZ" b="1" kern="100" dirty="0">
                <a:latin typeface="Century Gothic" panose="020B0502020202020204" pitchFamily="34" charset="0"/>
                <a:ea typeface="Calibri" panose="020F0502020204030204" pitchFamily="34" charset="0"/>
                <a:cs typeface="Times New Roman" panose="02020603050405020304" pitchFamily="18" charset="0"/>
              </a:rPr>
              <a:t>NEINVESTIČNÍ</a:t>
            </a:r>
            <a:r>
              <a:rPr lang="cs-CZ" kern="100" dirty="0">
                <a:latin typeface="Century Gothic" panose="020B0502020202020204" pitchFamily="34" charset="0"/>
                <a:ea typeface="Calibri" panose="020F0502020204030204" pitchFamily="34" charset="0"/>
                <a:cs typeface="Times New Roman" panose="02020603050405020304" pitchFamily="18" charset="0"/>
              </a:rPr>
              <a:t> dotace - </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ukončení projektu včetně finančního vypořádání do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krátkodobá záloha</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a:t>
            </a:r>
          </a:p>
          <a:p>
            <a:pPr marL="342900" indent="-342900">
              <a:lnSpc>
                <a:spcPct val="107000"/>
              </a:lnSpc>
              <a:buFont typeface="+mj-lt"/>
              <a:buAutoNum type="arabicPeriod"/>
            </a:pPr>
            <a:endParaRPr lang="cs-CZ"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INVESTIČNÍ</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dotace - ukončení projektu včetně finančního vypořádání déle než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dlouhodobá záloha</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a:t>
            </a:r>
          </a:p>
          <a:p>
            <a:pPr marL="342900" indent="-342900">
              <a:lnSpc>
                <a:spcPct val="107000"/>
              </a:lnSpc>
              <a:buFont typeface="+mj-lt"/>
              <a:buAutoNum type="arabicPeriod"/>
            </a:pPr>
            <a:endParaRPr lang="cs-CZ"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NEINVESTIČNÍ</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dotace - ukončení projektu včetně finančního vypořádání déle než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dlouhodobá záloha</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EF425714-CB06-D4E6-ED7D-50472F0548D8}"/>
              </a:ext>
            </a:extLst>
          </p:cNvPr>
          <p:cNvSpPr>
            <a:spLocks noGrp="1"/>
          </p:cNvSpPr>
          <p:nvPr>
            <p:ph type="sldNum" sz="quarter" idx="12"/>
          </p:nvPr>
        </p:nvSpPr>
        <p:spPr/>
        <p:txBody>
          <a:bodyPr/>
          <a:lstStyle/>
          <a:p>
            <a:fld id="{645D9BCD-5E08-49C5-8C3D-F4BCF3C80373}" type="slidenum">
              <a:rPr lang="cs-CZ" smtClean="0"/>
              <a:t>17</a:t>
            </a:fld>
            <a:endParaRPr lang="cs-CZ"/>
          </a:p>
        </p:txBody>
      </p:sp>
    </p:spTree>
    <p:extLst>
      <p:ext uri="{BB962C8B-B14F-4D97-AF65-F5344CB8AC3E}">
        <p14:creationId xmlns:p14="http://schemas.microsoft.com/office/powerpoint/2010/main" val="980110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0846"/>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a:pP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ukončení projektu včetně finančního vypořádání do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(krátkodobá záloha)</a:t>
            </a:r>
            <a:endParaRPr lang="cs-CZ" sz="1800"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2939060117"/>
              </p:ext>
            </p:extLst>
          </p:nvPr>
        </p:nvGraphicFramePr>
        <p:xfrm>
          <a:off x="1045028" y="2418362"/>
          <a:ext cx="10515600" cy="1747520"/>
        </p:xfrm>
        <a:graphic>
          <a:graphicData uri="http://schemas.openxmlformats.org/drawingml/2006/table">
            <a:tbl>
              <a:tblPr>
                <a:tableStyleId>{5940675A-B579-460E-94D1-54222C63F5DA}</a:tableStyleId>
              </a:tblPr>
              <a:tblGrid>
                <a:gridCol w="651338">
                  <a:extLst>
                    <a:ext uri="{9D8B030D-6E8A-4147-A177-3AD203B41FA5}">
                      <a16:colId xmlns:a16="http://schemas.microsoft.com/office/drawing/2014/main" val="1533010520"/>
                    </a:ext>
                  </a:extLst>
                </a:gridCol>
                <a:gridCol w="9864262">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podmíněné pohledávky</a:t>
                      </a:r>
                      <a:r>
                        <a:rPr lang="cs-CZ" b="0" dirty="0">
                          <a:latin typeface="Century Gothic" panose="020B0502020202020204" pitchFamily="34" charset="0"/>
                        </a:rPr>
                        <a:t> (dle účetní jednotkou stanovené hladiny významnosti)</a:t>
                      </a:r>
                      <a:endParaRPr lang="cs-CZ"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Uzavření smlouvy o poskytnutí dotace je skutečnost, která je natolik určitá, že zakládá možnost přijetí transferu s povinností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podpisu smlouvy, ve výši částky dle smlouvy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915 / D 999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1005188480"/>
              </p:ext>
            </p:extLst>
          </p:nvPr>
        </p:nvGraphicFramePr>
        <p:xfrm>
          <a:off x="1045028" y="4257781"/>
          <a:ext cx="10243456" cy="14782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1.2.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Příjem dotace (zálohy) a odúčtování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příjmu zálohy, ve výši obdržené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231 položka RS 4222 / D 374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92AF11FC-9FC0-4D69-AF9C-F23C05F218B8}"/>
              </a:ext>
            </a:extLst>
          </p:cNvPr>
          <p:cNvSpPr>
            <a:spLocks noGrp="1"/>
          </p:cNvSpPr>
          <p:nvPr>
            <p:ph type="sldNum" sz="quarter" idx="12"/>
          </p:nvPr>
        </p:nvSpPr>
        <p:spPr/>
        <p:txBody>
          <a:bodyPr/>
          <a:lstStyle/>
          <a:p>
            <a:fld id="{645D9BCD-5E08-49C5-8C3D-F4BCF3C80373}" type="slidenum">
              <a:rPr lang="cs-CZ" smtClean="0"/>
              <a:t>18</a:t>
            </a:fld>
            <a:endParaRPr lang="cs-CZ"/>
          </a:p>
        </p:txBody>
      </p:sp>
    </p:spTree>
    <p:extLst>
      <p:ext uri="{BB962C8B-B14F-4D97-AF65-F5344CB8AC3E}">
        <p14:creationId xmlns:p14="http://schemas.microsoft.com/office/powerpoint/2010/main" val="2433901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2698046"/>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do 12 měsíců od poskytnutí dotace (krátkodobá záloha)</a:t>
            </a:r>
          </a:p>
          <a:p>
            <a:pPr lvl="0">
              <a:lnSpc>
                <a:spcPct val="107000"/>
              </a:lnSpc>
            </a:pPr>
            <a:endParaRPr lang="cs-CZ" kern="100" dirty="0">
              <a:effectLst/>
              <a:latin typeface="Century Gothic" panose="020B0502020202020204" pitchFamily="34" charset="0"/>
              <a:ea typeface="Calibri" panose="020F0502020204030204" pitchFamily="34" charset="0"/>
              <a:cs typeface="Times New Roman" panose="02020603050405020304" pitchFamily="18" charset="0"/>
            </a:endParaRPr>
          </a:p>
          <a:p>
            <a:pPr lvl="0">
              <a:lnSpc>
                <a:spcPct val="107000"/>
              </a:lnSpc>
            </a:pPr>
            <a:endParaRPr lang="cs-CZ"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496570">
              <a:lnSpc>
                <a:spcPct val="107000"/>
              </a:lnSpc>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4203517941"/>
              </p:ext>
            </p:extLst>
          </p:nvPr>
        </p:nvGraphicFramePr>
        <p:xfrm>
          <a:off x="1045028" y="2418362"/>
          <a:ext cx="10243456" cy="13766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1.3.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Odhad transferu na majetek </a:t>
                      </a:r>
                      <a:r>
                        <a:rPr lang="cs-CZ" dirty="0">
                          <a:latin typeface="Century Gothic" panose="020B0502020202020204" pitchFamily="34" charset="0"/>
                        </a:rPr>
                        <a:t>– pokud projekt přesáhne konec kalendářního roku</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 31. 12. běžného roku, ve výši uskutečněných uznatelných výdajů projektu krát podíl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388 / D 403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3465362022"/>
              </p:ext>
            </p:extLst>
          </p:nvPr>
        </p:nvGraphicFramePr>
        <p:xfrm>
          <a:off x="1045028" y="3874066"/>
          <a:ext cx="10243456" cy="259080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1.4.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pohledávky, zúčtování přijaté zálohy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finančního vypořádání, kdy částka dotace JE NEZPOCHYBNITELNÁ</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Ve výši odsouhlasené částky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9199342"/>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348 / D 388</a:t>
                      </a:r>
                      <a:r>
                        <a:rPr lang="cs-CZ" dirty="0">
                          <a:latin typeface="Century Gothic" panose="020B0502020202020204" pitchFamily="34" charset="0"/>
                        </a:rPr>
                        <a:t>, 403 (pokud byl odhad dotace nepřesný)</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374 / D 348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32797201"/>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Případně odúčtování zbývající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97966623"/>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B33EC9B5-7327-066B-C454-2F9D01181181}"/>
              </a:ext>
            </a:extLst>
          </p:cNvPr>
          <p:cNvSpPr>
            <a:spLocks noGrp="1"/>
          </p:cNvSpPr>
          <p:nvPr>
            <p:ph type="sldNum" sz="quarter" idx="12"/>
          </p:nvPr>
        </p:nvSpPr>
        <p:spPr/>
        <p:txBody>
          <a:bodyPr/>
          <a:lstStyle/>
          <a:p>
            <a:fld id="{645D9BCD-5E08-49C5-8C3D-F4BCF3C80373}" type="slidenum">
              <a:rPr lang="cs-CZ" smtClean="0"/>
              <a:t>19</a:t>
            </a:fld>
            <a:endParaRPr lang="cs-CZ"/>
          </a:p>
        </p:txBody>
      </p:sp>
    </p:spTree>
    <p:extLst>
      <p:ext uri="{BB962C8B-B14F-4D97-AF65-F5344CB8AC3E}">
        <p14:creationId xmlns:p14="http://schemas.microsoft.com/office/powerpoint/2010/main" val="71801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6746" y="365125"/>
            <a:ext cx="10515600" cy="1325563"/>
          </a:xfrm>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ovéPole 4"/>
          <p:cNvSpPr txBox="1"/>
          <p:nvPr/>
        </p:nvSpPr>
        <p:spPr>
          <a:xfrm>
            <a:off x="405319" y="1356017"/>
            <a:ext cx="11381362" cy="1754326"/>
          </a:xfrm>
          <a:prstGeom prst="rect">
            <a:avLst/>
          </a:prstGeom>
          <a:noFill/>
        </p:spPr>
        <p:txBody>
          <a:bodyPr wrap="square" rtlCol="0">
            <a:spAutoFit/>
          </a:bodyPr>
          <a:lstStyle/>
          <a:p>
            <a:r>
              <a:rPr lang="cs-CZ" sz="5400" b="1" dirty="0">
                <a:solidFill>
                  <a:schemeClr val="bg1"/>
                </a:solidFill>
                <a:latin typeface="Century Gothic" panose="020B0502020202020204" pitchFamily="34" charset="0"/>
              </a:rPr>
              <a:t>Posuzování investice/</a:t>
            </a:r>
            <a:r>
              <a:rPr lang="cs-CZ" sz="5400" b="1" dirty="0" err="1">
                <a:solidFill>
                  <a:schemeClr val="bg1"/>
                </a:solidFill>
                <a:latin typeface="Century Gothic" panose="020B0502020202020204" pitchFamily="34" charset="0"/>
              </a:rPr>
              <a:t>neinvestice</a:t>
            </a:r>
            <a:endParaRPr lang="cs-CZ" sz="5400" b="1" dirty="0">
              <a:solidFill>
                <a:schemeClr val="bg1"/>
              </a:solidFill>
              <a:latin typeface="Century Gothic" panose="020B0502020202020204" pitchFamily="34" charset="0"/>
            </a:endParaRPr>
          </a:p>
          <a:p>
            <a:r>
              <a:rPr lang="cs-CZ" sz="5400" b="1" dirty="0">
                <a:solidFill>
                  <a:schemeClr val="bg1"/>
                </a:solidFill>
                <a:latin typeface="Century Gothic" panose="020B0502020202020204" pitchFamily="34" charset="0"/>
              </a:rPr>
              <a:t>Účtování dotace</a:t>
            </a:r>
          </a:p>
        </p:txBody>
      </p:sp>
      <p:sp>
        <p:nvSpPr>
          <p:cNvPr id="7" name="TextovéPole 6">
            <a:extLst>
              <a:ext uri="{FF2B5EF4-FFF2-40B4-BE49-F238E27FC236}">
                <a16:creationId xmlns:a16="http://schemas.microsoft.com/office/drawing/2014/main" id="{92FA99CD-0729-3D5A-A8E0-8E36502A8B19}"/>
              </a:ext>
            </a:extLst>
          </p:cNvPr>
          <p:cNvSpPr txBox="1"/>
          <p:nvPr/>
        </p:nvSpPr>
        <p:spPr>
          <a:xfrm>
            <a:off x="550506" y="365125"/>
            <a:ext cx="11236175" cy="461665"/>
          </a:xfrm>
          <a:prstGeom prst="rect">
            <a:avLst/>
          </a:prstGeom>
          <a:noFill/>
        </p:spPr>
        <p:txBody>
          <a:bodyPr wrap="square" rtlCol="0">
            <a:spAutoFit/>
          </a:bodyPr>
          <a:lstStyle/>
          <a:p>
            <a:pPr algn="ctr"/>
            <a:r>
              <a:rPr lang="cs-CZ" sz="2400" b="1" dirty="0">
                <a:solidFill>
                  <a:schemeClr val="bg1"/>
                </a:solidFill>
                <a:latin typeface="Century Gothic" panose="020B0502020202020204" pitchFamily="34" charset="0"/>
              </a:rPr>
              <a:t>PROGRAM OBNOVY VENKOVA</a:t>
            </a:r>
          </a:p>
        </p:txBody>
      </p:sp>
      <p:sp>
        <p:nvSpPr>
          <p:cNvPr id="9" name="TextovéPole 8">
            <a:extLst>
              <a:ext uri="{FF2B5EF4-FFF2-40B4-BE49-F238E27FC236}">
                <a16:creationId xmlns:a16="http://schemas.microsoft.com/office/drawing/2014/main" id="{544A6734-DD90-981A-AC40-AC91AC0262C3}"/>
              </a:ext>
            </a:extLst>
          </p:cNvPr>
          <p:cNvSpPr txBox="1"/>
          <p:nvPr/>
        </p:nvSpPr>
        <p:spPr>
          <a:xfrm>
            <a:off x="550506" y="5417681"/>
            <a:ext cx="10870163" cy="1200329"/>
          </a:xfrm>
          <a:prstGeom prst="rect">
            <a:avLst/>
          </a:prstGeom>
          <a:noFill/>
        </p:spPr>
        <p:txBody>
          <a:bodyPr wrap="square" rtlCol="0">
            <a:spAutoFit/>
          </a:bodyPr>
          <a:lstStyle/>
          <a:p>
            <a:pPr algn="ctr"/>
            <a:r>
              <a:rPr lang="cs-CZ" sz="2400" b="1" dirty="0">
                <a:solidFill>
                  <a:schemeClr val="bg1"/>
                </a:solidFill>
              </a:rPr>
              <a:t>Ing. Helena Vávrová</a:t>
            </a:r>
          </a:p>
          <a:p>
            <a:pPr algn="ctr"/>
            <a:r>
              <a:rPr lang="cs-CZ" sz="2400" b="1" dirty="0">
                <a:solidFill>
                  <a:schemeClr val="bg1"/>
                </a:solidFill>
              </a:rPr>
              <a:t>vedoucí oddělení účetnictví a výkaznictví</a:t>
            </a:r>
          </a:p>
          <a:p>
            <a:pPr algn="ctr"/>
            <a:r>
              <a:rPr lang="cs-CZ" sz="2400" b="1" dirty="0">
                <a:solidFill>
                  <a:schemeClr val="bg1"/>
                </a:solidFill>
              </a:rPr>
              <a:t>ekonomický odbor Krajského úřadu Ústeckého kraj</a:t>
            </a:r>
          </a:p>
        </p:txBody>
      </p:sp>
      <p:sp>
        <p:nvSpPr>
          <p:cNvPr id="3" name="Zástupný symbol pro číslo snímku 2">
            <a:extLst>
              <a:ext uri="{FF2B5EF4-FFF2-40B4-BE49-F238E27FC236}">
                <a16:creationId xmlns:a16="http://schemas.microsoft.com/office/drawing/2014/main" id="{2F4B5767-2CE0-B995-EC07-7763BF24A59A}"/>
              </a:ext>
            </a:extLst>
          </p:cNvPr>
          <p:cNvSpPr>
            <a:spLocks noGrp="1"/>
          </p:cNvSpPr>
          <p:nvPr>
            <p:ph type="sldNum" sz="quarter" idx="12"/>
          </p:nvPr>
        </p:nvSpPr>
        <p:spPr/>
        <p:txBody>
          <a:bodyPr/>
          <a:lstStyle/>
          <a:p>
            <a:fld id="{645D9BCD-5E08-49C5-8C3D-F4BCF3C80373}" type="slidenum">
              <a:rPr lang="cs-CZ" smtClean="0"/>
              <a:t>2</a:t>
            </a:fld>
            <a:endParaRPr lang="cs-CZ"/>
          </a:p>
        </p:txBody>
      </p:sp>
    </p:spTree>
    <p:extLst>
      <p:ext uri="{BB962C8B-B14F-4D97-AF65-F5344CB8AC3E}">
        <p14:creationId xmlns:p14="http://schemas.microsoft.com/office/powerpoint/2010/main" val="687036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do 12 měsíců od poskytnutí dotace (krátkodobá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1790147294"/>
              </p:ext>
            </p:extLst>
          </p:nvPr>
        </p:nvGraphicFramePr>
        <p:xfrm>
          <a:off x="1045028" y="2418362"/>
          <a:ext cx="10243456" cy="110744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Vratka nevyčerpané části dotace </a:t>
                      </a:r>
                      <a:r>
                        <a:rPr lang="cs-CZ" dirty="0">
                          <a:latin typeface="Century Gothic" panose="020B0502020202020204" pitchFamily="34" charset="0"/>
                        </a:rPr>
                        <a:t>– finanční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odeslání vratky na účet poskytovatele, ve výši vratky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374 / D 231 RS položka 5366, ODPA 6402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B76CD419-C695-558D-E4F1-652B13380939}"/>
              </a:ext>
            </a:extLst>
          </p:cNvPr>
          <p:cNvSpPr>
            <a:spLocks noGrp="1"/>
          </p:cNvSpPr>
          <p:nvPr>
            <p:ph type="sldNum" sz="quarter" idx="12"/>
          </p:nvPr>
        </p:nvSpPr>
        <p:spPr/>
        <p:txBody>
          <a:bodyPr/>
          <a:lstStyle/>
          <a:p>
            <a:fld id="{645D9BCD-5E08-49C5-8C3D-F4BCF3C80373}" type="slidenum">
              <a:rPr lang="cs-CZ" smtClean="0"/>
              <a:t>20</a:t>
            </a:fld>
            <a:endParaRPr lang="cs-CZ"/>
          </a:p>
        </p:txBody>
      </p:sp>
      <p:sp>
        <p:nvSpPr>
          <p:cNvPr id="7" name="TextovéPole 6">
            <a:extLst>
              <a:ext uri="{FF2B5EF4-FFF2-40B4-BE49-F238E27FC236}">
                <a16:creationId xmlns:a16="http://schemas.microsoft.com/office/drawing/2014/main" id="{07C4A1D0-4514-3E8A-AF9F-9D7E2FF30927}"/>
              </a:ext>
            </a:extLst>
          </p:cNvPr>
          <p:cNvSpPr txBox="1"/>
          <p:nvPr/>
        </p:nvSpPr>
        <p:spPr>
          <a:xfrm>
            <a:off x="1174459" y="4043494"/>
            <a:ext cx="9806730" cy="646331"/>
          </a:xfrm>
          <a:prstGeom prst="rect">
            <a:avLst/>
          </a:prstGeom>
          <a:noFill/>
        </p:spPr>
        <p:txBody>
          <a:bodyPr wrap="square" rtlCol="0">
            <a:spAutoFit/>
          </a:bodyPr>
          <a:lstStyle/>
          <a:p>
            <a:r>
              <a:rPr lang="cs-CZ" dirty="0">
                <a:latin typeface="Century Gothic" panose="020B0502020202020204" pitchFamily="34" charset="0"/>
              </a:rPr>
              <a:t>všechny účetní případy </a:t>
            </a:r>
          </a:p>
          <a:p>
            <a:r>
              <a:rPr lang="cs-CZ" b="1" dirty="0">
                <a:latin typeface="Century Gothic" panose="020B0502020202020204" pitchFamily="34" charset="0"/>
              </a:rPr>
              <a:t>+ další způsob odděleného sledování – ORG, ÚZ, AKCE, STŘEDISKO, AE atd.</a:t>
            </a:r>
          </a:p>
        </p:txBody>
      </p:sp>
    </p:spTree>
    <p:extLst>
      <p:ext uri="{BB962C8B-B14F-4D97-AF65-F5344CB8AC3E}">
        <p14:creationId xmlns:p14="http://schemas.microsoft.com/office/powerpoint/2010/main" val="2561991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0846"/>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2"/>
            </a:pPr>
            <a:r>
              <a:rPr lang="cs-CZ" b="1" kern="100" dirty="0">
                <a:latin typeface="Century Gothic" panose="020B0502020202020204" pitchFamily="34" charset="0"/>
                <a:ea typeface="Calibri" panose="020F0502020204030204" pitchFamily="34" charset="0"/>
                <a:cs typeface="Times New Roman" panose="02020603050405020304" pitchFamily="18" charset="0"/>
              </a:rPr>
              <a:t>NE</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ukončení projektu včetně finančního vypořádání do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(krátkodobá záloha)</a:t>
            </a:r>
            <a:endParaRPr lang="cs-CZ" sz="1800"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1612577416"/>
              </p:ext>
            </p:extLst>
          </p:nvPr>
        </p:nvGraphicFramePr>
        <p:xfrm>
          <a:off x="1045028" y="2418362"/>
          <a:ext cx="10515600" cy="1747520"/>
        </p:xfrm>
        <a:graphic>
          <a:graphicData uri="http://schemas.openxmlformats.org/drawingml/2006/table">
            <a:tbl>
              <a:tblPr>
                <a:tableStyleId>{5940675A-B579-460E-94D1-54222C63F5DA}</a:tableStyleId>
              </a:tblPr>
              <a:tblGrid>
                <a:gridCol w="651338">
                  <a:extLst>
                    <a:ext uri="{9D8B030D-6E8A-4147-A177-3AD203B41FA5}">
                      <a16:colId xmlns:a16="http://schemas.microsoft.com/office/drawing/2014/main" val="1533010520"/>
                    </a:ext>
                  </a:extLst>
                </a:gridCol>
                <a:gridCol w="9864262">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2.1.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podmíněné pohledávky</a:t>
                      </a:r>
                      <a:r>
                        <a:rPr lang="cs-CZ" b="0" dirty="0">
                          <a:latin typeface="Century Gothic" panose="020B0502020202020204" pitchFamily="34" charset="0"/>
                        </a:rPr>
                        <a:t> (dle účetní jednotkou stanovené hladiny významnosti)</a:t>
                      </a:r>
                      <a:endParaRPr lang="cs-CZ"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Uzavření smlouvy o poskytnutí dotace je skutečnost, která je natolik určitá, že zakládá možnost přijetí transferu s povinností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podpisu smlouvy, ve výši částky dle smlouvy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915 / D 999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2317737104"/>
              </p:ext>
            </p:extLst>
          </p:nvPr>
        </p:nvGraphicFramePr>
        <p:xfrm>
          <a:off x="1045028" y="4440202"/>
          <a:ext cx="10243456" cy="14782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2.2.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Příjem dotace (zálohy) a odúčtování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příjmu zálohy, ve výši obdržené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231 položka RS 4122 / D 374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B3FE28F0-4A39-712A-82C0-0EA738D68530}"/>
              </a:ext>
            </a:extLst>
          </p:cNvPr>
          <p:cNvSpPr>
            <a:spLocks noGrp="1"/>
          </p:cNvSpPr>
          <p:nvPr>
            <p:ph type="sldNum" sz="quarter" idx="12"/>
          </p:nvPr>
        </p:nvSpPr>
        <p:spPr/>
        <p:txBody>
          <a:bodyPr/>
          <a:lstStyle/>
          <a:p>
            <a:fld id="{645D9BCD-5E08-49C5-8C3D-F4BCF3C80373}" type="slidenum">
              <a:rPr lang="cs-CZ" smtClean="0"/>
              <a:t>21</a:t>
            </a:fld>
            <a:endParaRPr lang="cs-CZ"/>
          </a:p>
        </p:txBody>
      </p:sp>
    </p:spTree>
    <p:extLst>
      <p:ext uri="{BB962C8B-B14F-4D97-AF65-F5344CB8AC3E}">
        <p14:creationId xmlns:p14="http://schemas.microsoft.com/office/powerpoint/2010/main" val="2115321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2"/>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NEINVESTIČNÍ dotace – ukončení projektu včetně finančního vypořádání do 12 měsíců od poskytnutí dotace (krátkodobá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4097741862"/>
              </p:ext>
            </p:extLst>
          </p:nvPr>
        </p:nvGraphicFramePr>
        <p:xfrm>
          <a:off x="1045028" y="2418362"/>
          <a:ext cx="10243456" cy="13766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2.3.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Odhad výnosu </a:t>
                      </a:r>
                      <a:r>
                        <a:rPr lang="cs-CZ" dirty="0">
                          <a:latin typeface="Century Gothic" panose="020B0502020202020204" pitchFamily="34" charset="0"/>
                        </a:rPr>
                        <a:t>– pokud projekt přesáhne konec kalendářního roku</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 31. 12. běžného roku, ve výši uskutečněných uznatelných výdajů projektu krát podíl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388 / D 672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1815790772"/>
              </p:ext>
            </p:extLst>
          </p:nvPr>
        </p:nvGraphicFramePr>
        <p:xfrm>
          <a:off x="1045028" y="3874066"/>
          <a:ext cx="10243456" cy="259080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2.4.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pohledávky, zúčtování přijaté zálohy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finančního vypořádání, kdy částka dotace JE NEZPOCHYBNITELNÁ</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Ve výši odsouhlasené částky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9199342"/>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348 / D 388</a:t>
                      </a:r>
                      <a:r>
                        <a:rPr lang="cs-CZ" dirty="0">
                          <a:latin typeface="Century Gothic" panose="020B0502020202020204" pitchFamily="34" charset="0"/>
                        </a:rPr>
                        <a:t>, 672 (pokud byl odhad dotace nepřesný)</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374 / D 348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32797201"/>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Případně odúčtování zbývající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97966623"/>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C9A8EF32-CBCF-F062-98F3-2693A0E80597}"/>
              </a:ext>
            </a:extLst>
          </p:cNvPr>
          <p:cNvSpPr>
            <a:spLocks noGrp="1"/>
          </p:cNvSpPr>
          <p:nvPr>
            <p:ph type="sldNum" sz="quarter" idx="12"/>
          </p:nvPr>
        </p:nvSpPr>
        <p:spPr/>
        <p:txBody>
          <a:bodyPr/>
          <a:lstStyle/>
          <a:p>
            <a:fld id="{645D9BCD-5E08-49C5-8C3D-F4BCF3C80373}" type="slidenum">
              <a:rPr lang="cs-CZ" smtClean="0"/>
              <a:t>22</a:t>
            </a:fld>
            <a:endParaRPr lang="cs-CZ"/>
          </a:p>
        </p:txBody>
      </p:sp>
    </p:spTree>
    <p:extLst>
      <p:ext uri="{BB962C8B-B14F-4D97-AF65-F5344CB8AC3E}">
        <p14:creationId xmlns:p14="http://schemas.microsoft.com/office/powerpoint/2010/main" val="2818048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2"/>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do 12 měsíců od poskytnutí dotace (krátkodobá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452824159"/>
              </p:ext>
            </p:extLst>
          </p:nvPr>
        </p:nvGraphicFramePr>
        <p:xfrm>
          <a:off x="1045028" y="2418362"/>
          <a:ext cx="10243456" cy="110744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2.5.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Vratka nevyčerpané části dotace </a:t>
                      </a:r>
                      <a:r>
                        <a:rPr lang="cs-CZ" dirty="0">
                          <a:latin typeface="Century Gothic" panose="020B0502020202020204" pitchFamily="34" charset="0"/>
                        </a:rPr>
                        <a:t>– finanční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odeslání vratky na účet poskytovatele, ve výši vratky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374 / D 231 RS položka 5366, ODPA 6402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C9063E84-2876-CB36-B838-A1432367C3F0}"/>
              </a:ext>
            </a:extLst>
          </p:cNvPr>
          <p:cNvSpPr>
            <a:spLocks noGrp="1"/>
          </p:cNvSpPr>
          <p:nvPr>
            <p:ph type="sldNum" sz="quarter" idx="12"/>
          </p:nvPr>
        </p:nvSpPr>
        <p:spPr/>
        <p:txBody>
          <a:bodyPr/>
          <a:lstStyle/>
          <a:p>
            <a:fld id="{645D9BCD-5E08-49C5-8C3D-F4BCF3C80373}" type="slidenum">
              <a:rPr lang="cs-CZ" smtClean="0"/>
              <a:t>23</a:t>
            </a:fld>
            <a:endParaRPr lang="cs-CZ"/>
          </a:p>
        </p:txBody>
      </p:sp>
      <p:sp>
        <p:nvSpPr>
          <p:cNvPr id="7" name="TextovéPole 6">
            <a:extLst>
              <a:ext uri="{FF2B5EF4-FFF2-40B4-BE49-F238E27FC236}">
                <a16:creationId xmlns:a16="http://schemas.microsoft.com/office/drawing/2014/main" id="{CC996762-C9A1-603B-15C3-1C888CEE465D}"/>
              </a:ext>
            </a:extLst>
          </p:cNvPr>
          <p:cNvSpPr txBox="1"/>
          <p:nvPr/>
        </p:nvSpPr>
        <p:spPr>
          <a:xfrm>
            <a:off x="1115736" y="4135772"/>
            <a:ext cx="9890620" cy="646331"/>
          </a:xfrm>
          <a:prstGeom prst="rect">
            <a:avLst/>
          </a:prstGeom>
          <a:noFill/>
        </p:spPr>
        <p:txBody>
          <a:bodyPr wrap="square" rtlCol="0">
            <a:spAutoFit/>
          </a:bodyPr>
          <a:lstStyle/>
          <a:p>
            <a:r>
              <a:rPr lang="cs-CZ" dirty="0">
                <a:latin typeface="Century Gothic" panose="020B0502020202020204" pitchFamily="34" charset="0"/>
              </a:rPr>
              <a:t>všechny účetní případy</a:t>
            </a:r>
          </a:p>
          <a:p>
            <a:r>
              <a:rPr lang="cs-CZ" b="1" dirty="0">
                <a:latin typeface="Century Gothic" panose="020B0502020202020204" pitchFamily="34" charset="0"/>
              </a:rPr>
              <a:t>+ další způsob odděleného sledování – ORG, ÚZ, AKCE, STŘEDISKO, AE atd.</a:t>
            </a:r>
          </a:p>
        </p:txBody>
      </p:sp>
    </p:spTree>
    <p:extLst>
      <p:ext uri="{BB962C8B-B14F-4D97-AF65-F5344CB8AC3E}">
        <p14:creationId xmlns:p14="http://schemas.microsoft.com/office/powerpoint/2010/main" val="403420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0846"/>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3"/>
            </a:pP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ukončení projektu včetně finančního vypořádání déle než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(dlouhodobá záloha)</a:t>
            </a:r>
            <a:endParaRPr lang="cs-CZ" sz="1800"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3678027909"/>
              </p:ext>
            </p:extLst>
          </p:nvPr>
        </p:nvGraphicFramePr>
        <p:xfrm>
          <a:off x="1045028" y="2418362"/>
          <a:ext cx="10515600" cy="1747520"/>
        </p:xfrm>
        <a:graphic>
          <a:graphicData uri="http://schemas.openxmlformats.org/drawingml/2006/table">
            <a:tbl>
              <a:tblPr>
                <a:tableStyleId>{5940675A-B579-460E-94D1-54222C63F5DA}</a:tableStyleId>
              </a:tblPr>
              <a:tblGrid>
                <a:gridCol w="651338">
                  <a:extLst>
                    <a:ext uri="{9D8B030D-6E8A-4147-A177-3AD203B41FA5}">
                      <a16:colId xmlns:a16="http://schemas.microsoft.com/office/drawing/2014/main" val="1533010520"/>
                    </a:ext>
                  </a:extLst>
                </a:gridCol>
                <a:gridCol w="9864262">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3.1.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podmíněné pohledávky</a:t>
                      </a:r>
                      <a:r>
                        <a:rPr lang="cs-CZ" b="0" dirty="0">
                          <a:latin typeface="Century Gothic" panose="020B0502020202020204" pitchFamily="34" charset="0"/>
                        </a:rPr>
                        <a:t> (dle účetní jednotkou stanovené hladiny významnosti)</a:t>
                      </a:r>
                      <a:endParaRPr lang="cs-CZ"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Uzavření smlouvy o poskytnutí dotace je skutečnost, která je natolik určitá, že zakládá možnost přijetí transferu s povinností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podpisu smlouvy, ve výši částky dle smlouvy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955 / D 999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3601567693"/>
              </p:ext>
            </p:extLst>
          </p:nvPr>
        </p:nvGraphicFramePr>
        <p:xfrm>
          <a:off x="1045028" y="4418110"/>
          <a:ext cx="10243456" cy="14782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3.2.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Příjem dotace (zálohy) a odúčtování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příjmu zálohy, ve výši obdržené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231 položka RS 4222 / D 472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955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30378888-6552-5EF9-5C7E-D32AFD613B5C}"/>
              </a:ext>
            </a:extLst>
          </p:cNvPr>
          <p:cNvSpPr>
            <a:spLocks noGrp="1"/>
          </p:cNvSpPr>
          <p:nvPr>
            <p:ph type="sldNum" sz="quarter" idx="12"/>
          </p:nvPr>
        </p:nvSpPr>
        <p:spPr/>
        <p:txBody>
          <a:bodyPr/>
          <a:lstStyle/>
          <a:p>
            <a:fld id="{645D9BCD-5E08-49C5-8C3D-F4BCF3C80373}" type="slidenum">
              <a:rPr lang="cs-CZ" smtClean="0"/>
              <a:t>24</a:t>
            </a:fld>
            <a:endParaRPr lang="cs-CZ"/>
          </a:p>
        </p:txBody>
      </p:sp>
    </p:spTree>
    <p:extLst>
      <p:ext uri="{BB962C8B-B14F-4D97-AF65-F5344CB8AC3E}">
        <p14:creationId xmlns:p14="http://schemas.microsoft.com/office/powerpoint/2010/main" val="180627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3"/>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déle než 12 měsíců od poskytnutí dotace (dlouhodobá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1289934056"/>
              </p:ext>
            </p:extLst>
          </p:nvPr>
        </p:nvGraphicFramePr>
        <p:xfrm>
          <a:off x="1045028" y="2418362"/>
          <a:ext cx="10243456" cy="13766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3.3.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Odhad transferu na majetek </a:t>
                      </a:r>
                      <a:r>
                        <a:rPr lang="cs-CZ" dirty="0">
                          <a:latin typeface="Century Gothic" panose="020B0502020202020204" pitchFamily="34" charset="0"/>
                        </a:rPr>
                        <a:t>– pokud projekt přesáhne konec kalendářního roku</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 31. 12. běžného roku, ve výši uskutečněných uznatelných výdajů projektu krát podíl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388 / D 403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1217464327"/>
              </p:ext>
            </p:extLst>
          </p:nvPr>
        </p:nvGraphicFramePr>
        <p:xfrm>
          <a:off x="1045028" y="3874066"/>
          <a:ext cx="10243456" cy="259080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3.4.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pohledávky, zúčtování přijaté zálohy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finančního vypořádání, kdy částka dotace JE NEZPOCHYBNITELNÁ</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Ve výši odsouhlasené částky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9199342"/>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348 / D 388</a:t>
                      </a:r>
                      <a:r>
                        <a:rPr lang="cs-CZ" dirty="0">
                          <a:latin typeface="Century Gothic" panose="020B0502020202020204" pitchFamily="34" charset="0"/>
                        </a:rPr>
                        <a:t>, 403 )pokud byl odhad dotace nepřesný)</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472 / D 348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32797201"/>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Případně odúčtování zbývající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97966623"/>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955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0107491A-4FA7-D75C-DA7E-74EAE2A82AD1}"/>
              </a:ext>
            </a:extLst>
          </p:cNvPr>
          <p:cNvSpPr>
            <a:spLocks noGrp="1"/>
          </p:cNvSpPr>
          <p:nvPr>
            <p:ph type="sldNum" sz="quarter" idx="12"/>
          </p:nvPr>
        </p:nvSpPr>
        <p:spPr/>
        <p:txBody>
          <a:bodyPr/>
          <a:lstStyle/>
          <a:p>
            <a:fld id="{645D9BCD-5E08-49C5-8C3D-F4BCF3C80373}" type="slidenum">
              <a:rPr lang="cs-CZ" smtClean="0"/>
              <a:t>25</a:t>
            </a:fld>
            <a:endParaRPr lang="cs-CZ"/>
          </a:p>
        </p:txBody>
      </p:sp>
    </p:spTree>
    <p:extLst>
      <p:ext uri="{BB962C8B-B14F-4D97-AF65-F5344CB8AC3E}">
        <p14:creationId xmlns:p14="http://schemas.microsoft.com/office/powerpoint/2010/main" val="391852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3"/>
            </a:pP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déle než 12 měsíců od poskytnutí dotace (dlouhodobá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3338879208"/>
              </p:ext>
            </p:extLst>
          </p:nvPr>
        </p:nvGraphicFramePr>
        <p:xfrm>
          <a:off x="1045028" y="2418362"/>
          <a:ext cx="10243456" cy="110744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3.5.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Vratka nevyčerpané části dotace </a:t>
                      </a:r>
                      <a:r>
                        <a:rPr lang="cs-CZ" dirty="0">
                          <a:latin typeface="Century Gothic" panose="020B0502020202020204" pitchFamily="34" charset="0"/>
                        </a:rPr>
                        <a:t>– finanční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odeslání vratky na účet poskytovatele, ve výši vratky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472 / D 231 RS položka 5366, ODPA 6402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CAAA2F5E-0135-FF71-1694-39F91B32366D}"/>
              </a:ext>
            </a:extLst>
          </p:cNvPr>
          <p:cNvSpPr>
            <a:spLocks noGrp="1"/>
          </p:cNvSpPr>
          <p:nvPr>
            <p:ph type="sldNum" sz="quarter" idx="12"/>
          </p:nvPr>
        </p:nvSpPr>
        <p:spPr/>
        <p:txBody>
          <a:bodyPr/>
          <a:lstStyle/>
          <a:p>
            <a:fld id="{645D9BCD-5E08-49C5-8C3D-F4BCF3C80373}" type="slidenum">
              <a:rPr lang="cs-CZ" smtClean="0"/>
              <a:t>26</a:t>
            </a:fld>
            <a:endParaRPr lang="cs-CZ"/>
          </a:p>
        </p:txBody>
      </p:sp>
      <p:sp>
        <p:nvSpPr>
          <p:cNvPr id="7" name="TextovéPole 6">
            <a:extLst>
              <a:ext uri="{FF2B5EF4-FFF2-40B4-BE49-F238E27FC236}">
                <a16:creationId xmlns:a16="http://schemas.microsoft.com/office/drawing/2014/main" id="{B56379E1-900F-33C4-3912-0357F9C77A39}"/>
              </a:ext>
            </a:extLst>
          </p:cNvPr>
          <p:cNvSpPr txBox="1"/>
          <p:nvPr/>
        </p:nvSpPr>
        <p:spPr>
          <a:xfrm>
            <a:off x="1157681" y="4194495"/>
            <a:ext cx="9806730" cy="646331"/>
          </a:xfrm>
          <a:prstGeom prst="rect">
            <a:avLst/>
          </a:prstGeom>
          <a:noFill/>
        </p:spPr>
        <p:txBody>
          <a:bodyPr wrap="square" rtlCol="0">
            <a:spAutoFit/>
          </a:bodyPr>
          <a:lstStyle/>
          <a:p>
            <a:r>
              <a:rPr lang="cs-CZ" dirty="0">
                <a:latin typeface="Century Gothic" panose="020B0502020202020204" pitchFamily="34" charset="0"/>
              </a:rPr>
              <a:t>všechny účetní případy</a:t>
            </a:r>
          </a:p>
          <a:p>
            <a:r>
              <a:rPr lang="cs-CZ" b="1" dirty="0">
                <a:latin typeface="Century Gothic" panose="020B0502020202020204" pitchFamily="34" charset="0"/>
              </a:rPr>
              <a:t>+ další způsob odděleného sledování – ORG, ÚZ, AKCE, STŘEDISKO, AE atd.</a:t>
            </a:r>
          </a:p>
        </p:txBody>
      </p:sp>
    </p:spTree>
    <p:extLst>
      <p:ext uri="{BB962C8B-B14F-4D97-AF65-F5344CB8AC3E}">
        <p14:creationId xmlns:p14="http://schemas.microsoft.com/office/powerpoint/2010/main" val="806054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0846"/>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4"/>
            </a:pPr>
            <a:r>
              <a:rPr lang="cs-CZ" b="1" kern="100" dirty="0">
                <a:latin typeface="Century Gothic" panose="020B0502020202020204" pitchFamily="34" charset="0"/>
                <a:ea typeface="Calibri" panose="020F0502020204030204" pitchFamily="34" charset="0"/>
                <a:cs typeface="Times New Roman" panose="02020603050405020304" pitchFamily="18" charset="0"/>
              </a:rPr>
              <a:t>NE</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ukončení projektu včetně finančního vypořádání déle než 12 měsíců od poskytnutí dotace </a:t>
            </a:r>
            <a:r>
              <a:rPr lang="cs-CZ" b="1" kern="100" dirty="0">
                <a:effectLst/>
                <a:latin typeface="Century Gothic" panose="020B0502020202020204" pitchFamily="34" charset="0"/>
                <a:ea typeface="Calibri" panose="020F0502020204030204" pitchFamily="34" charset="0"/>
                <a:cs typeface="Times New Roman" panose="02020603050405020304" pitchFamily="18" charset="0"/>
              </a:rPr>
              <a:t>(dlouhodobá záloha)</a:t>
            </a:r>
            <a:endParaRPr lang="cs-CZ" sz="1800"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1808147605"/>
              </p:ext>
            </p:extLst>
          </p:nvPr>
        </p:nvGraphicFramePr>
        <p:xfrm>
          <a:off x="1045028" y="2418362"/>
          <a:ext cx="10515600" cy="1747520"/>
        </p:xfrm>
        <a:graphic>
          <a:graphicData uri="http://schemas.openxmlformats.org/drawingml/2006/table">
            <a:tbl>
              <a:tblPr>
                <a:tableStyleId>{5940675A-B579-460E-94D1-54222C63F5DA}</a:tableStyleId>
              </a:tblPr>
              <a:tblGrid>
                <a:gridCol w="651338">
                  <a:extLst>
                    <a:ext uri="{9D8B030D-6E8A-4147-A177-3AD203B41FA5}">
                      <a16:colId xmlns:a16="http://schemas.microsoft.com/office/drawing/2014/main" val="1533010520"/>
                    </a:ext>
                  </a:extLst>
                </a:gridCol>
                <a:gridCol w="9864262">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4.1.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podmíněné pohledávky</a:t>
                      </a:r>
                      <a:r>
                        <a:rPr lang="cs-CZ" b="0" dirty="0">
                          <a:latin typeface="Century Gothic" panose="020B0502020202020204" pitchFamily="34" charset="0"/>
                        </a:rPr>
                        <a:t> (dle účetní jednotkou stanovené hladiny významnosti)</a:t>
                      </a:r>
                      <a:endParaRPr lang="cs-CZ"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Uzavření smlouvy o poskytnutí dotace je skutečnost, která je natolik určitá, že zakládá možnost přijetí transferu s povinností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podpisu smlouvy, ve výši částky dle smlouvy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955 / D 999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2930928210"/>
              </p:ext>
            </p:extLst>
          </p:nvPr>
        </p:nvGraphicFramePr>
        <p:xfrm>
          <a:off x="1045028" y="4418110"/>
          <a:ext cx="10243456" cy="14782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4.2.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Příjem dotace (zálohy) a odúčtování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příjmu zálohy, ve výši obdržené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231 položka RS 4122 / D 472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955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BAA52054-6A3A-F506-F5CF-9EA7B9785C3A}"/>
              </a:ext>
            </a:extLst>
          </p:cNvPr>
          <p:cNvSpPr>
            <a:spLocks noGrp="1"/>
          </p:cNvSpPr>
          <p:nvPr>
            <p:ph type="sldNum" sz="quarter" idx="12"/>
          </p:nvPr>
        </p:nvSpPr>
        <p:spPr/>
        <p:txBody>
          <a:bodyPr/>
          <a:lstStyle/>
          <a:p>
            <a:fld id="{645D9BCD-5E08-49C5-8C3D-F4BCF3C80373}" type="slidenum">
              <a:rPr lang="cs-CZ" smtClean="0"/>
              <a:t>27</a:t>
            </a:fld>
            <a:endParaRPr lang="cs-CZ"/>
          </a:p>
        </p:txBody>
      </p:sp>
    </p:spTree>
    <p:extLst>
      <p:ext uri="{BB962C8B-B14F-4D97-AF65-F5344CB8AC3E}">
        <p14:creationId xmlns:p14="http://schemas.microsoft.com/office/powerpoint/2010/main" val="3760984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4"/>
            </a:pPr>
            <a:r>
              <a:rPr lang="cs-CZ" kern="100" dirty="0">
                <a:latin typeface="Century Gothic" panose="020B0502020202020204" pitchFamily="34" charset="0"/>
                <a:ea typeface="Calibri" panose="020F0502020204030204" pitchFamily="34" charset="0"/>
                <a:cs typeface="Times New Roman" panose="02020603050405020304" pitchFamily="18" charset="0"/>
              </a:rPr>
              <a:t>NE</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déle než 12 měsíců od poskytnutí dotace (dlouhodobá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34408340"/>
              </p:ext>
            </p:extLst>
          </p:nvPr>
        </p:nvGraphicFramePr>
        <p:xfrm>
          <a:off x="1045028" y="2418362"/>
          <a:ext cx="10243456" cy="137668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4.3.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Odhad výnosu</a:t>
                      </a:r>
                      <a:endParaRPr lang="cs-CZ"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Každý rok k 31. 12., ve výši uskutečněných uznatelných výdajů projektu krát podíl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388 / D 672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graphicFrame>
        <p:nvGraphicFramePr>
          <p:cNvPr id="17" name="Tabulka 16">
            <a:extLst>
              <a:ext uri="{FF2B5EF4-FFF2-40B4-BE49-F238E27FC236}">
                <a16:creationId xmlns:a16="http://schemas.microsoft.com/office/drawing/2014/main" id="{94564438-8B2C-6274-C126-8732F34E6F1A}"/>
              </a:ext>
            </a:extLst>
          </p:cNvPr>
          <p:cNvGraphicFramePr>
            <a:graphicFrameLocks noGrp="1"/>
          </p:cNvGraphicFramePr>
          <p:nvPr>
            <p:extLst>
              <p:ext uri="{D42A27DB-BD31-4B8C-83A1-F6EECF244321}">
                <p14:modId xmlns:p14="http://schemas.microsoft.com/office/powerpoint/2010/main" val="2973407251"/>
              </p:ext>
            </p:extLst>
          </p:nvPr>
        </p:nvGraphicFramePr>
        <p:xfrm>
          <a:off x="1045028" y="3874066"/>
          <a:ext cx="10243456" cy="259080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4.4.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Předpis pohledávky, zúčtování přijaté zálohy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finančního vypořádání, kdy částka dotace JE NEZPOCHYBNITELNÁ</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Ve výši odsouhlasené částky dotace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9199342"/>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348 / D 388</a:t>
                      </a:r>
                      <a:r>
                        <a:rPr lang="cs-CZ" dirty="0">
                          <a:latin typeface="Century Gothic" panose="020B0502020202020204" pitchFamily="34" charset="0"/>
                        </a:rPr>
                        <a:t>, 672 (pokud byl odhad dotace nepřesný)</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4510807"/>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472 / D 348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32797201"/>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Případně odúčtování zbývající podmíněné pohledávky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97966623"/>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999 / D 955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1AEB3402-D938-9DC3-4FF8-4CCDB05290E6}"/>
              </a:ext>
            </a:extLst>
          </p:cNvPr>
          <p:cNvSpPr>
            <a:spLocks noGrp="1"/>
          </p:cNvSpPr>
          <p:nvPr>
            <p:ph type="sldNum" sz="quarter" idx="12"/>
          </p:nvPr>
        </p:nvSpPr>
        <p:spPr/>
        <p:txBody>
          <a:bodyPr/>
          <a:lstStyle/>
          <a:p>
            <a:fld id="{645D9BCD-5E08-49C5-8C3D-F4BCF3C80373}" type="slidenum">
              <a:rPr lang="cs-CZ" smtClean="0"/>
              <a:t>28</a:t>
            </a:fld>
            <a:endParaRPr lang="cs-CZ"/>
          </a:p>
        </p:txBody>
      </p:sp>
    </p:spTree>
    <p:extLst>
      <p:ext uri="{BB962C8B-B14F-4D97-AF65-F5344CB8AC3E}">
        <p14:creationId xmlns:p14="http://schemas.microsoft.com/office/powerpoint/2010/main" val="3124899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1451038"/>
          </a:xfrm>
          <a:prstGeom prst="rect">
            <a:avLst/>
          </a:prstGeom>
          <a:noFill/>
        </p:spPr>
        <p:txBody>
          <a:bodyPr wrap="square" rtlCol="0">
            <a:spAutoFit/>
          </a:bodyPr>
          <a:lstStyle/>
          <a:p>
            <a:r>
              <a:rPr lang="cs-CZ" sz="3200" b="1" dirty="0">
                <a:latin typeface="Century Gothic" panose="020B0502020202020204" pitchFamily="34" charset="0"/>
              </a:rPr>
              <a:t>Účtování dotace</a:t>
            </a:r>
          </a:p>
          <a:p>
            <a:pPr lvl="0">
              <a:lnSpc>
                <a:spcPct val="107000"/>
              </a:lnSpc>
            </a:pPr>
            <a:endParaRPr lang="cs-CZ" b="1" dirty="0">
              <a:latin typeface="Century Gothic" panose="020B0502020202020204" pitchFamily="34" charset="0"/>
            </a:endParaRPr>
          </a:p>
          <a:p>
            <a:pPr marL="342900" lvl="0" indent="-342900">
              <a:lnSpc>
                <a:spcPct val="107000"/>
              </a:lnSpc>
              <a:buFont typeface="+mj-lt"/>
              <a:buAutoNum type="arabicPeriod" startAt="4"/>
            </a:pPr>
            <a:r>
              <a:rPr lang="cs-CZ" kern="100" dirty="0">
                <a:latin typeface="Century Gothic" panose="020B0502020202020204" pitchFamily="34" charset="0"/>
                <a:ea typeface="Calibri" panose="020F0502020204030204" pitchFamily="34" charset="0"/>
                <a:cs typeface="Times New Roman" panose="02020603050405020304" pitchFamily="18" charset="0"/>
              </a:rPr>
              <a:t>NE</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INVESTIČNÍ dotace – ukončení projektu včetně finančního vypořádání </a:t>
            </a:r>
            <a:r>
              <a:rPr lang="cs-CZ" kern="100" dirty="0">
                <a:latin typeface="Century Gothic" panose="020B0502020202020204" pitchFamily="34" charset="0"/>
                <a:ea typeface="Calibri" panose="020F0502020204030204" pitchFamily="34" charset="0"/>
                <a:cs typeface="Times New Roman" panose="02020603050405020304" pitchFamily="18" charset="0"/>
              </a:rPr>
              <a:t>déle než</a:t>
            </a:r>
            <a:r>
              <a:rPr lang="cs-CZ" kern="100" dirty="0">
                <a:effectLst/>
                <a:latin typeface="Century Gothic" panose="020B0502020202020204" pitchFamily="34" charset="0"/>
                <a:ea typeface="Calibri" panose="020F0502020204030204" pitchFamily="34" charset="0"/>
                <a:cs typeface="Times New Roman" panose="02020603050405020304" pitchFamily="18" charset="0"/>
              </a:rPr>
              <a:t> 12 měsíců od poskytnutí dotace (dlouhodobá záloha)</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5" name="Tabulka 14">
            <a:extLst>
              <a:ext uri="{FF2B5EF4-FFF2-40B4-BE49-F238E27FC236}">
                <a16:creationId xmlns:a16="http://schemas.microsoft.com/office/drawing/2014/main" id="{8DFDF405-44B2-697F-B6FA-72B61D46F9E5}"/>
              </a:ext>
            </a:extLst>
          </p:cNvPr>
          <p:cNvGraphicFramePr>
            <a:graphicFrameLocks noGrp="1"/>
          </p:cNvGraphicFramePr>
          <p:nvPr>
            <p:extLst>
              <p:ext uri="{D42A27DB-BD31-4B8C-83A1-F6EECF244321}">
                <p14:modId xmlns:p14="http://schemas.microsoft.com/office/powerpoint/2010/main" val="1448707154"/>
              </p:ext>
            </p:extLst>
          </p:nvPr>
        </p:nvGraphicFramePr>
        <p:xfrm>
          <a:off x="1045028" y="2418362"/>
          <a:ext cx="10243456" cy="1107440"/>
        </p:xfrm>
        <a:graphic>
          <a:graphicData uri="http://schemas.openxmlformats.org/drawingml/2006/table">
            <a:tbl>
              <a:tblPr>
                <a:tableStyleId>{5940675A-B579-460E-94D1-54222C63F5DA}</a:tableStyleId>
              </a:tblPr>
              <a:tblGrid>
                <a:gridCol w="634481">
                  <a:extLst>
                    <a:ext uri="{9D8B030D-6E8A-4147-A177-3AD203B41FA5}">
                      <a16:colId xmlns:a16="http://schemas.microsoft.com/office/drawing/2014/main" val="1533010520"/>
                    </a:ext>
                  </a:extLst>
                </a:gridCol>
                <a:gridCol w="9608975">
                  <a:extLst>
                    <a:ext uri="{9D8B030D-6E8A-4147-A177-3AD203B41FA5}">
                      <a16:colId xmlns:a16="http://schemas.microsoft.com/office/drawing/2014/main" val="239972990"/>
                    </a:ext>
                  </a:extLst>
                </a:gridCol>
              </a:tblGrid>
              <a:tr h="0">
                <a:tc>
                  <a:txBody>
                    <a:bodyPr/>
                    <a:lstStyle/>
                    <a:p>
                      <a:r>
                        <a:rPr lang="cs-CZ" b="1" dirty="0">
                          <a:latin typeface="Century Gothic" panose="020B0502020202020204" pitchFamily="34" charset="0"/>
                        </a:rPr>
                        <a:t>4.5.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Vratka nevyčerpané části dotace </a:t>
                      </a:r>
                      <a:r>
                        <a:rPr lang="cs-CZ" dirty="0">
                          <a:latin typeface="Century Gothic" panose="020B0502020202020204" pitchFamily="34" charset="0"/>
                        </a:rPr>
                        <a:t>– finanční vypořádání</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6503156"/>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dirty="0">
                          <a:latin typeface="Century Gothic" panose="020B0502020202020204" pitchFamily="34" charset="0"/>
                        </a:rPr>
                        <a:t>Ke dni odeslání vratky na účet poskytovatele, ve výši vratky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0975500"/>
                  </a:ext>
                </a:extLst>
              </a:tr>
              <a:tr h="370840">
                <a:tc>
                  <a:txBody>
                    <a:bodyPr/>
                    <a:lstStyle/>
                    <a:p>
                      <a:endParaRPr lang="cs-C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cs-CZ" b="1" dirty="0">
                          <a:latin typeface="Century Gothic" panose="020B0502020202020204" pitchFamily="34" charset="0"/>
                        </a:rPr>
                        <a:t>MD 472 / D 231 RS položka 5366, ODPA 6402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2842231"/>
                  </a:ext>
                </a:extLst>
              </a:tr>
            </a:tbl>
          </a:graphicData>
        </a:graphic>
      </p:graphicFrame>
      <p:sp>
        <p:nvSpPr>
          <p:cNvPr id="3" name="Zástupný symbol pro číslo snímku 2">
            <a:extLst>
              <a:ext uri="{FF2B5EF4-FFF2-40B4-BE49-F238E27FC236}">
                <a16:creationId xmlns:a16="http://schemas.microsoft.com/office/drawing/2014/main" id="{7ED35F93-0B3A-B3BC-C83B-F0C87117C364}"/>
              </a:ext>
            </a:extLst>
          </p:cNvPr>
          <p:cNvSpPr>
            <a:spLocks noGrp="1"/>
          </p:cNvSpPr>
          <p:nvPr>
            <p:ph type="sldNum" sz="quarter" idx="12"/>
          </p:nvPr>
        </p:nvSpPr>
        <p:spPr/>
        <p:txBody>
          <a:bodyPr/>
          <a:lstStyle/>
          <a:p>
            <a:fld id="{645D9BCD-5E08-49C5-8C3D-F4BCF3C80373}" type="slidenum">
              <a:rPr lang="cs-CZ" smtClean="0"/>
              <a:t>29</a:t>
            </a:fld>
            <a:endParaRPr lang="cs-CZ"/>
          </a:p>
        </p:txBody>
      </p:sp>
      <p:sp>
        <p:nvSpPr>
          <p:cNvPr id="7" name="TextovéPole 6">
            <a:extLst>
              <a:ext uri="{FF2B5EF4-FFF2-40B4-BE49-F238E27FC236}">
                <a16:creationId xmlns:a16="http://schemas.microsoft.com/office/drawing/2014/main" id="{4E046A6C-29EC-6B83-FAB4-0FDFB025C0A9}"/>
              </a:ext>
            </a:extLst>
          </p:cNvPr>
          <p:cNvSpPr txBox="1"/>
          <p:nvPr/>
        </p:nvSpPr>
        <p:spPr>
          <a:xfrm>
            <a:off x="1132514" y="4202884"/>
            <a:ext cx="10221286" cy="646331"/>
          </a:xfrm>
          <a:prstGeom prst="rect">
            <a:avLst/>
          </a:prstGeom>
          <a:noFill/>
        </p:spPr>
        <p:txBody>
          <a:bodyPr wrap="square" rtlCol="0">
            <a:spAutoFit/>
          </a:bodyPr>
          <a:lstStyle/>
          <a:p>
            <a:r>
              <a:rPr lang="cs-CZ" dirty="0">
                <a:latin typeface="Century Gothic" panose="020B0502020202020204" pitchFamily="34" charset="0"/>
              </a:rPr>
              <a:t>Všechny účetní případy</a:t>
            </a:r>
          </a:p>
          <a:p>
            <a:r>
              <a:rPr lang="cs-CZ" b="1" dirty="0">
                <a:latin typeface="Century Gothic" panose="020B0502020202020204" pitchFamily="34" charset="0"/>
              </a:rPr>
              <a:t>+ další způsob odděleného sledování – ORG, ÚZ, AKCE, STŘEDISKO, AE atd.</a:t>
            </a:r>
          </a:p>
        </p:txBody>
      </p:sp>
    </p:spTree>
    <p:extLst>
      <p:ext uri="{BB962C8B-B14F-4D97-AF65-F5344CB8AC3E}">
        <p14:creationId xmlns:p14="http://schemas.microsoft.com/office/powerpoint/2010/main" val="3686775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
            <a:ext cx="12192002" cy="6858001"/>
          </a:xfrm>
        </p:spPr>
      </p:pic>
      <p:sp>
        <p:nvSpPr>
          <p:cNvPr id="5" name="TextovéPole 4"/>
          <p:cNvSpPr txBox="1"/>
          <p:nvPr/>
        </p:nvSpPr>
        <p:spPr>
          <a:xfrm>
            <a:off x="632254" y="365125"/>
            <a:ext cx="485414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7094838" y="365125"/>
            <a:ext cx="4357816" cy="276999"/>
          </a:xfrm>
          <a:prstGeom prst="rect">
            <a:avLst/>
          </a:prstGeom>
          <a:noFill/>
        </p:spPr>
        <p:txBody>
          <a:bodyPr wrap="square" rtlCol="0">
            <a:spAutoFit/>
          </a:bodyPr>
          <a:lstStyle/>
          <a:p>
            <a:pPr algn="r"/>
            <a:r>
              <a:rPr lang="cs-CZ" sz="1200" dirty="0">
                <a:solidFill>
                  <a:srgbClr val="010FFF"/>
                </a:solidFill>
                <a:latin typeface="Century Gothic" panose="020B0502020202020204" pitchFamily="34" charset="0"/>
              </a:rPr>
              <a:t>Odbor ekonomický</a:t>
            </a:r>
          </a:p>
        </p:txBody>
      </p:sp>
      <p:sp>
        <p:nvSpPr>
          <p:cNvPr id="3" name="TextovéPole 2">
            <a:extLst>
              <a:ext uri="{FF2B5EF4-FFF2-40B4-BE49-F238E27FC236}">
                <a16:creationId xmlns:a16="http://schemas.microsoft.com/office/drawing/2014/main" id="{84C79E3C-05FF-FCBE-9623-E00AF98D80BC}"/>
              </a:ext>
            </a:extLst>
          </p:cNvPr>
          <p:cNvSpPr txBox="1"/>
          <p:nvPr/>
        </p:nvSpPr>
        <p:spPr>
          <a:xfrm>
            <a:off x="632254" y="998376"/>
            <a:ext cx="10984358" cy="5539978"/>
          </a:xfrm>
          <a:prstGeom prst="rect">
            <a:avLst/>
          </a:prstGeom>
          <a:noFill/>
        </p:spPr>
        <p:txBody>
          <a:bodyPr wrap="square" rtlCol="0">
            <a:spAutoFit/>
          </a:bodyPr>
          <a:lstStyle/>
          <a:p>
            <a:r>
              <a:rPr lang="cs-CZ" sz="2400" b="1" dirty="0">
                <a:latin typeface="Century Gothic" panose="020B0502020202020204" pitchFamily="34" charset="0"/>
              </a:rPr>
              <a:t>Obsah prezentace</a:t>
            </a:r>
          </a:p>
          <a:p>
            <a:endParaRPr lang="cs-CZ" sz="2400" b="1" dirty="0">
              <a:latin typeface="Century Gothic" panose="020B0502020202020204" pitchFamily="34" charset="0"/>
            </a:endParaRPr>
          </a:p>
          <a:p>
            <a:r>
              <a:rPr lang="cs-CZ" b="1" dirty="0" err="1">
                <a:latin typeface="Century Gothic" panose="020B0502020202020204" pitchFamily="34" charset="0"/>
              </a:rPr>
              <a:t>Neinvestice</a:t>
            </a:r>
            <a:endParaRPr lang="cs-CZ" b="1" dirty="0">
              <a:latin typeface="Century Gothic" panose="020B0502020202020204" pitchFamily="34" charset="0"/>
            </a:endParaRPr>
          </a:p>
          <a:p>
            <a:pPr marL="285750" indent="-285750">
              <a:buFont typeface="Wingdings" panose="05000000000000000000" pitchFamily="2" charset="2"/>
              <a:buChar char="§"/>
            </a:pPr>
            <a:r>
              <a:rPr lang="cs-CZ" sz="1600" dirty="0">
                <a:latin typeface="Century Gothic" panose="020B0502020202020204" pitchFamily="34" charset="0"/>
              </a:rPr>
              <a:t>Oprava</a:t>
            </a:r>
          </a:p>
          <a:p>
            <a:pPr marL="285750" indent="-285750">
              <a:buFont typeface="Wingdings" panose="05000000000000000000" pitchFamily="2" charset="2"/>
              <a:buChar char="§"/>
            </a:pPr>
            <a:r>
              <a:rPr lang="cs-CZ" sz="1600" dirty="0">
                <a:latin typeface="Century Gothic" panose="020B0502020202020204" pitchFamily="34" charset="0"/>
              </a:rPr>
              <a:t>Údržba, opotřebení, poškození</a:t>
            </a:r>
          </a:p>
          <a:p>
            <a:pPr marL="285750" indent="-285750">
              <a:buFont typeface="Wingdings" panose="05000000000000000000" pitchFamily="2" charset="2"/>
              <a:buChar char="§"/>
            </a:pPr>
            <a:endParaRPr lang="cs-CZ" b="1" dirty="0">
              <a:latin typeface="Century Gothic" panose="020B0502020202020204" pitchFamily="34" charset="0"/>
            </a:endParaRPr>
          </a:p>
          <a:p>
            <a:r>
              <a:rPr lang="cs-CZ" b="1" dirty="0">
                <a:latin typeface="Century Gothic" panose="020B0502020202020204" pitchFamily="34" charset="0"/>
              </a:rPr>
              <a:t>Investice</a:t>
            </a:r>
          </a:p>
          <a:p>
            <a:pPr marL="285750" indent="-285750">
              <a:buFont typeface="Wingdings" panose="05000000000000000000" pitchFamily="2" charset="2"/>
              <a:buChar char="§"/>
            </a:pPr>
            <a:r>
              <a:rPr lang="cs-CZ" sz="1600" dirty="0">
                <a:latin typeface="Century Gothic" panose="020B0502020202020204" pitchFamily="34" charset="0"/>
              </a:rPr>
              <a:t>Technické zhodnocení</a:t>
            </a:r>
          </a:p>
          <a:p>
            <a:pPr marL="285750" indent="-285750">
              <a:buFont typeface="Wingdings" panose="05000000000000000000" pitchFamily="2" charset="2"/>
              <a:buChar char="§"/>
            </a:pPr>
            <a:r>
              <a:rPr lang="cs-CZ" sz="1600" dirty="0">
                <a:latin typeface="Century Gothic" panose="020B0502020202020204" pitchFamily="34" charset="0"/>
              </a:rPr>
              <a:t>Rekonstrukce, modernizace</a:t>
            </a:r>
          </a:p>
          <a:p>
            <a:pPr marL="285750" indent="-285750">
              <a:buFont typeface="Wingdings" panose="05000000000000000000" pitchFamily="2" charset="2"/>
              <a:buChar char="§"/>
            </a:pPr>
            <a:endParaRPr lang="cs-CZ" b="1" dirty="0">
              <a:latin typeface="Century Gothic" panose="020B0502020202020204" pitchFamily="34" charset="0"/>
            </a:endParaRPr>
          </a:p>
          <a:p>
            <a:r>
              <a:rPr lang="cs-CZ" b="1" dirty="0">
                <a:latin typeface="Century Gothic" panose="020B0502020202020204" pitchFamily="34" charset="0"/>
              </a:rPr>
              <a:t>Oprava nebo technické zhodnocení ?</a:t>
            </a:r>
          </a:p>
          <a:p>
            <a:pPr marL="285750" indent="-285750">
              <a:buFont typeface="Wingdings" panose="05000000000000000000" pitchFamily="2" charset="2"/>
              <a:buChar char="§"/>
            </a:pPr>
            <a:r>
              <a:rPr lang="cs-CZ" sz="1600" dirty="0">
                <a:latin typeface="Century Gothic" panose="020B0502020202020204" pitchFamily="34" charset="0"/>
              </a:rPr>
              <a:t>Budovy</a:t>
            </a:r>
          </a:p>
          <a:p>
            <a:pPr marL="285750" indent="-285750">
              <a:buFont typeface="Wingdings" panose="05000000000000000000" pitchFamily="2" charset="2"/>
              <a:buChar char="§"/>
            </a:pPr>
            <a:r>
              <a:rPr lang="cs-CZ" sz="1600" dirty="0">
                <a:latin typeface="Century Gothic" panose="020B0502020202020204" pitchFamily="34" charset="0"/>
              </a:rPr>
              <a:t>Stavební úpravy</a:t>
            </a:r>
          </a:p>
          <a:p>
            <a:pPr marL="285750" indent="-285750">
              <a:buFont typeface="Wingdings" panose="05000000000000000000" pitchFamily="2" charset="2"/>
              <a:buChar char="§"/>
            </a:pPr>
            <a:r>
              <a:rPr lang="cs-CZ" sz="1600" dirty="0">
                <a:latin typeface="Century Gothic" panose="020B0502020202020204" pitchFamily="34" charset="0"/>
              </a:rPr>
              <a:t>Komunikace, chodníky, cyklostezky</a:t>
            </a:r>
          </a:p>
          <a:p>
            <a:pPr marL="285750" indent="-285750">
              <a:buFont typeface="Wingdings" panose="05000000000000000000" pitchFamily="2" charset="2"/>
              <a:buChar char="§"/>
            </a:pPr>
            <a:r>
              <a:rPr lang="cs-CZ" sz="1600" dirty="0">
                <a:latin typeface="Century Gothic" panose="020B0502020202020204" pitchFamily="34" charset="0"/>
              </a:rPr>
              <a:t>Veřejné osvětlení</a:t>
            </a:r>
          </a:p>
          <a:p>
            <a:pPr marL="285750" indent="-285750">
              <a:buFont typeface="Wingdings" panose="05000000000000000000" pitchFamily="2" charset="2"/>
              <a:buChar char="§"/>
            </a:pPr>
            <a:r>
              <a:rPr lang="cs-CZ" sz="1600" dirty="0">
                <a:latin typeface="Century Gothic" panose="020B0502020202020204" pitchFamily="34" charset="0"/>
              </a:rPr>
              <a:t>Jak se rozhodnout?</a:t>
            </a:r>
          </a:p>
          <a:p>
            <a:pPr marL="285750" indent="-285750">
              <a:buFont typeface="Wingdings" panose="05000000000000000000" pitchFamily="2" charset="2"/>
              <a:buChar char="§"/>
            </a:pPr>
            <a:endParaRPr lang="cs-CZ" dirty="0">
              <a:latin typeface="Century Gothic" panose="020B0502020202020204" pitchFamily="34" charset="0"/>
            </a:endParaRPr>
          </a:p>
          <a:p>
            <a:r>
              <a:rPr lang="cs-CZ" b="1" dirty="0">
                <a:latin typeface="Century Gothic" panose="020B0502020202020204" pitchFamily="34" charset="0"/>
              </a:rPr>
              <a:t>Oddělené účtování</a:t>
            </a:r>
          </a:p>
          <a:p>
            <a:endParaRPr lang="cs-CZ" b="1" dirty="0">
              <a:latin typeface="Century Gothic" panose="020B0502020202020204" pitchFamily="34" charset="0"/>
            </a:endParaRPr>
          </a:p>
          <a:p>
            <a:r>
              <a:rPr lang="cs-CZ" b="1" dirty="0">
                <a:latin typeface="Century Gothic" panose="020B0502020202020204" pitchFamily="34" charset="0"/>
              </a:rPr>
              <a:t>Účtování dotace</a:t>
            </a:r>
          </a:p>
        </p:txBody>
      </p:sp>
      <p:sp>
        <p:nvSpPr>
          <p:cNvPr id="6" name="Zástupný symbol pro číslo snímku 5">
            <a:extLst>
              <a:ext uri="{FF2B5EF4-FFF2-40B4-BE49-F238E27FC236}">
                <a16:creationId xmlns:a16="http://schemas.microsoft.com/office/drawing/2014/main" id="{93E31DDB-584C-B5E1-28BA-75C194B145D9}"/>
              </a:ext>
            </a:extLst>
          </p:cNvPr>
          <p:cNvSpPr>
            <a:spLocks noGrp="1"/>
          </p:cNvSpPr>
          <p:nvPr>
            <p:ph type="sldNum" sz="quarter" idx="12"/>
          </p:nvPr>
        </p:nvSpPr>
        <p:spPr/>
        <p:txBody>
          <a:bodyPr/>
          <a:lstStyle/>
          <a:p>
            <a:fld id="{645D9BCD-5E08-49C5-8C3D-F4BCF3C80373}" type="slidenum">
              <a:rPr lang="cs-CZ" smtClean="0"/>
              <a:t>3</a:t>
            </a:fld>
            <a:endParaRPr lang="cs-CZ"/>
          </a:p>
        </p:txBody>
      </p:sp>
    </p:spTree>
    <p:extLst>
      <p:ext uri="{BB962C8B-B14F-4D97-AF65-F5344CB8AC3E}">
        <p14:creationId xmlns:p14="http://schemas.microsoft.com/office/powerpoint/2010/main" val="826919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C7FC8-AF3C-415F-637E-BF5ABDBB99B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007D869-4089-5359-7E5F-BD02FFED4ED5}"/>
              </a:ext>
            </a:extLst>
          </p:cNvPr>
          <p:cNvSpPr>
            <a:spLocks noGrp="1"/>
          </p:cNvSpPr>
          <p:nvPr>
            <p:ph type="title"/>
          </p:nvPr>
        </p:nvSpPr>
        <p:spPr/>
        <p:txBody>
          <a:bodyPr/>
          <a:lstStyle/>
          <a:p>
            <a:endParaRPr lang="cs-CZ"/>
          </a:p>
        </p:txBody>
      </p:sp>
      <p:pic>
        <p:nvPicPr>
          <p:cNvPr id="4" name="Zástupný symbol pro obsah 3">
            <a:extLst>
              <a:ext uri="{FF2B5EF4-FFF2-40B4-BE49-F238E27FC236}">
                <a16:creationId xmlns:a16="http://schemas.microsoft.com/office/drawing/2014/main" id="{AF109AFC-CE46-1C8D-5D2C-D7214F40857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a:extLst>
              <a:ext uri="{FF2B5EF4-FFF2-40B4-BE49-F238E27FC236}">
                <a16:creationId xmlns:a16="http://schemas.microsoft.com/office/drawing/2014/main" id="{3DA6BF0F-BFFC-DA21-7582-667257ED81C5}"/>
              </a:ext>
            </a:extLst>
          </p:cNvPr>
          <p:cNvSpPr txBox="1"/>
          <p:nvPr/>
        </p:nvSpPr>
        <p:spPr>
          <a:xfrm>
            <a:off x="632254" y="365125"/>
            <a:ext cx="435781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a:extLst>
              <a:ext uri="{FF2B5EF4-FFF2-40B4-BE49-F238E27FC236}">
                <a16:creationId xmlns:a16="http://schemas.microsoft.com/office/drawing/2014/main" id="{83659167-73F9-E891-8EDA-2CB82FDE0796}"/>
              </a:ext>
            </a:extLst>
          </p:cNvPr>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4DAF174B-EFFA-CC2A-0FC6-07B28F5EB3A0}"/>
              </a:ext>
            </a:extLst>
          </p:cNvPr>
          <p:cNvSpPr txBox="1"/>
          <p:nvPr/>
        </p:nvSpPr>
        <p:spPr>
          <a:xfrm>
            <a:off x="632254" y="2872899"/>
            <a:ext cx="10740088" cy="923330"/>
          </a:xfrm>
          <a:prstGeom prst="rect">
            <a:avLst/>
          </a:prstGeom>
          <a:noFill/>
        </p:spPr>
        <p:txBody>
          <a:bodyPr wrap="square" rtlCol="0">
            <a:spAutoFit/>
          </a:bodyPr>
          <a:lstStyle/>
          <a:p>
            <a:pPr algn="ctr"/>
            <a:r>
              <a:rPr lang="cs-CZ" sz="5400" b="1" dirty="0">
                <a:latin typeface="Century Gothic" panose="020B0502020202020204" pitchFamily="34" charset="0"/>
              </a:rPr>
              <a:t>DOTAZY ?</a:t>
            </a:r>
          </a:p>
        </p:txBody>
      </p:sp>
      <p:sp>
        <p:nvSpPr>
          <p:cNvPr id="3" name="Zástupný symbol pro číslo snímku 2">
            <a:extLst>
              <a:ext uri="{FF2B5EF4-FFF2-40B4-BE49-F238E27FC236}">
                <a16:creationId xmlns:a16="http://schemas.microsoft.com/office/drawing/2014/main" id="{8301C06E-A8E7-3E56-B8A3-BCE6063688A1}"/>
              </a:ext>
            </a:extLst>
          </p:cNvPr>
          <p:cNvSpPr>
            <a:spLocks noGrp="1"/>
          </p:cNvSpPr>
          <p:nvPr>
            <p:ph type="sldNum" sz="quarter" idx="12"/>
          </p:nvPr>
        </p:nvSpPr>
        <p:spPr/>
        <p:txBody>
          <a:bodyPr/>
          <a:lstStyle/>
          <a:p>
            <a:fld id="{645D9BCD-5E08-49C5-8C3D-F4BCF3C80373}" type="slidenum">
              <a:rPr lang="cs-CZ" smtClean="0"/>
              <a:t>30</a:t>
            </a:fld>
            <a:endParaRPr lang="cs-CZ"/>
          </a:p>
        </p:txBody>
      </p:sp>
    </p:spTree>
    <p:extLst>
      <p:ext uri="{BB962C8B-B14F-4D97-AF65-F5344CB8AC3E}">
        <p14:creationId xmlns:p14="http://schemas.microsoft.com/office/powerpoint/2010/main" val="3475891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Zástupný symbol pro číslo snímku 2">
            <a:extLst>
              <a:ext uri="{FF2B5EF4-FFF2-40B4-BE49-F238E27FC236}">
                <a16:creationId xmlns:a16="http://schemas.microsoft.com/office/drawing/2014/main" id="{3BF36E37-B864-5688-7B38-89161B20796F}"/>
              </a:ext>
            </a:extLst>
          </p:cNvPr>
          <p:cNvSpPr>
            <a:spLocks noGrp="1"/>
          </p:cNvSpPr>
          <p:nvPr>
            <p:ph type="sldNum" sz="quarter" idx="12"/>
          </p:nvPr>
        </p:nvSpPr>
        <p:spPr/>
        <p:txBody>
          <a:bodyPr/>
          <a:lstStyle/>
          <a:p>
            <a:fld id="{645D9BCD-5E08-49C5-8C3D-F4BCF3C80373}" type="slidenum">
              <a:rPr lang="cs-CZ" smtClean="0"/>
              <a:t>31</a:t>
            </a:fld>
            <a:endParaRPr lang="cs-CZ"/>
          </a:p>
        </p:txBody>
      </p:sp>
    </p:spTree>
    <p:extLst>
      <p:ext uri="{BB962C8B-B14F-4D97-AF65-F5344CB8AC3E}">
        <p14:creationId xmlns:p14="http://schemas.microsoft.com/office/powerpoint/2010/main" val="3562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469552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4782976"/>
          </a:xfrm>
          <a:prstGeom prst="rect">
            <a:avLst/>
          </a:prstGeom>
          <a:noFill/>
        </p:spPr>
        <p:txBody>
          <a:bodyPr wrap="square" rtlCol="0">
            <a:spAutoFit/>
          </a:bodyPr>
          <a:lstStyle/>
          <a:p>
            <a:r>
              <a:rPr lang="cs-CZ" sz="3200" b="1" dirty="0" err="1">
                <a:latin typeface="Century Gothic" panose="020B0502020202020204" pitchFamily="34" charset="0"/>
              </a:rPr>
              <a:t>Neinvestice</a:t>
            </a:r>
            <a:endParaRPr lang="cs-CZ" sz="3200" b="1" dirty="0">
              <a:latin typeface="Century Gothic" panose="020B0502020202020204" pitchFamily="34" charset="0"/>
            </a:endParaRPr>
          </a:p>
          <a:p>
            <a:endParaRPr lang="cs-CZ" sz="2400" b="1" dirty="0">
              <a:latin typeface="Century Gothic" panose="020B0502020202020204" pitchFamily="34" charset="0"/>
            </a:endParaRPr>
          </a:p>
          <a:p>
            <a:r>
              <a:rPr lang="cs-CZ" sz="2400" b="1" dirty="0">
                <a:latin typeface="Century Gothic" panose="020B0502020202020204" pitchFamily="34" charset="0"/>
              </a:rPr>
              <a:t>OPRAVA</a:t>
            </a:r>
          </a:p>
          <a:p>
            <a:endParaRPr lang="cs-CZ" dirty="0">
              <a:latin typeface="Century Gothic" panose="020B0502020202020204" pitchFamily="34"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Opravou dochází k odstranění účinků částečného fyzického opotřebení nebo poškození majetku za účelem uvedení do předchozího nebo provozuschopného stavu. </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Při opravě se majetek uvádí do původního stavu nebo dochází k výměně opotřebovaných předmětů za nové, přičemž může být použit i jiný materiál, díly, součásti i technologie, pokud tím nedojde k technickému zhodnocení.</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r>
              <a:rPr lang="cs-CZ" sz="1800" dirty="0">
                <a:effectLst/>
                <a:latin typeface="Century Gothic" panose="020B0502020202020204" pitchFamily="34" charset="0"/>
                <a:ea typeface="Calibri" panose="020F0502020204030204" pitchFamily="34" charset="0"/>
                <a:cs typeface="Times New Roman" panose="02020603050405020304" pitchFamily="18" charset="0"/>
              </a:rPr>
              <a:t>Předchozí nebo provozuschopný stav je uvedení majetku do stavu, v jakém již dříve existoval nebo kdy je schopný provozu. Obě podmínky nemusí platit zároveň.</a:t>
            </a:r>
          </a:p>
          <a:p>
            <a:endParaRPr lang="cs-CZ" dirty="0">
              <a:latin typeface="Century Gothic" panose="020B0502020202020204" pitchFamily="34" charset="0"/>
              <a:ea typeface="Calibri" panose="020F0502020204030204" pitchFamily="34" charset="0"/>
              <a:cs typeface="Times New Roman" panose="02020603050405020304" pitchFamily="18" charset="0"/>
            </a:endParaRPr>
          </a:p>
          <a:p>
            <a:endParaRPr lang="cs-CZ" dirty="0">
              <a:latin typeface="Century Gothic" panose="020B0502020202020204" pitchFamily="34" charset="0"/>
            </a:endParaRPr>
          </a:p>
        </p:txBody>
      </p:sp>
      <p:sp>
        <p:nvSpPr>
          <p:cNvPr id="3" name="Zástupný symbol pro číslo snímku 2">
            <a:extLst>
              <a:ext uri="{FF2B5EF4-FFF2-40B4-BE49-F238E27FC236}">
                <a16:creationId xmlns:a16="http://schemas.microsoft.com/office/drawing/2014/main" id="{22986AB9-4AFF-4EB3-460B-84BD90C10E5D}"/>
              </a:ext>
            </a:extLst>
          </p:cNvPr>
          <p:cNvSpPr>
            <a:spLocks noGrp="1"/>
          </p:cNvSpPr>
          <p:nvPr>
            <p:ph type="sldNum" sz="quarter" idx="12"/>
          </p:nvPr>
        </p:nvSpPr>
        <p:spPr/>
        <p:txBody>
          <a:bodyPr/>
          <a:lstStyle/>
          <a:p>
            <a:fld id="{645D9BCD-5E08-49C5-8C3D-F4BCF3C80373}" type="slidenum">
              <a:rPr lang="cs-CZ" smtClean="0"/>
              <a:t>4</a:t>
            </a:fld>
            <a:endParaRPr lang="cs-CZ"/>
          </a:p>
        </p:txBody>
      </p:sp>
    </p:spTree>
    <p:extLst>
      <p:ext uri="{BB962C8B-B14F-4D97-AF65-F5344CB8AC3E}">
        <p14:creationId xmlns:p14="http://schemas.microsoft.com/office/powerpoint/2010/main" val="687457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031428"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838200" y="1007250"/>
            <a:ext cx="10740088" cy="4832092"/>
          </a:xfrm>
          <a:prstGeom prst="rect">
            <a:avLst/>
          </a:prstGeom>
          <a:noFill/>
        </p:spPr>
        <p:txBody>
          <a:bodyPr wrap="square" rtlCol="0">
            <a:spAutoFit/>
          </a:bodyPr>
          <a:lstStyle/>
          <a:p>
            <a:r>
              <a:rPr lang="cs-CZ" sz="3200" b="1" dirty="0" err="1">
                <a:latin typeface="Century Gothic" panose="020B0502020202020204" pitchFamily="34" charset="0"/>
              </a:rPr>
              <a:t>Neinvestice</a:t>
            </a:r>
            <a:endParaRPr lang="cs-CZ" sz="3200" b="1" dirty="0">
              <a:latin typeface="Century Gothic" panose="020B0502020202020204" pitchFamily="34" charset="0"/>
            </a:endParaRPr>
          </a:p>
          <a:p>
            <a:endParaRPr lang="cs-CZ" sz="2400" b="1" dirty="0">
              <a:latin typeface="Century Gothic" panose="020B0502020202020204" pitchFamily="34" charset="0"/>
            </a:endParaRPr>
          </a:p>
          <a:p>
            <a:r>
              <a:rPr lang="cs-CZ" sz="2400" b="1" dirty="0">
                <a:latin typeface="Century Gothic" panose="020B0502020202020204" pitchFamily="34" charset="0"/>
              </a:rPr>
              <a:t>ÚDRŽBA</a:t>
            </a:r>
          </a:p>
          <a:p>
            <a:endParaRPr lang="cs-CZ" dirty="0">
              <a:latin typeface="Century Gothic" panose="020B0502020202020204" pitchFamily="34" charset="0"/>
            </a:endParaRPr>
          </a:p>
          <a:p>
            <a:r>
              <a:rPr lang="cs-CZ" sz="1800" dirty="0">
                <a:effectLst/>
                <a:latin typeface="Century Gothic" panose="020B0502020202020204" pitchFamily="34" charset="0"/>
                <a:ea typeface="Calibri" panose="020F0502020204030204" pitchFamily="34" charset="0"/>
                <a:cs typeface="Times New Roman" panose="02020603050405020304" pitchFamily="18" charset="0"/>
              </a:rPr>
              <a:t>Údržba je pravidelná péče za účelem zpomalení fyzického opotřebení, předchází poruchám a odstraňování drobnějších závad. Výsledkem je uvedení do původní nebo obvyklé podoby, pokud tato úprava není opravou.</a:t>
            </a:r>
          </a:p>
          <a:p>
            <a:endParaRPr lang="cs-CZ" dirty="0">
              <a:latin typeface="Century Gothic" panose="020B0502020202020204" pitchFamily="34" charset="0"/>
              <a:ea typeface="Calibri" panose="020F0502020204030204" pitchFamily="34" charset="0"/>
              <a:cs typeface="Times New Roman" panose="02020603050405020304" pitchFamily="18" charset="0"/>
            </a:endParaRPr>
          </a:p>
          <a:p>
            <a:r>
              <a:rPr lang="cs-CZ" sz="2400" b="1" dirty="0">
                <a:effectLst/>
                <a:latin typeface="Century Gothic" panose="020B0502020202020204" pitchFamily="34" charset="0"/>
                <a:ea typeface="Calibri" panose="020F0502020204030204" pitchFamily="34" charset="0"/>
                <a:cs typeface="Times New Roman" panose="02020603050405020304" pitchFamily="18" charset="0"/>
              </a:rPr>
              <a:t>OPOTŘEBENÍ</a:t>
            </a:r>
          </a:p>
          <a:p>
            <a:endParaRPr lang="cs-CZ" dirty="0">
              <a:latin typeface="Century Gothic" panose="020B0502020202020204" pitchFamily="34" charset="0"/>
              <a:ea typeface="Calibri" panose="020F0502020204030204" pitchFamily="34" charset="0"/>
              <a:cs typeface="Times New Roman" panose="02020603050405020304" pitchFamily="18" charset="0"/>
            </a:endParaRPr>
          </a:p>
          <a:p>
            <a:r>
              <a:rPr lang="cs-CZ" dirty="0">
                <a:effectLst/>
                <a:latin typeface="Century Gothic" panose="020B0502020202020204" pitchFamily="34" charset="0"/>
                <a:ea typeface="Calibri" panose="020F0502020204030204" pitchFamily="34" charset="0"/>
                <a:cs typeface="Times New Roman" panose="02020603050405020304" pitchFamily="18" charset="0"/>
              </a:rPr>
              <a:t>Pozvolný proces spotřeby majetku při jeho používání.</a:t>
            </a:r>
          </a:p>
          <a:p>
            <a:endParaRPr lang="cs-CZ" dirty="0">
              <a:latin typeface="Century Gothic" panose="020B0502020202020204" pitchFamily="34" charset="0"/>
              <a:ea typeface="Calibri" panose="020F0502020204030204" pitchFamily="34" charset="0"/>
              <a:cs typeface="Times New Roman" panose="02020603050405020304" pitchFamily="18" charset="0"/>
            </a:endParaRPr>
          </a:p>
          <a:p>
            <a:r>
              <a:rPr lang="cs-CZ" sz="2400" b="1" dirty="0">
                <a:effectLst/>
                <a:latin typeface="Century Gothic" panose="020B0502020202020204" pitchFamily="34" charset="0"/>
                <a:ea typeface="Calibri" panose="020F0502020204030204" pitchFamily="34" charset="0"/>
                <a:cs typeface="Times New Roman" panose="02020603050405020304" pitchFamily="18" charset="0"/>
              </a:rPr>
              <a:t>POŠKOZENÍ</a:t>
            </a:r>
          </a:p>
          <a:p>
            <a:endParaRPr lang="cs-CZ" dirty="0">
              <a:latin typeface="Century Gothic" panose="020B0502020202020204" pitchFamily="34" charset="0"/>
              <a:ea typeface="Calibri" panose="020F0502020204030204" pitchFamily="34" charset="0"/>
              <a:cs typeface="Times New Roman" panose="02020603050405020304" pitchFamily="18" charset="0"/>
            </a:endParaRPr>
          </a:p>
          <a:p>
            <a:r>
              <a:rPr lang="cs-CZ" dirty="0">
                <a:effectLst/>
                <a:latin typeface="Century Gothic" panose="020B0502020202020204" pitchFamily="34" charset="0"/>
                <a:ea typeface="Calibri" panose="020F0502020204030204" pitchFamily="34" charset="0"/>
                <a:cs typeface="Times New Roman" panose="02020603050405020304" pitchFamily="18" charset="0"/>
              </a:rPr>
              <a:t>Rychlejší, i jednorázový proces snížení hodnoty majetku vlivem vnějším nebo vnitřních faktorů.</a:t>
            </a:r>
          </a:p>
        </p:txBody>
      </p:sp>
      <p:sp>
        <p:nvSpPr>
          <p:cNvPr id="3" name="Zástupný symbol pro číslo snímku 2">
            <a:extLst>
              <a:ext uri="{FF2B5EF4-FFF2-40B4-BE49-F238E27FC236}">
                <a16:creationId xmlns:a16="http://schemas.microsoft.com/office/drawing/2014/main" id="{F388FE05-E391-A4A7-C0BC-BB60DDD2E017}"/>
              </a:ext>
            </a:extLst>
          </p:cNvPr>
          <p:cNvSpPr>
            <a:spLocks noGrp="1"/>
          </p:cNvSpPr>
          <p:nvPr>
            <p:ph type="sldNum" sz="quarter" idx="12"/>
          </p:nvPr>
        </p:nvSpPr>
        <p:spPr/>
        <p:txBody>
          <a:bodyPr/>
          <a:lstStyle/>
          <a:p>
            <a:fld id="{645D9BCD-5E08-49C5-8C3D-F4BCF3C80373}" type="slidenum">
              <a:rPr lang="cs-CZ" smtClean="0"/>
              <a:t>5</a:t>
            </a:fld>
            <a:endParaRPr lang="cs-CZ"/>
          </a:p>
        </p:txBody>
      </p:sp>
    </p:spTree>
    <p:extLst>
      <p:ext uri="{BB962C8B-B14F-4D97-AF65-F5344CB8AC3E}">
        <p14:creationId xmlns:p14="http://schemas.microsoft.com/office/powerpoint/2010/main" val="211884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463746"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3032112"/>
          </a:xfrm>
          <a:prstGeom prst="rect">
            <a:avLst/>
          </a:prstGeom>
          <a:noFill/>
        </p:spPr>
        <p:txBody>
          <a:bodyPr wrap="square" rtlCol="0">
            <a:spAutoFit/>
          </a:bodyPr>
          <a:lstStyle/>
          <a:p>
            <a:r>
              <a:rPr lang="cs-CZ" sz="2400" b="1" dirty="0">
                <a:latin typeface="Century Gothic" panose="020B0502020202020204" pitchFamily="34" charset="0"/>
              </a:rPr>
              <a:t>OPRAVOU NENÍ</a:t>
            </a:r>
          </a:p>
          <a:p>
            <a:endParaRPr lang="cs-CZ" dirty="0">
              <a:latin typeface="Century Gothic" panose="020B0502020202020204" pitchFamily="34" charset="0"/>
            </a:endParaRP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Odstranění úplného fyzického opotřebení nebo poškození</a:t>
            </a: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Odstranění morálního opotřebení.</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r>
              <a:rPr lang="cs-CZ" sz="1800" dirty="0">
                <a:effectLst/>
                <a:latin typeface="Century Gothic" panose="020B0502020202020204" pitchFamily="34" charset="0"/>
                <a:ea typeface="Calibri" panose="020F0502020204030204" pitchFamily="34" charset="0"/>
                <a:cs typeface="Times New Roman" panose="02020603050405020304" pitchFamily="18" charset="0"/>
              </a:rPr>
              <a:t>Takové uvedení do provozuschopného stavu, při kterém se naplní definice technického zhodnocení.</a:t>
            </a:r>
          </a:p>
          <a:p>
            <a:endParaRPr lang="cs-CZ" dirty="0">
              <a:latin typeface="Century Gothic" panose="020B0502020202020204" pitchFamily="34" charset="0"/>
              <a:ea typeface="Calibri" panose="020F0502020204030204" pitchFamily="34" charset="0"/>
              <a:cs typeface="Times New Roman" panose="02020603050405020304" pitchFamily="18" charset="0"/>
            </a:endParaRPr>
          </a:p>
          <a:p>
            <a:endParaRPr lang="cs-CZ" dirty="0">
              <a:latin typeface="Century Gothic" panose="020B0502020202020204" pitchFamily="34" charset="0"/>
            </a:endParaRPr>
          </a:p>
        </p:txBody>
      </p:sp>
      <p:sp>
        <p:nvSpPr>
          <p:cNvPr id="3" name="Zástupný symbol pro číslo snímku 2">
            <a:extLst>
              <a:ext uri="{FF2B5EF4-FFF2-40B4-BE49-F238E27FC236}">
                <a16:creationId xmlns:a16="http://schemas.microsoft.com/office/drawing/2014/main" id="{C986366C-9F8C-6D97-DF7D-71BDCE877508}"/>
              </a:ext>
            </a:extLst>
          </p:cNvPr>
          <p:cNvSpPr>
            <a:spLocks noGrp="1"/>
          </p:cNvSpPr>
          <p:nvPr>
            <p:ph type="sldNum" sz="quarter" idx="12"/>
          </p:nvPr>
        </p:nvSpPr>
        <p:spPr/>
        <p:txBody>
          <a:bodyPr/>
          <a:lstStyle/>
          <a:p>
            <a:fld id="{645D9BCD-5E08-49C5-8C3D-F4BCF3C80373}" type="slidenum">
              <a:rPr lang="cs-CZ" smtClean="0"/>
              <a:t>6</a:t>
            </a:fld>
            <a:endParaRPr lang="cs-CZ"/>
          </a:p>
        </p:txBody>
      </p:sp>
    </p:spTree>
    <p:extLst>
      <p:ext uri="{BB962C8B-B14F-4D97-AF65-F5344CB8AC3E}">
        <p14:creationId xmlns:p14="http://schemas.microsoft.com/office/powerpoint/2010/main" val="90908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3" y="365125"/>
            <a:ext cx="5320677"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3652154"/>
          </a:xfrm>
          <a:prstGeom prst="rect">
            <a:avLst/>
          </a:prstGeom>
          <a:noFill/>
        </p:spPr>
        <p:txBody>
          <a:bodyPr wrap="square" rtlCol="0">
            <a:spAutoFit/>
          </a:bodyPr>
          <a:lstStyle/>
          <a:p>
            <a:r>
              <a:rPr lang="cs-CZ" sz="3200" b="1" dirty="0">
                <a:latin typeface="Century Gothic" panose="020B0502020202020204" pitchFamily="34" charset="0"/>
              </a:rPr>
              <a:t>Investice</a:t>
            </a:r>
          </a:p>
          <a:p>
            <a:endParaRPr lang="cs-CZ" sz="2400" b="1" dirty="0">
              <a:latin typeface="Century Gothic" panose="020B0502020202020204" pitchFamily="34" charset="0"/>
            </a:endParaRPr>
          </a:p>
          <a:p>
            <a:r>
              <a:rPr lang="cs-CZ" sz="2400" b="1" dirty="0">
                <a:latin typeface="Century Gothic" panose="020B0502020202020204" pitchFamily="34" charset="0"/>
              </a:rPr>
              <a:t>TECHNICKÉ ZHODNOCENÍ</a:t>
            </a:r>
          </a:p>
          <a:p>
            <a:endParaRPr lang="cs-CZ" dirty="0">
              <a:latin typeface="Century Gothic" panose="020B0502020202020204" pitchFamily="34" charset="0"/>
            </a:endParaRP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Účetní hledisko</a:t>
            </a: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Technickým zhodnocením se rozumí </a:t>
            </a:r>
            <a:r>
              <a:rPr lang="cs-CZ" sz="1800" b="1" dirty="0">
                <a:effectLst/>
                <a:latin typeface="Century Gothic" panose="020B0502020202020204" pitchFamily="34" charset="0"/>
                <a:ea typeface="Calibri" panose="020F0502020204030204" pitchFamily="34" charset="0"/>
                <a:cs typeface="Times New Roman" panose="02020603050405020304" pitchFamily="18" charset="0"/>
              </a:rPr>
              <a:t>zásahy do </a:t>
            </a:r>
            <a:r>
              <a:rPr lang="cs-CZ" sz="1800" dirty="0">
                <a:effectLst/>
                <a:latin typeface="Century Gothic" panose="020B0502020202020204" pitchFamily="34" charset="0"/>
                <a:ea typeface="Calibri" panose="020F0502020204030204" pitchFamily="34" charset="0"/>
                <a:cs typeface="Times New Roman" panose="02020603050405020304" pitchFamily="18" charset="0"/>
              </a:rPr>
              <a:t>dlouhodobého nehmotného majetku nebo dlouhodobého hmotného </a:t>
            </a:r>
            <a:r>
              <a:rPr lang="cs-CZ" sz="1800" b="1" dirty="0">
                <a:effectLst/>
                <a:latin typeface="Century Gothic" panose="020B0502020202020204" pitchFamily="34" charset="0"/>
                <a:ea typeface="Calibri" panose="020F0502020204030204" pitchFamily="34" charset="0"/>
                <a:cs typeface="Times New Roman" panose="02020603050405020304" pitchFamily="18" charset="0"/>
              </a:rPr>
              <a:t>majetku</a:t>
            </a:r>
            <a:r>
              <a:rPr lang="cs-CZ" sz="1800" dirty="0">
                <a:effectLst/>
                <a:latin typeface="Century Gothic" panose="020B0502020202020204" pitchFamily="34" charset="0"/>
                <a:ea typeface="Calibri" panose="020F0502020204030204" pitchFamily="34" charset="0"/>
                <a:cs typeface="Times New Roman" panose="02020603050405020304" pitchFamily="18" charset="0"/>
              </a:rPr>
              <a:t> uvedeného do užívání, které mají za následek </a:t>
            </a:r>
            <a:r>
              <a:rPr lang="cs-CZ" sz="1800" b="1" dirty="0">
                <a:effectLst/>
                <a:latin typeface="Century Gothic" panose="020B0502020202020204" pitchFamily="34" charset="0"/>
                <a:ea typeface="Calibri" panose="020F0502020204030204" pitchFamily="34" charset="0"/>
                <a:cs typeface="Times New Roman" panose="02020603050405020304" pitchFamily="18" charset="0"/>
              </a:rPr>
              <a:t>změnu jeho účelu nebo technických parametrů</a:t>
            </a:r>
            <a:r>
              <a:rPr lang="cs-CZ" sz="1800" dirty="0">
                <a:effectLst/>
                <a:latin typeface="Century Gothic" panose="020B0502020202020204" pitchFamily="34" charset="0"/>
                <a:ea typeface="Calibri" panose="020F0502020204030204" pitchFamily="34" charset="0"/>
                <a:cs typeface="Times New Roman" panose="02020603050405020304" pitchFamily="18" charset="0"/>
              </a:rPr>
              <a:t>, nebo </a:t>
            </a:r>
            <a:r>
              <a:rPr lang="cs-CZ" sz="1800" b="1" dirty="0">
                <a:effectLst/>
                <a:latin typeface="Century Gothic" panose="020B0502020202020204" pitchFamily="34" charset="0"/>
                <a:ea typeface="Calibri" panose="020F0502020204030204" pitchFamily="34" charset="0"/>
                <a:cs typeface="Times New Roman" panose="02020603050405020304" pitchFamily="18" charset="0"/>
              </a:rPr>
              <a:t>rozšíření vybavenosti nebo použitelnosti majetku, včetně nástaveb, přístaveb a stavebních úprav</a:t>
            </a:r>
            <a:r>
              <a:rPr lang="cs-CZ" sz="1800" dirty="0">
                <a:effectLst/>
                <a:latin typeface="Century Gothic" panose="020B0502020202020204" pitchFamily="34" charset="0"/>
                <a:ea typeface="Calibri" panose="020F0502020204030204" pitchFamily="34" charset="0"/>
                <a:cs typeface="Times New Roman" panose="02020603050405020304" pitchFamily="18" charset="0"/>
              </a:rPr>
              <a:t>, pokud vynaložené náklady dosáhnou ocenění stanoveného pro vykazování jednotlivého dlouhodobého majetku podle § 11 odst. 2 nebo § 14 odst. 9 vyhlášky č. 410/2009 Sb. (DNM 60 000 Kč, DHM 40 000 Kč).</a:t>
            </a: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 </a:t>
            </a:r>
          </a:p>
        </p:txBody>
      </p:sp>
      <p:sp>
        <p:nvSpPr>
          <p:cNvPr id="3" name="Zástupný symbol pro číslo snímku 2">
            <a:extLst>
              <a:ext uri="{FF2B5EF4-FFF2-40B4-BE49-F238E27FC236}">
                <a16:creationId xmlns:a16="http://schemas.microsoft.com/office/drawing/2014/main" id="{A56FF602-0B3C-1B39-075B-6FB1A2381C55}"/>
              </a:ext>
            </a:extLst>
          </p:cNvPr>
          <p:cNvSpPr>
            <a:spLocks noGrp="1"/>
          </p:cNvSpPr>
          <p:nvPr>
            <p:ph type="sldNum" sz="quarter" idx="12"/>
          </p:nvPr>
        </p:nvSpPr>
        <p:spPr/>
        <p:txBody>
          <a:bodyPr/>
          <a:lstStyle/>
          <a:p>
            <a:fld id="{645D9BCD-5E08-49C5-8C3D-F4BCF3C80373}" type="slidenum">
              <a:rPr lang="cs-CZ" smtClean="0"/>
              <a:t>7</a:t>
            </a:fld>
            <a:endParaRPr lang="cs-CZ"/>
          </a:p>
        </p:txBody>
      </p:sp>
    </p:spTree>
    <p:extLst>
      <p:ext uri="{BB962C8B-B14F-4D97-AF65-F5344CB8AC3E}">
        <p14:creationId xmlns:p14="http://schemas.microsoft.com/office/powerpoint/2010/main" val="3948147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4" y="365125"/>
            <a:ext cx="5246032"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4758034"/>
          </a:xfrm>
          <a:prstGeom prst="rect">
            <a:avLst/>
          </a:prstGeom>
          <a:noFill/>
        </p:spPr>
        <p:txBody>
          <a:bodyPr wrap="square" rtlCol="0">
            <a:spAutoFit/>
          </a:bodyPr>
          <a:lstStyle/>
          <a:p>
            <a:r>
              <a:rPr lang="cs-CZ" sz="3200" b="1" dirty="0">
                <a:latin typeface="Century Gothic" panose="020B0502020202020204" pitchFamily="34" charset="0"/>
              </a:rPr>
              <a:t>Investice</a:t>
            </a:r>
          </a:p>
          <a:p>
            <a:endParaRPr lang="cs-CZ" sz="2400" b="1" dirty="0">
              <a:latin typeface="Century Gothic" panose="020B0502020202020204" pitchFamily="34" charset="0"/>
            </a:endParaRPr>
          </a:p>
          <a:p>
            <a:r>
              <a:rPr lang="cs-CZ" sz="2400" b="1" dirty="0">
                <a:latin typeface="Century Gothic" panose="020B0502020202020204" pitchFamily="34" charset="0"/>
              </a:rPr>
              <a:t>TECHNICKÉ ZHODNOCENÍ</a:t>
            </a:r>
          </a:p>
          <a:p>
            <a:pPr>
              <a:lnSpc>
                <a:spcPct val="107000"/>
              </a:lnSpc>
            </a:pPr>
            <a:endParaRPr lang="cs-CZ"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dirty="0">
                <a:effectLst/>
                <a:latin typeface="Century Gothic" panose="020B0502020202020204" pitchFamily="34" charset="0"/>
                <a:ea typeface="Calibri" panose="020F0502020204030204" pitchFamily="34" charset="0"/>
                <a:cs typeface="Times New Roman" panose="02020603050405020304" pitchFamily="18" charset="0"/>
              </a:rPr>
              <a:t>Daňové hledisko</a:t>
            </a: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Technickým zhodnocení se rozumí výdaje na dokončené nástavby, přístavby a stavební úpravy, rekonstrukce a modernizace majetku, pokud převýšily u jednotlivého majetku v úhrnu ve zdaňovacím období částku 40 000 Kč. (§ 33 zákona o daních z příjmů).</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2000" b="1" kern="100" dirty="0">
                <a:latin typeface="Century Gothic" panose="020B0502020202020204" pitchFamily="34" charset="0"/>
                <a:ea typeface="Calibri" panose="020F0502020204030204" pitchFamily="34" charset="0"/>
                <a:cs typeface="Times New Roman" panose="02020603050405020304" pitchFamily="18" charset="0"/>
              </a:rPr>
              <a:t>REKONSTRUKCE</a:t>
            </a:r>
          </a:p>
          <a:p>
            <a:pPr>
              <a:lnSpc>
                <a:spcPct val="107000"/>
              </a:lnSpc>
            </a:pP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Zásahy do majetku, které mají za následek změnu jeho účelu nebo technických parametrů.</a:t>
            </a:r>
          </a:p>
          <a:p>
            <a:pPr>
              <a:lnSpc>
                <a:spcPct val="107000"/>
              </a:lnSpc>
            </a:pP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2000" b="1" kern="100" dirty="0">
                <a:latin typeface="Century Gothic" panose="020B0502020202020204" pitchFamily="34" charset="0"/>
                <a:ea typeface="Calibri" panose="020F0502020204030204" pitchFamily="34" charset="0"/>
                <a:cs typeface="Times New Roman" panose="02020603050405020304" pitchFamily="18" charset="0"/>
              </a:rPr>
              <a:t>MODERNIZACE</a:t>
            </a:r>
            <a:endParaRPr lang="cs-CZ" sz="2000" b="1"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kern="100" dirty="0">
                <a:latin typeface="Century Gothic" panose="020B0502020202020204" pitchFamily="34" charset="0"/>
                <a:ea typeface="Calibri" panose="020F0502020204030204" pitchFamily="34" charset="0"/>
                <a:cs typeface="Times New Roman" panose="02020603050405020304" pitchFamily="18" charset="0"/>
              </a:rPr>
              <a:t>R</a:t>
            </a:r>
            <a:r>
              <a:rPr lang="cs-CZ" sz="1800" kern="100" dirty="0">
                <a:effectLst/>
                <a:latin typeface="Century Gothic" panose="020B0502020202020204" pitchFamily="34" charset="0"/>
                <a:ea typeface="Calibri" panose="020F0502020204030204" pitchFamily="34" charset="0"/>
                <a:cs typeface="Times New Roman" panose="02020603050405020304" pitchFamily="18" charset="0"/>
              </a:rPr>
              <a:t>ozšíření vybavenosti nebo použitelnosti majetku. </a:t>
            </a:r>
          </a:p>
        </p:txBody>
      </p:sp>
      <p:sp>
        <p:nvSpPr>
          <p:cNvPr id="3" name="Zástupný symbol pro číslo snímku 2">
            <a:extLst>
              <a:ext uri="{FF2B5EF4-FFF2-40B4-BE49-F238E27FC236}">
                <a16:creationId xmlns:a16="http://schemas.microsoft.com/office/drawing/2014/main" id="{E24FEF12-2116-D5B9-2271-7D391F72DA06}"/>
              </a:ext>
            </a:extLst>
          </p:cNvPr>
          <p:cNvSpPr>
            <a:spLocks noGrp="1"/>
          </p:cNvSpPr>
          <p:nvPr>
            <p:ph type="sldNum" sz="quarter" idx="12"/>
          </p:nvPr>
        </p:nvSpPr>
        <p:spPr/>
        <p:txBody>
          <a:bodyPr/>
          <a:lstStyle/>
          <a:p>
            <a:fld id="{645D9BCD-5E08-49C5-8C3D-F4BCF3C80373}" type="slidenum">
              <a:rPr lang="cs-CZ" smtClean="0"/>
              <a:t>8</a:t>
            </a:fld>
            <a:endParaRPr lang="cs-CZ"/>
          </a:p>
        </p:txBody>
      </p:sp>
    </p:spTree>
    <p:extLst>
      <p:ext uri="{BB962C8B-B14F-4D97-AF65-F5344CB8AC3E}">
        <p14:creationId xmlns:p14="http://schemas.microsoft.com/office/powerpoint/2010/main" val="2392708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2" cy="6858001"/>
          </a:xfrm>
        </p:spPr>
      </p:pic>
      <p:sp>
        <p:nvSpPr>
          <p:cNvPr id="5" name="TextovéPole 4"/>
          <p:cNvSpPr txBox="1"/>
          <p:nvPr/>
        </p:nvSpPr>
        <p:spPr>
          <a:xfrm>
            <a:off x="632253" y="365125"/>
            <a:ext cx="5022097" cy="276999"/>
          </a:xfrm>
          <a:prstGeom prst="rect">
            <a:avLst/>
          </a:prstGeom>
          <a:noFill/>
        </p:spPr>
        <p:txBody>
          <a:bodyPr wrap="square" rtlCol="0">
            <a:spAutoFit/>
          </a:bodyPr>
          <a:lstStyle/>
          <a:p>
            <a:r>
              <a:rPr lang="cs-CZ" sz="1200" dirty="0">
                <a:solidFill>
                  <a:srgbClr val="010FFF"/>
                </a:solidFill>
                <a:latin typeface="Century Gothic" panose="020B0502020202020204" pitchFamily="34" charset="0"/>
              </a:rPr>
              <a:t>Posuzování investice/</a:t>
            </a:r>
            <a:r>
              <a:rPr lang="cs-CZ" sz="1200" dirty="0" err="1">
                <a:solidFill>
                  <a:srgbClr val="010FFF"/>
                </a:solidFill>
                <a:latin typeface="Century Gothic" panose="020B0502020202020204" pitchFamily="34" charset="0"/>
              </a:rPr>
              <a:t>neinvestice</a:t>
            </a:r>
            <a:r>
              <a:rPr lang="cs-CZ" sz="1200" dirty="0">
                <a:solidFill>
                  <a:srgbClr val="010FFF"/>
                </a:solidFill>
                <a:latin typeface="Century Gothic" panose="020B0502020202020204" pitchFamily="34" charset="0"/>
              </a:rPr>
              <a:t>, Účtování dotace</a:t>
            </a:r>
          </a:p>
        </p:txBody>
      </p:sp>
      <p:sp>
        <p:nvSpPr>
          <p:cNvPr id="10" name="TextovéPole 9"/>
          <p:cNvSpPr txBox="1"/>
          <p:nvPr/>
        </p:nvSpPr>
        <p:spPr>
          <a:xfrm>
            <a:off x="9044120" y="365125"/>
            <a:ext cx="2421924" cy="276999"/>
          </a:xfrm>
          <a:prstGeom prst="rect">
            <a:avLst/>
          </a:prstGeom>
          <a:noFill/>
        </p:spPr>
        <p:txBody>
          <a:bodyPr wrap="square" rtlCol="0">
            <a:spAutoFit/>
          </a:bodyPr>
          <a:lstStyle/>
          <a:p>
            <a:pPr algn="r"/>
            <a:r>
              <a:rPr lang="cs-CZ" sz="1200" dirty="0">
                <a:solidFill>
                  <a:srgbClr val="000DFF"/>
                </a:solidFill>
                <a:latin typeface="Century Gothic" panose="020B0502020202020204" pitchFamily="34" charset="0"/>
              </a:rPr>
              <a:t>Odbor ekonomický</a:t>
            </a:r>
          </a:p>
        </p:txBody>
      </p:sp>
      <p:sp>
        <p:nvSpPr>
          <p:cNvPr id="6" name="TextovéPole 5">
            <a:extLst>
              <a:ext uri="{FF2B5EF4-FFF2-40B4-BE49-F238E27FC236}">
                <a16:creationId xmlns:a16="http://schemas.microsoft.com/office/drawing/2014/main" id="{0F3E9889-4BCC-95DB-646D-E44DE38A2B3D}"/>
              </a:ext>
            </a:extLst>
          </p:cNvPr>
          <p:cNvSpPr txBox="1"/>
          <p:nvPr/>
        </p:nvSpPr>
        <p:spPr>
          <a:xfrm>
            <a:off x="725956" y="989045"/>
            <a:ext cx="10740088" cy="5153334"/>
          </a:xfrm>
          <a:prstGeom prst="rect">
            <a:avLst/>
          </a:prstGeom>
          <a:noFill/>
        </p:spPr>
        <p:txBody>
          <a:bodyPr wrap="square" rtlCol="0">
            <a:spAutoFit/>
          </a:bodyPr>
          <a:lstStyle/>
          <a:p>
            <a:r>
              <a:rPr lang="cs-CZ" sz="3200" b="1" dirty="0">
                <a:latin typeface="Century Gothic" panose="020B0502020202020204" pitchFamily="34" charset="0"/>
              </a:rPr>
              <a:t>OPRAVA nebo TECHNICKÉ ZHODNOCENÍ ?</a:t>
            </a:r>
          </a:p>
          <a:p>
            <a:endParaRPr lang="cs-CZ" sz="2400" b="1" dirty="0">
              <a:latin typeface="Century Gothic" panose="020B0502020202020204" pitchFamily="34" charset="0"/>
            </a:endParaRPr>
          </a:p>
          <a:p>
            <a:r>
              <a:rPr lang="cs-CZ" sz="2400" b="1" dirty="0">
                <a:latin typeface="Century Gothic" panose="020B0502020202020204" pitchFamily="34" charset="0"/>
              </a:rPr>
              <a:t>Budovy</a:t>
            </a:r>
          </a:p>
          <a:p>
            <a:pPr>
              <a:lnSpc>
                <a:spcPct val="107000"/>
              </a:lnSpc>
            </a:pPr>
            <a:endParaRPr lang="cs-CZ" kern="1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b="1" dirty="0">
                <a:solidFill>
                  <a:srgbClr val="000000"/>
                </a:solidFill>
                <a:effectLst/>
                <a:latin typeface="Century Gothic" panose="020B0502020202020204" pitchFamily="34" charset="0"/>
                <a:ea typeface="Calibri" panose="020F0502020204030204" pitchFamily="34" charset="0"/>
              </a:rPr>
              <a:t>Za </a:t>
            </a:r>
            <a:r>
              <a:rPr lang="cs-CZ" sz="1800" b="1" u="sng" dirty="0">
                <a:solidFill>
                  <a:srgbClr val="000000"/>
                </a:solidFill>
                <a:effectLst/>
                <a:latin typeface="Century Gothic" panose="020B0502020202020204" pitchFamily="34" charset="0"/>
                <a:ea typeface="Calibri" panose="020F0502020204030204" pitchFamily="34" charset="0"/>
              </a:rPr>
              <a:t>technické zhodnocení </a:t>
            </a:r>
            <a:r>
              <a:rPr lang="cs-CZ" sz="1800" dirty="0">
                <a:solidFill>
                  <a:srgbClr val="000000"/>
                </a:solidFill>
                <a:effectLst/>
                <a:latin typeface="Century Gothic" panose="020B0502020202020204" pitchFamily="34" charset="0"/>
                <a:ea typeface="Calibri" panose="020F0502020204030204" pitchFamily="34" charset="0"/>
              </a:rPr>
              <a:t>se považuje </a:t>
            </a:r>
            <a:r>
              <a:rPr lang="cs-CZ" sz="1800" b="1" dirty="0">
                <a:solidFill>
                  <a:srgbClr val="000000"/>
                </a:solidFill>
                <a:effectLst/>
                <a:latin typeface="Century Gothic" panose="020B0502020202020204" pitchFamily="34" charset="0"/>
                <a:ea typeface="Calibri" panose="020F0502020204030204" pitchFamily="34" charset="0"/>
              </a:rPr>
              <a:t>především</a:t>
            </a:r>
            <a:r>
              <a:rPr lang="cs-CZ" sz="1800" dirty="0">
                <a:solidFill>
                  <a:srgbClr val="000000"/>
                </a:solidFill>
                <a:effectLst/>
                <a:latin typeface="Century Gothic" panose="020B0502020202020204" pitchFamily="34" charset="0"/>
                <a:ea typeface="Calibri" panose="020F0502020204030204" pitchFamily="34" charset="0"/>
              </a:rPr>
              <a:t> nástavba, přístavba, podstatné stavební úpravy, rekonstrukce a modernizace, výměna elektroinstalace při změně napětí, zřízení společné televizní antény, koupě na montáž nového elektroměru s větším počtem jističů, vločkování komínů, instalace ústředního topení, výměna kotle za výkonnější nebo výměna kotle při změně druhu paliva, instalace žaluzií, zvětšení oken a dveří, výměna starých dveří za nové s bezpečnostní úpravou </a:t>
            </a:r>
            <a:r>
              <a:rPr lang="cs-CZ" sz="1800">
                <a:solidFill>
                  <a:srgbClr val="000000"/>
                </a:solidFill>
                <a:effectLst/>
                <a:latin typeface="Century Gothic" panose="020B0502020202020204" pitchFamily="34" charset="0"/>
                <a:ea typeface="Calibri" panose="020F0502020204030204" pitchFamily="34" charset="0"/>
              </a:rPr>
              <a:t>atd.</a:t>
            </a:r>
            <a:endParaRPr lang="cs-CZ" sz="1800" dirty="0">
              <a:solidFill>
                <a:srgbClr val="000000"/>
              </a:solidFill>
              <a:effectLst/>
              <a:latin typeface="Century Gothic" panose="020B0502020202020204" pitchFamily="34" charset="0"/>
              <a:ea typeface="Calibri" panose="020F0502020204030204" pitchFamily="34" charset="0"/>
            </a:endParaRPr>
          </a:p>
          <a:p>
            <a:pPr>
              <a:lnSpc>
                <a:spcPct val="107000"/>
              </a:lnSpc>
            </a:pPr>
            <a:endParaRPr lang="cs-CZ" kern="1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cs-CZ" sz="1800" b="1" u="sng"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Oprava</a:t>
            </a:r>
            <a:r>
              <a:rPr lang="cs-CZ" sz="1800"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je např. oprava fasády, vnitřních omítek, obkladů stěn, podlah a dlažeb, opravy střechy, výměna, opravy a nátěry žlabů, opravy oken a dveří bez ohledu na změnu materiálu a jejich nátěry, opravy zařízení ústředního vytápění včetně výměn těles topení, výměna výtahů, výměna elektrických rozvodů bez změny technických parametrů, výměna kuchyňských linek, van a jiného běžného vybavení staveb apod.</a:t>
            </a:r>
            <a:endParaRPr lang="cs-CZ"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DE358F39-AE90-E4BA-2734-F121F23BB233}"/>
              </a:ext>
            </a:extLst>
          </p:cNvPr>
          <p:cNvSpPr>
            <a:spLocks noGrp="1"/>
          </p:cNvSpPr>
          <p:nvPr>
            <p:ph type="sldNum" sz="quarter" idx="12"/>
          </p:nvPr>
        </p:nvSpPr>
        <p:spPr/>
        <p:txBody>
          <a:bodyPr/>
          <a:lstStyle/>
          <a:p>
            <a:fld id="{645D9BCD-5E08-49C5-8C3D-F4BCF3C80373}" type="slidenum">
              <a:rPr lang="cs-CZ" smtClean="0"/>
              <a:t>9</a:t>
            </a:fld>
            <a:endParaRPr lang="cs-CZ"/>
          </a:p>
        </p:txBody>
      </p:sp>
    </p:spTree>
    <p:extLst>
      <p:ext uri="{BB962C8B-B14F-4D97-AF65-F5344CB8AC3E}">
        <p14:creationId xmlns:p14="http://schemas.microsoft.com/office/powerpoint/2010/main" val="97495434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2749</Words>
  <Application>Microsoft Office PowerPoint</Application>
  <PresentationFormat>Širokoúhlá obrazovka</PresentationFormat>
  <Paragraphs>389</Paragraphs>
  <Slides>31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Calibri Light</vt:lpstr>
      <vt:lpstr>Century Gothic</vt:lpstr>
      <vt:lpstr>Wingdings</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Nový Jan</dc:creator>
  <cp:lastModifiedBy>Vávrová Helena</cp:lastModifiedBy>
  <cp:revision>30</cp:revision>
  <dcterms:created xsi:type="dcterms:W3CDTF">2023-01-12T13:43:47Z</dcterms:created>
  <dcterms:modified xsi:type="dcterms:W3CDTF">2025-04-15T14:26:25Z</dcterms:modified>
</cp:coreProperties>
</file>