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91" r:id="rId4"/>
    <p:sldId id="292" r:id="rId5"/>
    <p:sldId id="295" r:id="rId6"/>
    <p:sldId id="298" r:id="rId7"/>
    <p:sldId id="300" r:id="rId8"/>
    <p:sldId id="299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64"/>
          </p14:sldIdLst>
        </p14:section>
        <p14:section name="Ausgangssituation" id="{9B15DDF1-0A1C-4450-A2F2-FA4F67CF33BE}">
          <p14:sldIdLst>
            <p14:sldId id="291"/>
          </p14:sldIdLst>
        </p14:section>
        <p14:section name="Das Forschungsprojekt OdCom" id="{910EBA2B-CC31-41F5-9B1A-E301A25BF8BC}">
          <p14:sldIdLst>
            <p14:sldId id="292"/>
            <p14:sldId id="295"/>
          </p14:sldIdLst>
        </p14:section>
        <p14:section name="Vorstellung und Aufgabend der Projektpartner" id="{94ED62BC-D27E-41F3-AF02-468A869E08D3}">
          <p14:sldIdLst>
            <p14:sldId id="298"/>
            <p14:sldId id="300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9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11.04.2018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41" y="86042"/>
            <a:ext cx="5748053" cy="8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32" y="6174928"/>
            <a:ext cx="4303267" cy="648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84800" y="6314262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OdCom Projektvorstellung/</a:t>
            </a:r>
            <a:r>
              <a:rPr lang="de-DE" sz="800" dirty="0" err="1" smtClean="0">
                <a:solidFill>
                  <a:schemeClr val="bg2"/>
                </a:solidFill>
              </a:rPr>
              <a:t>Představení</a:t>
            </a:r>
            <a:r>
              <a:rPr lang="de-DE" sz="800" dirty="0" smtClean="0">
                <a:solidFill>
                  <a:schemeClr val="bg2"/>
                </a:solidFill>
              </a:rPr>
              <a:t> </a:t>
            </a:r>
            <a:r>
              <a:rPr lang="de-DE" sz="800" dirty="0" err="1" smtClean="0">
                <a:solidFill>
                  <a:schemeClr val="bg2"/>
                </a:solidFill>
              </a:rPr>
              <a:t>projektu</a:t>
            </a:r>
            <a:endParaRPr lang="de-DE" sz="800" dirty="0" smtClean="0">
              <a:solidFill>
                <a:schemeClr val="bg2"/>
              </a:solidFill>
            </a:endParaRP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Forschungsverbund Public Health Sachsen /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Martin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Otto</a:t>
            </a:r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Regionalkonferenz/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Regionální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Ústí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800" baseline="0" dirty="0" err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Labem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// 12.04.2018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881370" y="6314262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874713" y="4971853"/>
            <a:ext cx="10438871" cy="1334525"/>
          </a:xfrm>
        </p:spPr>
        <p:txBody>
          <a:bodyPr/>
          <a:lstStyle/>
          <a:p>
            <a:r>
              <a:rPr lang="de-DE" dirty="0" smtClean="0"/>
              <a:t>Regionalkonferenz /</a:t>
            </a:r>
            <a:r>
              <a:rPr lang="de-DE" dirty="0" err="1" smtClean="0"/>
              <a:t>Regionální</a:t>
            </a:r>
            <a:r>
              <a:rPr lang="de-DE" dirty="0" smtClean="0"/>
              <a:t> </a:t>
            </a:r>
            <a:r>
              <a:rPr lang="de-DE" dirty="0" err="1" smtClean="0"/>
              <a:t>Konference</a:t>
            </a:r>
            <a:endParaRPr lang="de-DE" dirty="0" smtClean="0"/>
          </a:p>
          <a:p>
            <a:r>
              <a:rPr lang="de-DE" dirty="0" err="1"/>
              <a:t>Ústí</a:t>
            </a:r>
            <a:r>
              <a:rPr lang="de-DE" dirty="0"/>
              <a:t> </a:t>
            </a:r>
            <a:r>
              <a:rPr lang="de-DE" dirty="0" err="1"/>
              <a:t>nad</a:t>
            </a:r>
            <a:r>
              <a:rPr lang="de-DE" dirty="0"/>
              <a:t> </a:t>
            </a:r>
            <a:r>
              <a:rPr lang="de-DE" dirty="0" err="1" smtClean="0"/>
              <a:t>Labem</a:t>
            </a:r>
            <a:r>
              <a:rPr lang="de-DE" dirty="0" smtClean="0"/>
              <a:t>, 12. April 2018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Forschungsverbund </a:t>
            </a:r>
            <a:r>
              <a:rPr lang="de-DE" dirty="0"/>
              <a:t>Public Health </a:t>
            </a:r>
            <a:r>
              <a:rPr lang="de-DE" dirty="0" smtClean="0"/>
              <a:t>Sachsen</a:t>
            </a:r>
          </a:p>
          <a:p>
            <a:r>
              <a:rPr lang="de-DE" dirty="0" smtClean="0"/>
              <a:t>OdCom - Objektivierung </a:t>
            </a:r>
            <a:r>
              <a:rPr lang="de-DE" dirty="0"/>
              <a:t>der Geruchsbeschwerden im sächsisch-tschechischen </a:t>
            </a:r>
            <a:r>
              <a:rPr lang="de-DE" dirty="0" smtClean="0"/>
              <a:t>Grenzgebiet</a:t>
            </a:r>
          </a:p>
          <a:p>
            <a:r>
              <a:rPr lang="de-DE" dirty="0" smtClean="0"/>
              <a:t>OdCom - </a:t>
            </a:r>
            <a:r>
              <a:rPr lang="de-DE" dirty="0" err="1" smtClean="0"/>
              <a:t>Objektivizace</a:t>
            </a:r>
            <a:r>
              <a:rPr lang="de-DE" dirty="0" smtClean="0"/>
              <a:t> </a:t>
            </a:r>
            <a:r>
              <a:rPr lang="de-DE" dirty="0" err="1" smtClean="0"/>
              <a:t>stížností</a:t>
            </a:r>
            <a:r>
              <a:rPr lang="de-DE" dirty="0" smtClean="0"/>
              <a:t> na </a:t>
            </a:r>
            <a:r>
              <a:rPr lang="de-DE" dirty="0" err="1" smtClean="0"/>
              <a:t>zápach</a:t>
            </a:r>
            <a:r>
              <a:rPr lang="de-DE" dirty="0" smtClean="0"/>
              <a:t> v </a:t>
            </a:r>
            <a:r>
              <a:rPr lang="de-DE" dirty="0" err="1" smtClean="0"/>
              <a:t>česko-saském</a:t>
            </a:r>
            <a:r>
              <a:rPr lang="de-DE" dirty="0" smtClean="0"/>
              <a:t> </a:t>
            </a:r>
            <a:r>
              <a:rPr lang="de-DE" dirty="0" err="1" smtClean="0"/>
              <a:t>pohraničí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OdCom</a:t>
            </a:r>
            <a:br>
              <a:rPr lang="de-DE" dirty="0"/>
            </a:br>
            <a:r>
              <a:rPr lang="de-DE" b="0" dirty="0"/>
              <a:t>Projektvorstellung/</a:t>
            </a:r>
            <a:r>
              <a:rPr lang="de-DE" b="0" dirty="0" err="1"/>
              <a:t>Představení</a:t>
            </a:r>
            <a:r>
              <a:rPr lang="de-DE" b="0" dirty="0"/>
              <a:t> </a:t>
            </a:r>
            <a:r>
              <a:rPr lang="de-DE" b="0" dirty="0" err="1"/>
              <a:t>projektu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Inhalt/</a:t>
            </a:r>
            <a:r>
              <a:rPr lang="de-DE" dirty="0" err="1" smtClean="0"/>
              <a:t>Obsah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874712" y="1484313"/>
            <a:ext cx="10580688" cy="43449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b="1" dirty="0"/>
              <a:t>Ausgangssituation/</a:t>
            </a:r>
            <a:r>
              <a:rPr lang="de-DE" b="1" dirty="0" err="1"/>
              <a:t>Výchozí</a:t>
            </a:r>
            <a:r>
              <a:rPr lang="de-DE" b="1" dirty="0"/>
              <a:t> </a:t>
            </a:r>
            <a:r>
              <a:rPr lang="de-DE" b="1" dirty="0" err="1"/>
              <a:t>situace</a:t>
            </a:r>
            <a:endParaRPr lang="de-DE" b="1" dirty="0"/>
          </a:p>
          <a:p>
            <a:pPr lvl="1">
              <a:spcAft>
                <a:spcPts val="600"/>
              </a:spcAft>
            </a:pPr>
            <a:r>
              <a:rPr lang="de-DE" dirty="0" smtClean="0"/>
              <a:t>Geruchsbelastungen/</a:t>
            </a:r>
            <a:r>
              <a:rPr lang="de-DE" dirty="0" err="1" smtClean="0"/>
              <a:t>Stížností</a:t>
            </a:r>
            <a:r>
              <a:rPr lang="de-DE" dirty="0" smtClean="0"/>
              <a:t> na </a:t>
            </a:r>
            <a:r>
              <a:rPr lang="de-DE" dirty="0" err="1" smtClean="0"/>
              <a:t>zápachSchrift</a:t>
            </a:r>
            <a:endParaRPr lang="de-DE" dirty="0" smtClean="0"/>
          </a:p>
          <a:p>
            <a:pPr marL="71989" lvl="1" indent="0">
              <a:buNone/>
            </a:pPr>
            <a:endParaRPr lang="de-DE" dirty="0" smtClean="0"/>
          </a:p>
          <a:p>
            <a:pPr marL="0" lvl="1" indent="0">
              <a:spcAft>
                <a:spcPts val="1200"/>
              </a:spcAft>
              <a:buNone/>
            </a:pPr>
            <a:r>
              <a:rPr lang="de-DE" b="1" dirty="0"/>
              <a:t>Forschungsprojekt OdCom/</a:t>
            </a:r>
            <a:r>
              <a:rPr lang="de-DE" b="1" dirty="0" err="1"/>
              <a:t>Výzkumný</a:t>
            </a:r>
            <a:r>
              <a:rPr lang="de-DE" b="1" dirty="0"/>
              <a:t> </a:t>
            </a:r>
            <a:r>
              <a:rPr lang="de-DE" b="1" dirty="0" err="1"/>
              <a:t>projekt</a:t>
            </a:r>
            <a:r>
              <a:rPr lang="de-DE" b="1" dirty="0"/>
              <a:t> OdCom</a:t>
            </a:r>
            <a:endParaRPr lang="de-DE" b="1" dirty="0" smtClean="0"/>
          </a:p>
          <a:p>
            <a:pPr lvl="1">
              <a:spcAft>
                <a:spcPts val="600"/>
              </a:spcAft>
            </a:pPr>
            <a:r>
              <a:rPr lang="de-DE" dirty="0"/>
              <a:t>Ziele des Projekts/</a:t>
            </a:r>
            <a:r>
              <a:rPr lang="de-DE" dirty="0" err="1"/>
              <a:t>Cíle</a:t>
            </a:r>
            <a:r>
              <a:rPr lang="de-DE" dirty="0"/>
              <a:t> </a:t>
            </a:r>
            <a:r>
              <a:rPr lang="de-DE" dirty="0" err="1" smtClean="0"/>
              <a:t>projektu</a:t>
            </a:r>
            <a:endParaRPr lang="de-DE" dirty="0" smtClean="0"/>
          </a:p>
          <a:p>
            <a:pPr lvl="1">
              <a:spcAft>
                <a:spcPts val="600"/>
              </a:spcAft>
            </a:pPr>
            <a:r>
              <a:rPr lang="de-DE" dirty="0" smtClean="0"/>
              <a:t>Vorstellung der </a:t>
            </a:r>
            <a:r>
              <a:rPr lang="de-DE" dirty="0"/>
              <a:t>Projektpartner/</a:t>
            </a:r>
            <a:r>
              <a:rPr lang="de-DE" dirty="0" err="1"/>
              <a:t>Představení</a:t>
            </a:r>
            <a:r>
              <a:rPr lang="de-DE" dirty="0"/>
              <a:t> </a:t>
            </a:r>
            <a:r>
              <a:rPr lang="de-DE" dirty="0" err="1" smtClean="0"/>
              <a:t>partnerů</a:t>
            </a:r>
            <a:r>
              <a:rPr lang="de-DE" dirty="0" smtClean="0"/>
              <a:t> </a:t>
            </a:r>
            <a:r>
              <a:rPr lang="de-DE" dirty="0" err="1"/>
              <a:t>projektu</a:t>
            </a:r>
            <a:endParaRPr lang="de-DE" dirty="0" smtClean="0"/>
          </a:p>
          <a:p>
            <a:pPr lvl="1">
              <a:spcAft>
                <a:spcPts val="600"/>
              </a:spcAft>
            </a:pPr>
            <a:r>
              <a:rPr lang="de-DE" dirty="0" smtClean="0"/>
              <a:t>Aufgaben </a:t>
            </a:r>
            <a:r>
              <a:rPr lang="de-DE" dirty="0"/>
              <a:t>der </a:t>
            </a:r>
            <a:r>
              <a:rPr lang="de-DE" dirty="0" smtClean="0"/>
              <a:t>Projektpartner/</a:t>
            </a:r>
            <a:r>
              <a:rPr lang="de-DE" dirty="0" err="1" smtClean="0"/>
              <a:t>Úkoly</a:t>
            </a:r>
            <a:r>
              <a:rPr lang="de-DE" dirty="0" smtClean="0"/>
              <a:t> </a:t>
            </a:r>
            <a:r>
              <a:rPr lang="de-DE" dirty="0" err="1"/>
              <a:t>partnerů</a:t>
            </a:r>
            <a:r>
              <a:rPr lang="de-DE" dirty="0"/>
              <a:t> </a:t>
            </a:r>
            <a:r>
              <a:rPr lang="de-DE" dirty="0" err="1" smtClean="0"/>
              <a:t>projektu</a:t>
            </a:r>
            <a:endParaRPr lang="de-D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dirty="0"/>
              <a:t>Ausgangssituation/</a:t>
            </a:r>
            <a:r>
              <a:rPr lang="de-DE" dirty="0" err="1"/>
              <a:t>Výchozí</a:t>
            </a:r>
            <a:r>
              <a:rPr lang="de-DE" dirty="0"/>
              <a:t> </a:t>
            </a:r>
            <a:r>
              <a:rPr lang="de-DE" dirty="0" err="1"/>
              <a:t>situace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Geruchsbelastungen/</a:t>
            </a:r>
            <a:r>
              <a:rPr lang="de-DE" b="0" dirty="0" err="1"/>
              <a:t>Stížností</a:t>
            </a:r>
            <a:r>
              <a:rPr lang="de-DE" b="0" dirty="0"/>
              <a:t> na </a:t>
            </a:r>
            <a:r>
              <a:rPr lang="de-DE" b="0" dirty="0" err="1"/>
              <a:t>zápach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874713" y="1484314"/>
            <a:ext cx="5195887" cy="4344985"/>
          </a:xfrm>
        </p:spPr>
        <p:txBody>
          <a:bodyPr anchor="ctr"/>
          <a:lstStyle/>
          <a:p>
            <a:r>
              <a:rPr lang="de-DE" dirty="0" smtClean="0"/>
              <a:t>Immer </a:t>
            </a:r>
            <a:r>
              <a:rPr lang="de-DE" dirty="0"/>
              <a:t>wieder </a:t>
            </a:r>
            <a:r>
              <a:rPr lang="de-DE" dirty="0" smtClean="0"/>
              <a:t>großräumig Geruchsbelastungen</a:t>
            </a:r>
            <a:endParaRPr lang="de-DE" dirty="0"/>
          </a:p>
          <a:p>
            <a:pPr defTabSz="444500">
              <a:tabLst>
                <a:tab pos="357188" algn="l"/>
              </a:tabLst>
            </a:pPr>
            <a:r>
              <a:rPr lang="de-DE" dirty="0"/>
              <a:t>	vor allem in Herbst- und Wintermonaten</a:t>
            </a:r>
          </a:p>
          <a:p>
            <a:pPr defTabSz="444500">
              <a:spcAft>
                <a:spcPts val="1200"/>
              </a:spcAft>
              <a:tabLst>
                <a:tab pos="357188" algn="l"/>
              </a:tabLst>
            </a:pPr>
            <a:r>
              <a:rPr lang="de-DE" dirty="0"/>
              <a:t>	häufig bei Windrichtung SO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Geruchsereignisse werden über das „Geruchstelefon“ des LfULG erfasst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In Herbst und Winter 2014/15 vorläufiger Höhepunkt</a:t>
            </a:r>
          </a:p>
          <a:p>
            <a:r>
              <a:rPr lang="de-DE" dirty="0"/>
              <a:t>Betroffene berichten über verschiedene Gerüche: </a:t>
            </a:r>
          </a:p>
          <a:p>
            <a:pPr defTabSz="357188">
              <a:lnSpc>
                <a:spcPct val="120000"/>
              </a:lnSpc>
              <a:spcAft>
                <a:spcPts val="1200"/>
              </a:spcAft>
            </a:pPr>
            <a:r>
              <a:rPr lang="de-DE" dirty="0" smtClean="0"/>
              <a:t>	„</a:t>
            </a:r>
            <a:r>
              <a:rPr lang="de-DE" dirty="0"/>
              <a:t>Katzendreck“, Teer, Kunststoffe, </a:t>
            </a:r>
            <a:r>
              <a:rPr lang="de-DE" dirty="0" smtClean="0"/>
              <a:t>	Schwefelwasserstoff</a:t>
            </a:r>
            <a:r>
              <a:rPr lang="de-DE" dirty="0"/>
              <a:t>, Rauchgase</a:t>
            </a:r>
          </a:p>
          <a:p>
            <a:pPr marL="541338" indent="-541338">
              <a:spcAft>
                <a:spcPts val="1200"/>
              </a:spcAft>
            </a:pP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6435902" y="5754716"/>
            <a:ext cx="3818802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DE" sz="1200" dirty="0" smtClean="0"/>
              <a:t>Entwicklung der Geruchsbelastung | Quelle: LfULG</a:t>
            </a:r>
            <a:endParaRPr lang="de-DE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49" y="1484314"/>
            <a:ext cx="504825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4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1" y="346075"/>
            <a:ext cx="10580687" cy="684213"/>
          </a:xfrm>
        </p:spPr>
        <p:txBody>
          <a:bodyPr/>
          <a:lstStyle/>
          <a:p>
            <a:r>
              <a:rPr lang="de-DE" dirty="0" smtClean="0"/>
              <a:t>Forschungsprojekt OdCom/</a:t>
            </a:r>
            <a:r>
              <a:rPr lang="de-DE" dirty="0" err="1" smtClean="0"/>
              <a:t>Výzkumný</a:t>
            </a:r>
            <a:r>
              <a:rPr lang="de-DE" dirty="0" smtClean="0"/>
              <a:t> </a:t>
            </a:r>
            <a:r>
              <a:rPr lang="de-DE" dirty="0" err="1" smtClean="0"/>
              <a:t>projekt</a:t>
            </a:r>
            <a:r>
              <a:rPr lang="de-DE" dirty="0" smtClean="0"/>
              <a:t> OdCom</a:t>
            </a:r>
            <a:br>
              <a:rPr lang="de-DE" dirty="0" smtClean="0"/>
            </a:br>
            <a:r>
              <a:rPr lang="de-DE" b="0" dirty="0" smtClean="0"/>
              <a:t>Ziele des Projekts/</a:t>
            </a:r>
            <a:r>
              <a:rPr lang="de-DE" b="0" dirty="0" err="1" smtClean="0"/>
              <a:t>Cíle</a:t>
            </a:r>
            <a:r>
              <a:rPr lang="de-DE" b="0" dirty="0" smtClean="0"/>
              <a:t> </a:t>
            </a:r>
            <a:r>
              <a:rPr lang="de-DE" b="0" dirty="0" err="1" smtClean="0"/>
              <a:t>projektu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Analyse der </a:t>
            </a:r>
            <a:r>
              <a:rPr lang="de-DE" b="1" dirty="0" smtClean="0"/>
              <a:t>Ursache der Geruchsbelastungen</a:t>
            </a:r>
            <a:r>
              <a:rPr lang="de-DE" dirty="0" smtClean="0"/>
              <a:t> sowie die Untersuchung der </a:t>
            </a:r>
            <a:r>
              <a:rPr lang="de-DE" b="1" dirty="0" smtClean="0"/>
              <a:t>gesundheitlichen Folgen</a:t>
            </a:r>
          </a:p>
          <a:p>
            <a:pPr>
              <a:spcBef>
                <a:spcPts val="2400"/>
              </a:spcBef>
            </a:pPr>
            <a:r>
              <a:rPr lang="de-DE" b="1" dirty="0" smtClean="0"/>
              <a:t>Ursachenanalyse</a:t>
            </a:r>
          </a:p>
          <a:p>
            <a:r>
              <a:rPr lang="de-DE" dirty="0" smtClean="0"/>
              <a:t>Eingrenzung der möglichen Quellen auf böhmischer aber auch auf sächsischer Seite:</a:t>
            </a:r>
          </a:p>
          <a:p>
            <a:r>
              <a:rPr lang="de-DE" dirty="0" smtClean="0"/>
              <a:t>Nordböhmisches Industriegebiet:  petrochemische und andere Industrie, Braunkohlekraftwerke</a:t>
            </a:r>
          </a:p>
          <a:p>
            <a:pPr marL="898525" indent="-898525"/>
            <a:r>
              <a:rPr lang="de-DE" dirty="0" smtClean="0"/>
              <a:t>Sachsen:</a:t>
            </a:r>
            <a:r>
              <a:rPr lang="de-DE" dirty="0"/>
              <a:t>	</a:t>
            </a:r>
            <a:r>
              <a:rPr lang="de-DE" dirty="0" smtClean="0"/>
              <a:t>zahlreiche Betriebe im gesamten Untersuchungsgebiet, die Geruchsquellen sein könnten (Landwirtschaft/Tierhaltung, Holzverarbeitung, Lackierereien, Kunststoffherstellung)</a:t>
            </a:r>
          </a:p>
          <a:p>
            <a:pPr>
              <a:spcBef>
                <a:spcPts val="3000"/>
              </a:spcBef>
            </a:pPr>
            <a:r>
              <a:rPr lang="de-DE" b="1" dirty="0"/>
              <a:t>Untersuchung gesundheitlicher Folgen</a:t>
            </a:r>
          </a:p>
          <a:p>
            <a:r>
              <a:rPr lang="de-DE" dirty="0"/>
              <a:t>Bürger der betroffenen Gebiete berichten immer wieder über Gesundheitsbeschwerden, die in Verbindung mit Luftbelastung bzw. Geruchsereignissen stehen</a:t>
            </a:r>
          </a:p>
          <a:p>
            <a:pPr marL="898525" indent="-898525"/>
            <a:endParaRPr lang="de-D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5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Forschungsprojekt OdCom/</a:t>
            </a:r>
            <a:r>
              <a:rPr lang="de-DE" dirty="0" err="1"/>
              <a:t>Výzkumný</a:t>
            </a:r>
            <a:r>
              <a:rPr lang="de-DE" dirty="0"/>
              <a:t> </a:t>
            </a:r>
            <a:r>
              <a:rPr lang="de-DE" dirty="0" err="1"/>
              <a:t>projekt</a:t>
            </a:r>
            <a:r>
              <a:rPr lang="de-DE" dirty="0"/>
              <a:t> OdCom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Ziele des Projekts/</a:t>
            </a:r>
            <a:r>
              <a:rPr lang="de-DE" b="0" dirty="0" err="1" smtClean="0"/>
              <a:t>Cíle</a:t>
            </a:r>
            <a:r>
              <a:rPr lang="de-DE" b="0" dirty="0" smtClean="0"/>
              <a:t> </a:t>
            </a:r>
            <a:r>
              <a:rPr lang="de-DE" b="0" dirty="0" err="1" smtClean="0"/>
              <a:t>projektu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Analyse der </a:t>
            </a:r>
            <a:r>
              <a:rPr lang="de-DE" b="1" dirty="0" smtClean="0"/>
              <a:t>Ursache der Geruchsbelastungen</a:t>
            </a:r>
            <a:r>
              <a:rPr lang="de-DE" dirty="0" smtClean="0"/>
              <a:t> sowie die Untersuchung der </a:t>
            </a:r>
            <a:r>
              <a:rPr lang="de-DE" b="1" dirty="0" smtClean="0"/>
              <a:t>gesundheitlichen Folgen</a:t>
            </a:r>
          </a:p>
          <a:p>
            <a:pPr>
              <a:spcBef>
                <a:spcPts val="1800"/>
              </a:spcBef>
            </a:pPr>
            <a:r>
              <a:rPr lang="de-DE" b="1" dirty="0" smtClean="0"/>
              <a:t>Untersuchung der Luft auf Luftschadstoffe</a:t>
            </a:r>
          </a:p>
          <a:p>
            <a:r>
              <a:rPr lang="de-DE" dirty="0" smtClean="0"/>
              <a:t>Luftqualität und Geruchsereignisse werden dokumentiert, um Ursache von Geruchsereignissen besser bestimmen zu können</a:t>
            </a:r>
          </a:p>
          <a:p>
            <a:r>
              <a:rPr lang="de-DE" dirty="0" smtClean="0"/>
              <a:t>	Einsatz neuester Messtechnik</a:t>
            </a:r>
          </a:p>
          <a:p>
            <a:pPr>
              <a:spcBef>
                <a:spcPts val="600"/>
              </a:spcBef>
            </a:pPr>
            <a:r>
              <a:rPr lang="de-DE" dirty="0"/>
              <a:t>	</a:t>
            </a:r>
            <a:r>
              <a:rPr lang="de-DE" dirty="0" smtClean="0"/>
              <a:t>unabhängige Geruchsbeurteilung durch ein Probandenprogramm</a:t>
            </a:r>
          </a:p>
          <a:p>
            <a:pPr>
              <a:spcBef>
                <a:spcPts val="2400"/>
              </a:spcBef>
            </a:pPr>
            <a:r>
              <a:rPr lang="de-DE" b="1" dirty="0" smtClean="0"/>
              <a:t>Auswirkungen der Luftschadstoffe/Geruchereignisse auf die Gesundheit der Bevölkerung</a:t>
            </a:r>
            <a:endParaRPr lang="de-DE" b="1" dirty="0"/>
          </a:p>
          <a:p>
            <a:r>
              <a:rPr lang="de-DE" dirty="0" smtClean="0"/>
              <a:t>Gesundheitliche Auswirkungen werden dokumentiert, um das gesundheitsgefährdende Potential von Geruchsereignissen und Luftschadstoffen abschätzen zu können</a:t>
            </a:r>
          </a:p>
          <a:p>
            <a:r>
              <a:rPr lang="de-DE" dirty="0"/>
              <a:t>	</a:t>
            </a:r>
            <a:r>
              <a:rPr lang="de-DE" dirty="0" smtClean="0"/>
              <a:t>Analyse von Versorgungsdaten (z.B. Krankenhausstatistik)</a:t>
            </a:r>
          </a:p>
          <a:p>
            <a:pPr>
              <a:spcBef>
                <a:spcPts val="600"/>
              </a:spcBef>
            </a:pPr>
            <a:r>
              <a:rPr lang="de-DE" dirty="0"/>
              <a:t>	</a:t>
            </a:r>
            <a:r>
              <a:rPr lang="de-DE" dirty="0" smtClean="0"/>
              <a:t>Fragebogen sowie Tagebuch zu gesundheitlichem Status</a:t>
            </a:r>
          </a:p>
          <a:p>
            <a:pPr>
              <a:spcBef>
                <a:spcPts val="600"/>
              </a:spcBef>
            </a:pPr>
            <a:r>
              <a:rPr lang="de-DE" dirty="0"/>
              <a:t>	</a:t>
            </a:r>
            <a:r>
              <a:rPr lang="de-DE" dirty="0" smtClean="0"/>
              <a:t>direkte Befragung der Bevölkerung in den betroffenen Gebieten</a:t>
            </a:r>
            <a:endParaRPr lang="de-DE" dirty="0"/>
          </a:p>
          <a:p>
            <a:pPr marL="898525" indent="-898525"/>
            <a:endParaRPr lang="de-DE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6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Forschungsprojekt OdCom</a:t>
            </a:r>
            <a:br>
              <a:rPr lang="de-DE" dirty="0" smtClean="0"/>
            </a:br>
            <a:r>
              <a:rPr lang="de-DE" sz="2000" b="0" dirty="0"/>
              <a:t>Vorstellung </a:t>
            </a:r>
            <a:r>
              <a:rPr lang="de-DE" sz="2000" b="0" dirty="0" smtClean="0"/>
              <a:t>der </a:t>
            </a:r>
            <a:r>
              <a:rPr lang="de-DE" sz="2000" b="0" dirty="0"/>
              <a:t>Projektpartner/</a:t>
            </a:r>
            <a:r>
              <a:rPr lang="de-DE" sz="2000" b="0" dirty="0" err="1"/>
              <a:t>Představení</a:t>
            </a:r>
            <a:r>
              <a:rPr lang="de-DE" sz="2000" b="0" dirty="0"/>
              <a:t> </a:t>
            </a:r>
            <a:r>
              <a:rPr lang="de-DE" sz="2000" b="0" dirty="0" err="1" smtClean="0"/>
              <a:t>partnerů</a:t>
            </a:r>
            <a:r>
              <a:rPr lang="de-DE" sz="2000" b="0" dirty="0" smtClean="0"/>
              <a:t> </a:t>
            </a:r>
            <a:r>
              <a:rPr lang="de-DE" sz="2000" b="0" dirty="0" err="1"/>
              <a:t>projektu</a:t>
            </a:r>
            <a:endParaRPr lang="de-DE" b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defTabSz="628650"/>
            <a:r>
              <a:rPr lang="de-DE" b="1" dirty="0" smtClean="0"/>
              <a:t>LP	Technische Universität Dresden, Forschungsverbund Public Health Sachsen (TU Dresden)</a:t>
            </a:r>
          </a:p>
          <a:p>
            <a:pPr defTabSz="628650"/>
            <a:r>
              <a:rPr lang="de-DE" b="1" dirty="0" smtClean="0"/>
              <a:t>PP1</a:t>
            </a:r>
            <a:r>
              <a:rPr lang="de-DE" dirty="0" smtClean="0"/>
              <a:t>	</a:t>
            </a:r>
            <a:r>
              <a:rPr lang="de-DE" b="1" dirty="0" smtClean="0"/>
              <a:t>Sächsisches </a:t>
            </a:r>
            <a:r>
              <a:rPr lang="de-DE" b="1" dirty="0"/>
              <a:t>Landesamt für Umwelt, Landwirtschaft und Geologie (LfULG)</a:t>
            </a:r>
          </a:p>
          <a:p>
            <a:pPr defTabSz="628650">
              <a:spcAft>
                <a:spcPts val="600"/>
              </a:spcAft>
            </a:pPr>
            <a:r>
              <a:rPr lang="de-DE" b="1" dirty="0" smtClean="0"/>
              <a:t>PP2	Leibniz-Institut </a:t>
            </a:r>
            <a:r>
              <a:rPr lang="de-DE" b="1" dirty="0"/>
              <a:t>für </a:t>
            </a:r>
            <a:r>
              <a:rPr lang="de-DE" b="1" dirty="0" err="1"/>
              <a:t>Troposphärenforschung</a:t>
            </a:r>
            <a:r>
              <a:rPr lang="de-DE" b="1" dirty="0"/>
              <a:t> (TROPOS</a:t>
            </a:r>
            <a:r>
              <a:rPr lang="de-DE" b="1" dirty="0" smtClean="0"/>
              <a:t>)</a:t>
            </a:r>
          </a:p>
          <a:p>
            <a:pPr defTabSz="628650">
              <a:spcAft>
                <a:spcPts val="600"/>
              </a:spcAft>
            </a:pPr>
            <a:r>
              <a:rPr lang="de-DE" b="1" dirty="0" smtClean="0"/>
              <a:t>PP3</a:t>
            </a:r>
            <a:r>
              <a:rPr lang="de-DE" b="1" dirty="0"/>
              <a:t>	</a:t>
            </a:r>
            <a:r>
              <a:rPr lang="de-DE" b="1" dirty="0" err="1"/>
              <a:t>Český</a:t>
            </a:r>
            <a:r>
              <a:rPr lang="de-DE" b="1" dirty="0"/>
              <a:t> </a:t>
            </a:r>
            <a:r>
              <a:rPr lang="de-DE" b="1" dirty="0" err="1"/>
              <a:t>hydrometeorologický</a:t>
            </a:r>
            <a:r>
              <a:rPr lang="de-DE" b="1" dirty="0"/>
              <a:t> </a:t>
            </a:r>
            <a:r>
              <a:rPr lang="de-DE" b="1" dirty="0" err="1"/>
              <a:t>ústav</a:t>
            </a:r>
            <a:r>
              <a:rPr lang="de-DE" b="1" dirty="0"/>
              <a:t> (ČHMÚ)</a:t>
            </a:r>
          </a:p>
          <a:p>
            <a:pPr defTabSz="628650">
              <a:spcAft>
                <a:spcPts val="600"/>
              </a:spcAft>
            </a:pPr>
            <a:r>
              <a:rPr lang="de-DE" b="1" dirty="0" smtClean="0"/>
              <a:t>PP4</a:t>
            </a:r>
            <a:r>
              <a:rPr lang="de-DE" b="1" dirty="0"/>
              <a:t>	</a:t>
            </a:r>
            <a:r>
              <a:rPr lang="de-DE" b="1" dirty="0" err="1"/>
              <a:t>Ústecký</a:t>
            </a:r>
            <a:r>
              <a:rPr lang="de-DE" b="1" dirty="0"/>
              <a:t> </a:t>
            </a:r>
            <a:r>
              <a:rPr lang="de-DE" b="1" dirty="0" err="1"/>
              <a:t>kraj</a:t>
            </a:r>
            <a:r>
              <a:rPr lang="de-DE" b="1" dirty="0"/>
              <a:t> (ÚK)</a:t>
            </a:r>
          </a:p>
          <a:p>
            <a:pPr defTabSz="628650">
              <a:spcAft>
                <a:spcPts val="600"/>
              </a:spcAft>
            </a:pPr>
            <a:r>
              <a:rPr lang="de-DE" b="1" dirty="0" smtClean="0"/>
              <a:t>PP5</a:t>
            </a:r>
            <a:r>
              <a:rPr lang="de-DE" b="1" dirty="0"/>
              <a:t>	</a:t>
            </a:r>
            <a:r>
              <a:rPr lang="de-DE" b="1" dirty="0" err="1"/>
              <a:t>Zdravotní</a:t>
            </a:r>
            <a:r>
              <a:rPr lang="de-DE" b="1" dirty="0"/>
              <a:t> </a:t>
            </a:r>
            <a:r>
              <a:rPr lang="de-DE" b="1" dirty="0" err="1"/>
              <a:t>ústav</a:t>
            </a:r>
            <a:r>
              <a:rPr lang="de-DE" b="1" dirty="0"/>
              <a:t> se </a:t>
            </a:r>
            <a:r>
              <a:rPr lang="de-DE" b="1" dirty="0" err="1"/>
              <a:t>sídlem</a:t>
            </a:r>
            <a:r>
              <a:rPr lang="de-DE" b="1" dirty="0"/>
              <a:t> v </a:t>
            </a:r>
            <a:r>
              <a:rPr lang="de-DE" b="1" dirty="0" err="1"/>
              <a:t>Ústí</a:t>
            </a:r>
            <a:r>
              <a:rPr lang="de-DE" b="1" dirty="0"/>
              <a:t> </a:t>
            </a:r>
            <a:r>
              <a:rPr lang="de-DE" b="1" dirty="0" err="1"/>
              <a:t>nad</a:t>
            </a:r>
            <a:r>
              <a:rPr lang="de-DE" b="1" dirty="0"/>
              <a:t> </a:t>
            </a:r>
            <a:r>
              <a:rPr lang="de-DE" b="1" dirty="0" err="1"/>
              <a:t>Labem</a:t>
            </a:r>
            <a:r>
              <a:rPr lang="de-DE" b="1" dirty="0"/>
              <a:t> (ZÚ ÚL)</a:t>
            </a:r>
          </a:p>
          <a:p>
            <a:pPr defTabSz="628650">
              <a:spcAft>
                <a:spcPts val="600"/>
              </a:spcAft>
            </a:pPr>
            <a:r>
              <a:rPr lang="de-DE" b="1" dirty="0" smtClean="0"/>
              <a:t>PP6	Sächsisches </a:t>
            </a:r>
            <a:r>
              <a:rPr lang="de-DE" b="1" dirty="0"/>
              <a:t>Staatsministerium für Soziales und Verbraucherschutz (SMS)</a:t>
            </a:r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0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Forschungsprojekt OdCom/</a:t>
            </a:r>
            <a:r>
              <a:rPr lang="de-DE" dirty="0" err="1"/>
              <a:t>Výzkumný</a:t>
            </a:r>
            <a:r>
              <a:rPr lang="de-DE" dirty="0"/>
              <a:t> </a:t>
            </a:r>
            <a:r>
              <a:rPr lang="de-DE" dirty="0" err="1"/>
              <a:t>projekt</a:t>
            </a:r>
            <a:r>
              <a:rPr lang="de-DE" dirty="0"/>
              <a:t> OdCom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0" dirty="0" smtClean="0"/>
              <a:t>Aufgaben </a:t>
            </a:r>
            <a:r>
              <a:rPr lang="de-DE" sz="2000" b="0" dirty="0"/>
              <a:t>der </a:t>
            </a:r>
            <a:r>
              <a:rPr lang="de-DE" sz="2000" b="0" dirty="0" smtClean="0"/>
              <a:t>Projektpartner/</a:t>
            </a:r>
            <a:r>
              <a:rPr lang="de-DE" sz="2000" b="0" dirty="0" err="1" smtClean="0"/>
              <a:t>Úkoly</a:t>
            </a:r>
            <a:r>
              <a:rPr lang="de-DE" sz="2000" b="0" dirty="0" smtClean="0"/>
              <a:t> </a:t>
            </a:r>
            <a:r>
              <a:rPr lang="de-DE" sz="2000" b="0" dirty="0" err="1"/>
              <a:t>partnerů</a:t>
            </a:r>
            <a:r>
              <a:rPr lang="de-DE" sz="2000" b="0" dirty="0"/>
              <a:t> </a:t>
            </a:r>
            <a:r>
              <a:rPr lang="de-DE" sz="2000" b="0" dirty="0" err="1"/>
              <a:t>projektu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 smtClean="0"/>
              <a:t>LP</a:t>
            </a:r>
            <a:r>
              <a:rPr lang="de-DE" dirty="0" smtClean="0"/>
              <a:t> </a:t>
            </a:r>
            <a:r>
              <a:rPr lang="de-DE" b="1" dirty="0" smtClean="0"/>
              <a:t>Technische Universität Dresden, </a:t>
            </a:r>
            <a:r>
              <a:rPr lang="de-DE" b="1" dirty="0"/>
              <a:t>Forschungsverbund Public Health </a:t>
            </a:r>
            <a:r>
              <a:rPr lang="de-DE" b="1" dirty="0" smtClean="0"/>
              <a:t>Sachsen (TU Dresden)</a:t>
            </a:r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Projektkoordination, Ansprechpartner für alle Projektpartner</a:t>
            </a:r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Planung, Vorbereitung und Durchführung der Erhebung epidemiologischer Daten, um gesundheitliche Folgen einschätzen zu können (</a:t>
            </a:r>
            <a:r>
              <a:rPr lang="de-DE" sz="1500" dirty="0"/>
              <a:t>Rückgriff auf Routinedaten </a:t>
            </a:r>
            <a:r>
              <a:rPr lang="de-DE" sz="1500" dirty="0" smtClean="0"/>
              <a:t>z</a:t>
            </a:r>
            <a:r>
              <a:rPr lang="de-DE" sz="1500" dirty="0"/>
              <a:t>. B. Krankenhausstatistik)</a:t>
            </a:r>
            <a:endParaRPr lang="de-DE" sz="1500" dirty="0" smtClean="0"/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Entwicklung und Betreuung der telefonischen und postalischen Bürgerbefragung zur Erfassung der Bewertung der Luftbelastungen und der individuell wahrgenommenen gesundheitlichen Auswirkungen</a:t>
            </a:r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Aufbereitung und Veröffentlichung der Ergebnisse für Fach-und Laienpublikum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PP1</a:t>
            </a:r>
            <a:r>
              <a:rPr lang="de-DE" dirty="0" smtClean="0"/>
              <a:t> </a:t>
            </a:r>
            <a:r>
              <a:rPr lang="de-DE" b="1" dirty="0" smtClean="0"/>
              <a:t>Sächsisches Landesamt für Umwelt, Landwirtschaft und Geologie (LfULG)</a:t>
            </a:r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Vorbereitung und Durchführung des </a:t>
            </a:r>
            <a:r>
              <a:rPr lang="de-DE" sz="1500" dirty="0"/>
              <a:t>Dokumentations- und Messprogramms zu Gerüchen und </a:t>
            </a:r>
            <a:r>
              <a:rPr lang="de-DE" sz="1500" dirty="0" smtClean="0"/>
              <a:t>Luftschadstoffen</a:t>
            </a:r>
          </a:p>
          <a:p>
            <a:pPr marL="863942" lvl="1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Erfassung der Luftqualität und Geruchsbeschwerden, Geruchsprobandenprogramm, Geruchsradar, Messung von Bioaerosolen</a:t>
            </a:r>
            <a:endParaRPr lang="de-DE" sz="1500" dirty="0"/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/>
              <a:t>Aufbereitung und Veröffentlichung </a:t>
            </a:r>
            <a:r>
              <a:rPr lang="de-DE" sz="1500" dirty="0" smtClean="0"/>
              <a:t>der </a:t>
            </a:r>
            <a:r>
              <a:rPr lang="de-DE" sz="1500" dirty="0"/>
              <a:t>Ergebnisse für Fach-und </a:t>
            </a:r>
            <a:r>
              <a:rPr lang="de-DE" sz="1500" dirty="0" smtClean="0"/>
              <a:t>Laienpublikum (Erstellung von Schulungsmaterialien)</a:t>
            </a:r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Koordination der Öffentlichkeitsarbeit</a:t>
            </a:r>
            <a:endParaRPr lang="de-DE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3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Forschungsprojekt OdCom/</a:t>
            </a:r>
            <a:r>
              <a:rPr lang="de-DE" dirty="0" err="1"/>
              <a:t>Výzkumný</a:t>
            </a:r>
            <a:r>
              <a:rPr lang="de-DE" dirty="0"/>
              <a:t> </a:t>
            </a:r>
            <a:r>
              <a:rPr lang="de-DE" dirty="0" err="1"/>
              <a:t>projekt</a:t>
            </a:r>
            <a:r>
              <a:rPr lang="de-DE" dirty="0"/>
              <a:t> OdCom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0" dirty="0"/>
              <a:t>Aufgaben der Projektpartner/</a:t>
            </a:r>
            <a:r>
              <a:rPr lang="de-DE" sz="2000" b="0" dirty="0" err="1"/>
              <a:t>Úkoly</a:t>
            </a:r>
            <a:r>
              <a:rPr lang="de-DE" sz="2000" b="0" dirty="0"/>
              <a:t> </a:t>
            </a:r>
            <a:r>
              <a:rPr lang="de-DE" sz="2000" b="0" dirty="0" err="1"/>
              <a:t>partnerů</a:t>
            </a:r>
            <a:r>
              <a:rPr lang="de-DE" sz="2000" b="0" dirty="0"/>
              <a:t> </a:t>
            </a:r>
            <a:r>
              <a:rPr lang="de-DE" sz="2000" b="0" dirty="0" err="1"/>
              <a:t>projektu</a:t>
            </a:r>
            <a:endParaRPr lang="de-DE" b="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b="1" dirty="0" smtClean="0"/>
              <a:t>PP2 Leibniz-Institut für </a:t>
            </a:r>
            <a:r>
              <a:rPr lang="de-DE" b="1" dirty="0" err="1" smtClean="0"/>
              <a:t>Troposphärenforschung</a:t>
            </a:r>
            <a:r>
              <a:rPr lang="de-DE" b="1" dirty="0" smtClean="0"/>
              <a:t> (TROPOS)</a:t>
            </a:r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/>
              <a:t>Vorbereitung und Durchführung des Dokumentations- und Messprogramms zu Gerüchen und Luftschadstoffen</a:t>
            </a:r>
          </a:p>
          <a:p>
            <a:pPr marL="863942" lvl="1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Messung ultrafeiner Partikel </a:t>
            </a:r>
            <a:r>
              <a:rPr lang="de-DE" sz="1500" dirty="0"/>
              <a:t>und Ruß, Vergleich </a:t>
            </a:r>
            <a:r>
              <a:rPr lang="de-DE" sz="1500" dirty="0" smtClean="0"/>
              <a:t>von Geruchsereignissen </a:t>
            </a:r>
            <a:r>
              <a:rPr lang="de-DE" sz="1500" dirty="0"/>
              <a:t>mit </a:t>
            </a:r>
            <a:r>
              <a:rPr lang="de-DE" sz="1500" dirty="0" smtClean="0"/>
              <a:t>Wind, Rückwärtstrajektorien und Luftmassentransport</a:t>
            </a:r>
          </a:p>
          <a:p>
            <a:pPr marL="863942" lvl="1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Qualitätssicherung der Messverfahren</a:t>
            </a:r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/>
              <a:t>Aufbereitung und Veröffentlichung </a:t>
            </a:r>
            <a:r>
              <a:rPr lang="de-DE" sz="1500" dirty="0" smtClean="0"/>
              <a:t>der </a:t>
            </a:r>
            <a:r>
              <a:rPr lang="de-DE" sz="1500" dirty="0"/>
              <a:t>Ergebnisse für Fach-und </a:t>
            </a:r>
            <a:r>
              <a:rPr lang="de-DE" sz="1500" dirty="0" smtClean="0"/>
              <a:t>Laienpublikum</a:t>
            </a:r>
          </a:p>
          <a:p>
            <a:pPr>
              <a:spcAft>
                <a:spcPts val="600"/>
              </a:spcAft>
            </a:pPr>
            <a:r>
              <a:rPr lang="de-DE" b="1" dirty="0" smtClean="0"/>
              <a:t>PP6 Sächsisches Staatsministerium für Soziales und Verbraucherschutz (SMS)</a:t>
            </a:r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Absicherung der Messprogramme</a:t>
            </a:r>
          </a:p>
          <a:p>
            <a:pPr marL="863942" lvl="1" indent="-2857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Unterstützung der ökotoxikologischen Analysen</a:t>
            </a:r>
          </a:p>
          <a:p>
            <a:pPr marL="863942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500" dirty="0" smtClean="0"/>
              <a:t>Unterstützung bei Datenrekrutierung </a:t>
            </a:r>
          </a:p>
          <a:p>
            <a:pPr marL="468000" indent="-285750"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sz="1500" dirty="0"/>
              <a:t>Aufbereitung und Veröffentlichung der Ergebnisse für Fach-und Laienpublikum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4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Praesentationsvorlagen16zu9-1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Praesentationsvorlagen16zu9-1</Template>
  <TotalTime>0</TotalTime>
  <Words>353</Words>
  <Application>Microsoft Office PowerPoint</Application>
  <PresentationFormat>Benutzerdefiniert</PresentationFormat>
  <Paragraphs>72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Symbol</vt:lpstr>
      <vt:lpstr>Calibri</vt:lpstr>
      <vt:lpstr>Open Sans</vt:lpstr>
      <vt:lpstr>Wingdings</vt:lpstr>
      <vt:lpstr>Praesentationsvorlagen16zu9-1</vt:lpstr>
      <vt:lpstr>OdCom Projektvorstellung/Představení projektu</vt:lpstr>
      <vt:lpstr>Inhalt/Obsah </vt:lpstr>
      <vt:lpstr>Ausgangssituation/Výchozí situace Geruchsbelastungen/Stížností na zápach</vt:lpstr>
      <vt:lpstr>Forschungsprojekt OdCom/Výzkumný projekt OdCom Ziele des Projekts/Cíle projektu</vt:lpstr>
      <vt:lpstr>Forschungsprojekt OdCom/Výzkumný projekt OdCom Ziele des Projekts/Cíle projektu</vt:lpstr>
      <vt:lpstr>Das Forschungsprojekt OdCom Vorstellung der Projektpartner/Představení partnerů projektu</vt:lpstr>
      <vt:lpstr>Forschungsprojekt OdCom/Výzkumný projekt OdCom Aufgaben der Projektpartner/Úkoly partnerů projektu</vt:lpstr>
      <vt:lpstr>Forschungsprojekt OdCom/Výzkumný projekt OdCom Aufgaben der Projektpartner/Úkoly partnerů projektu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OdCom Objektivierung der Geruchsbeschwerden im sächsisch-tschechischen Grenzgebiet</dc:title>
  <dc:creator>Martin Otto</dc:creator>
  <cp:lastModifiedBy>Martin Otto</cp:lastModifiedBy>
  <cp:revision>33</cp:revision>
  <dcterms:created xsi:type="dcterms:W3CDTF">2018-04-05T11:10:30Z</dcterms:created>
  <dcterms:modified xsi:type="dcterms:W3CDTF">2018-04-11T13:26:37Z</dcterms:modified>
</cp:coreProperties>
</file>