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40"/>
  </p:notesMasterIdLst>
  <p:sldIdLst>
    <p:sldId id="256" r:id="rId2"/>
    <p:sldId id="258" r:id="rId3"/>
    <p:sldId id="257" r:id="rId4"/>
    <p:sldId id="289" r:id="rId5"/>
    <p:sldId id="290" r:id="rId6"/>
    <p:sldId id="291" r:id="rId7"/>
    <p:sldId id="304" r:id="rId8"/>
    <p:sldId id="305" r:id="rId9"/>
    <p:sldId id="306" r:id="rId10"/>
    <p:sldId id="307" r:id="rId11"/>
    <p:sldId id="308" r:id="rId12"/>
    <p:sldId id="309" r:id="rId13"/>
    <p:sldId id="310" r:id="rId14"/>
    <p:sldId id="311" r:id="rId15"/>
    <p:sldId id="312" r:id="rId16"/>
    <p:sldId id="313" r:id="rId17"/>
    <p:sldId id="314" r:id="rId18"/>
    <p:sldId id="315" r:id="rId19"/>
    <p:sldId id="316" r:id="rId20"/>
    <p:sldId id="317" r:id="rId21"/>
    <p:sldId id="318" r:id="rId22"/>
    <p:sldId id="319" r:id="rId23"/>
    <p:sldId id="320" r:id="rId24"/>
    <p:sldId id="292" r:id="rId25"/>
    <p:sldId id="293" r:id="rId26"/>
    <p:sldId id="322" r:id="rId27"/>
    <p:sldId id="324" r:id="rId28"/>
    <p:sldId id="325" r:id="rId29"/>
    <p:sldId id="326" r:id="rId30"/>
    <p:sldId id="327" r:id="rId31"/>
    <p:sldId id="323" r:id="rId32"/>
    <p:sldId id="328" r:id="rId33"/>
    <p:sldId id="329" r:id="rId34"/>
    <p:sldId id="330" r:id="rId35"/>
    <p:sldId id="321" r:id="rId36"/>
    <p:sldId id="331" r:id="rId37"/>
    <p:sldId id="282" r:id="rId38"/>
    <p:sldId id="286" r:id="rId39"/>
  </p:sldIdLst>
  <p:sldSz cx="9144000" cy="6858000" type="screen4x3"/>
  <p:notesSz cx="6797675" cy="992822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-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840245-7646-4A7F-B386-1D6BEF0994DC}" type="datetimeFigureOut">
              <a:rPr lang="cs-CZ" smtClean="0"/>
              <a:t>3.2.2017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E0B2DF-7B24-4819-83FB-E2806A0285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6781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0B2DF-7B24-4819-83FB-E2806A028579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6960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B5035-468C-48A0-96A8-809C6F38E8C1}" type="datetimeFigureOut">
              <a:rPr lang="cs-CZ" smtClean="0"/>
              <a:t>3.2.2017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D87A8-AAEC-4271-80E3-EE63FB79CB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7147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B5035-468C-48A0-96A8-809C6F38E8C1}" type="datetimeFigureOut">
              <a:rPr lang="cs-CZ" smtClean="0"/>
              <a:t>3.2.2017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D87A8-AAEC-4271-80E3-EE63FB79CB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5759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B5035-468C-48A0-96A8-809C6F38E8C1}" type="datetimeFigureOut">
              <a:rPr lang="cs-CZ" smtClean="0"/>
              <a:t>3.2.2017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D87A8-AAEC-4271-80E3-EE63FB79CB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3003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B5035-468C-48A0-96A8-809C6F38E8C1}" type="datetimeFigureOut">
              <a:rPr lang="cs-CZ" smtClean="0"/>
              <a:t>3.2.2017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D87A8-AAEC-4271-80E3-EE63FB79CB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2075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B5035-468C-48A0-96A8-809C6F38E8C1}" type="datetimeFigureOut">
              <a:rPr lang="cs-CZ" smtClean="0"/>
              <a:t>3.2.2017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D87A8-AAEC-4271-80E3-EE63FB79CB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894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B5035-468C-48A0-96A8-809C6F38E8C1}" type="datetimeFigureOut">
              <a:rPr lang="cs-CZ" smtClean="0"/>
              <a:t>3.2.2017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D87A8-AAEC-4271-80E3-EE63FB79CB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2036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B5035-468C-48A0-96A8-809C6F38E8C1}" type="datetimeFigureOut">
              <a:rPr lang="cs-CZ" smtClean="0"/>
              <a:t>3.2.2017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D87A8-AAEC-4271-80E3-EE63FB79CB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5794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B5035-468C-48A0-96A8-809C6F38E8C1}" type="datetimeFigureOut">
              <a:rPr lang="cs-CZ" smtClean="0"/>
              <a:t>3.2.2017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D87A8-AAEC-4271-80E3-EE63FB79CB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8705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B5035-468C-48A0-96A8-809C6F38E8C1}" type="datetimeFigureOut">
              <a:rPr lang="cs-CZ" smtClean="0"/>
              <a:t>3.2.2017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D87A8-AAEC-4271-80E3-EE63FB79CB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5941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B5035-468C-48A0-96A8-809C6F38E8C1}" type="datetimeFigureOut">
              <a:rPr lang="cs-CZ" smtClean="0"/>
              <a:t>3.2.2017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D87A8-AAEC-4271-80E3-EE63FB79CB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0165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B5035-468C-48A0-96A8-809C6F38E8C1}" type="datetimeFigureOut">
              <a:rPr lang="cs-CZ" smtClean="0"/>
              <a:t>3.2.2017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D87A8-AAEC-4271-80E3-EE63FB79CB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7263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5035-468C-48A0-96A8-809C6F38E8C1}" type="datetimeFigureOut">
              <a:rPr lang="cs-CZ" smtClean="0"/>
              <a:t>3.2.2017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7D87A8-AAEC-4271-80E3-EE63FB79CB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0495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hlidacsmluv.cz/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google.cz/url?sa=i&amp;rct=j&amp;q=&amp;esrc=s&amp;source=images&amp;cd=&amp;cad=rja&amp;uact=8&amp;ved=0ahUKEwi4xL_ymbnNAhUL5xoKHVUcDQ0QjRwIBw&amp;url=http://www.enozzi.cz/podpora/kontakt-pro-cr-a-sr/&amp;bvm=bv.124817099,d.bGs&amp;psig=AFQjCNH8KgwgGvCPXY7L3hyViBtlau59OA&amp;ust=1466601323709953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smlouvy.gov.cz/" TargetMode="Externa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23528" y="274638"/>
            <a:ext cx="8496944" cy="1858218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REGISTR SMLUV</a:t>
            </a:r>
            <a:br>
              <a:rPr lang="cs-CZ" b="1" dirty="0" smtClean="0">
                <a:solidFill>
                  <a:srgbClr val="00B050"/>
                </a:solidFill>
                <a:latin typeface="Cambria" panose="02040503050406030204" pitchFamily="18" charset="0"/>
              </a:rPr>
            </a:br>
            <a:r>
              <a:rPr lang="cs-CZ" b="1" dirty="0">
                <a:solidFill>
                  <a:srgbClr val="00B050"/>
                </a:solidFill>
                <a:latin typeface="Cambria" panose="02040503050406030204" pitchFamily="18" charset="0"/>
              </a:rPr>
              <a:t>-</a:t>
            </a:r>
            <a:r>
              <a:rPr lang="cs-CZ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/>
            </a:r>
            <a:br>
              <a:rPr lang="cs-CZ" b="1" dirty="0" smtClean="0">
                <a:solidFill>
                  <a:srgbClr val="00B050"/>
                </a:solidFill>
                <a:latin typeface="Cambria" panose="02040503050406030204" pitchFamily="18" charset="0"/>
              </a:rPr>
            </a:br>
            <a:r>
              <a:rPr lang="cs-CZ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V ČEM, ŽE NEJVÍC CHYBUJEME???</a:t>
            </a:r>
            <a:endParaRPr lang="cs-CZ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067944" y="2132856"/>
            <a:ext cx="4618856" cy="43204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400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SEMINÁŘ POŘÁDANÝ KRAJSKÝM ÚŘADEM ÚSTECKÉHO KRAJE </a:t>
            </a:r>
          </a:p>
          <a:p>
            <a:pPr marL="0" indent="0" algn="ctr">
              <a:buNone/>
            </a:pPr>
            <a:endParaRPr lang="cs-CZ" sz="2400" b="1" dirty="0" smtClean="0">
              <a:latin typeface="Cambria" panose="02040503050406030204" pitchFamily="18" charset="0"/>
            </a:endParaRPr>
          </a:p>
          <a:p>
            <a:pPr marL="0" indent="0" algn="ctr">
              <a:buNone/>
            </a:pPr>
            <a:r>
              <a:rPr lang="cs-CZ" sz="2400" b="1" dirty="0" smtClean="0">
                <a:latin typeface="Cambria" panose="02040503050406030204" pitchFamily="18" charset="0"/>
              </a:rPr>
              <a:t>POD GESCÍ </a:t>
            </a:r>
          </a:p>
          <a:p>
            <a:pPr marL="0" indent="0" algn="ctr">
              <a:buNone/>
            </a:pPr>
            <a:r>
              <a:rPr lang="cs-CZ" sz="24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ODBORU LEGISLATIVNĚ-PRÁVNÍHO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76872"/>
            <a:ext cx="3362939" cy="4004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993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23" y="180648"/>
            <a:ext cx="8128000" cy="650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ál 2"/>
          <p:cNvSpPr/>
          <p:nvPr/>
        </p:nvSpPr>
        <p:spPr>
          <a:xfrm>
            <a:off x="3275856" y="2708920"/>
            <a:ext cx="1286066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vál 3"/>
          <p:cNvSpPr/>
          <p:nvPr/>
        </p:nvSpPr>
        <p:spPr>
          <a:xfrm>
            <a:off x="3491880" y="5517232"/>
            <a:ext cx="792088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05750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77800"/>
            <a:ext cx="8128000" cy="650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ál 1"/>
          <p:cNvSpPr/>
          <p:nvPr/>
        </p:nvSpPr>
        <p:spPr>
          <a:xfrm>
            <a:off x="7092280" y="4221088"/>
            <a:ext cx="936104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08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4" t="13423" r="9189" b="5793"/>
          <a:stretch/>
        </p:blipFill>
        <p:spPr bwMode="auto">
          <a:xfrm>
            <a:off x="257389" y="116632"/>
            <a:ext cx="8563083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5041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3131840" y="160338"/>
            <a:ext cx="5472608" cy="2123658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</p:spPr>
        <p:txBody>
          <a:bodyPr wrap="square" lIns="91440" tIns="45720" rIns="91440" bIns="45720">
            <a:spAutoFit/>
            <a:scene3d>
              <a:camera prst="perspectiveContrastingLeftFacing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66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oadway" panose="04040905080B02020502" pitchFamily="82" charset="0"/>
              </a:rPr>
              <a:t>DALŠÍ KONTROLA</a:t>
            </a:r>
            <a:endParaRPr lang="cs-CZ" sz="66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roadway" panose="04040905080B02020502" pitchFamily="82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701974" y="2550630"/>
            <a:ext cx="784887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             „HLÍDAČ SMLUV“</a:t>
            </a:r>
          </a:p>
          <a:p>
            <a:endParaRPr lang="cs-CZ" sz="4400" b="1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r>
              <a:rPr lang="cs-CZ" sz="4400" b="1" dirty="0">
                <a:latin typeface="Cambria" panose="02040503050406030204" pitchFamily="18" charset="0"/>
                <a:hlinkClick r:id="rId2"/>
              </a:rPr>
              <a:t>https://www.hlidacsmluv.cz</a:t>
            </a:r>
            <a:r>
              <a:rPr lang="cs-CZ" sz="4400" b="1" dirty="0" smtClean="0">
                <a:latin typeface="Cambria" panose="02040503050406030204" pitchFamily="18" charset="0"/>
                <a:hlinkClick r:id="rId2"/>
              </a:rPr>
              <a:t>/</a:t>
            </a:r>
            <a:endParaRPr lang="cs-CZ" sz="4400" b="1" dirty="0" smtClean="0">
              <a:latin typeface="Cambria" panose="02040503050406030204" pitchFamily="18" charset="0"/>
            </a:endParaRPr>
          </a:p>
          <a:p>
            <a:endParaRPr lang="cs-CZ" sz="2400" dirty="0" smtClean="0"/>
          </a:p>
          <a:p>
            <a:r>
              <a:rPr lang="cs-CZ" sz="2400" b="1" i="1" dirty="0" smtClean="0">
                <a:solidFill>
                  <a:srgbClr val="C00000"/>
                </a:solidFill>
              </a:rPr>
              <a:t>„Hlídáme </a:t>
            </a:r>
            <a:r>
              <a:rPr lang="cs-CZ" sz="2400" b="1" i="1" dirty="0">
                <a:solidFill>
                  <a:srgbClr val="C00000"/>
                </a:solidFill>
              </a:rPr>
              <a:t>je, protože si to zaslouží!</a:t>
            </a:r>
          </a:p>
          <a:p>
            <a:r>
              <a:rPr lang="cs-CZ" sz="2400" b="1" i="1" dirty="0">
                <a:solidFill>
                  <a:srgbClr val="C00000"/>
                </a:solidFill>
              </a:rPr>
              <a:t>Větší veřejná kontrola obchodování státu a místní správy, politiků a firem</a:t>
            </a:r>
            <a:r>
              <a:rPr lang="cs-CZ" sz="2400" b="1" i="1" dirty="0" smtClean="0">
                <a:solidFill>
                  <a:srgbClr val="C00000"/>
                </a:solidFill>
              </a:rPr>
              <a:t>.“</a:t>
            </a:r>
            <a:endParaRPr lang="cs-CZ" sz="2400" b="1" i="1" dirty="0">
              <a:solidFill>
                <a:srgbClr val="C00000"/>
              </a:solidFill>
            </a:endParaRPr>
          </a:p>
          <a:p>
            <a:endParaRPr lang="cs-CZ" sz="2400" dirty="0"/>
          </a:p>
          <a:p>
            <a:endParaRPr lang="cs-CZ" sz="2400" dirty="0"/>
          </a:p>
        </p:txBody>
      </p:sp>
      <p:sp>
        <p:nvSpPr>
          <p:cNvPr id="5" name="AutoShape 2" descr="Výsledek obrázku pro hLÍDAČ SMLUV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73" y="407505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22509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77800"/>
            <a:ext cx="8128000" cy="650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ál 1"/>
          <p:cNvSpPr/>
          <p:nvPr/>
        </p:nvSpPr>
        <p:spPr>
          <a:xfrm>
            <a:off x="755576" y="3501008"/>
            <a:ext cx="2592288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vál 2"/>
          <p:cNvSpPr/>
          <p:nvPr/>
        </p:nvSpPr>
        <p:spPr>
          <a:xfrm>
            <a:off x="6660232" y="3501008"/>
            <a:ext cx="792088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80911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77800"/>
            <a:ext cx="8128000" cy="650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ál 2"/>
          <p:cNvSpPr/>
          <p:nvPr/>
        </p:nvSpPr>
        <p:spPr>
          <a:xfrm>
            <a:off x="2555776" y="3356992"/>
            <a:ext cx="64807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48035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77800"/>
            <a:ext cx="8128000" cy="650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ál 1"/>
          <p:cNvSpPr/>
          <p:nvPr/>
        </p:nvSpPr>
        <p:spPr>
          <a:xfrm>
            <a:off x="755576" y="5157192"/>
            <a:ext cx="3024336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53673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Výsledek obrázku pro SYMBOL SPRÁVNĚ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99" y="476672"/>
            <a:ext cx="3880280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067944" y="1393899"/>
            <a:ext cx="4824536" cy="5078313"/>
          </a:xfrm>
          <a:prstGeom prst="rect">
            <a:avLst/>
          </a:prstGeom>
          <a:solidFill>
            <a:srgbClr val="92D05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solidFill>
                  <a:srgbClr val="CC6600"/>
                </a:solidFill>
                <a:latin typeface="Cambria" panose="02040503050406030204" pitchFamily="18" charset="0"/>
              </a:rPr>
              <a:t>VLASTNÍ OKAMŽITOU KONTROLOU </a:t>
            </a:r>
          </a:p>
          <a:p>
            <a:pPr algn="ctr"/>
            <a:endParaRPr lang="cs-CZ" sz="3600" b="1" dirty="0">
              <a:solidFill>
                <a:srgbClr val="CC6600"/>
              </a:solidFill>
              <a:latin typeface="Cambria" panose="02040503050406030204" pitchFamily="18" charset="0"/>
            </a:endParaRPr>
          </a:p>
          <a:p>
            <a:pPr algn="ctr"/>
            <a:r>
              <a:rPr lang="cs-CZ" sz="3600" b="1" dirty="0" smtClean="0">
                <a:solidFill>
                  <a:srgbClr val="CC6600"/>
                </a:solidFill>
                <a:latin typeface="Cambria" panose="02040503050406030204" pitchFamily="18" charset="0"/>
              </a:rPr>
              <a:t>ZVYŠUJETE PRAVDĚPODOBNOST</a:t>
            </a:r>
          </a:p>
          <a:p>
            <a:pPr algn="ctr"/>
            <a:endParaRPr lang="cs-CZ" sz="3600" b="1" dirty="0" smtClean="0">
              <a:solidFill>
                <a:srgbClr val="CC6600"/>
              </a:solidFill>
              <a:latin typeface="Cambria" panose="02040503050406030204" pitchFamily="18" charset="0"/>
            </a:endParaRPr>
          </a:p>
          <a:p>
            <a:pPr algn="ctr"/>
            <a:r>
              <a:rPr lang="cs-CZ" sz="3600" b="1" dirty="0" smtClean="0">
                <a:solidFill>
                  <a:srgbClr val="CC6600"/>
                </a:solidFill>
                <a:latin typeface="Cambria" panose="02040503050406030204" pitchFamily="18" charset="0"/>
              </a:rPr>
              <a:t>ZÁKONNÉHO </a:t>
            </a:r>
          </a:p>
          <a:p>
            <a:pPr algn="ctr"/>
            <a:r>
              <a:rPr lang="cs-CZ" sz="3600" b="1" dirty="0" smtClean="0">
                <a:solidFill>
                  <a:srgbClr val="CC6600"/>
                </a:solidFill>
                <a:latin typeface="Cambria" panose="02040503050406030204" pitchFamily="18" charset="0"/>
              </a:rPr>
              <a:t>A SPRÁVNÉHO UVEŘEJNĚNÍ</a:t>
            </a:r>
            <a:endParaRPr lang="cs-CZ" sz="3600" b="1" dirty="0">
              <a:solidFill>
                <a:srgbClr val="CC66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8195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21351" y="1916832"/>
            <a:ext cx="8301311" cy="258532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NAMÁTKOVOU NÁSLEDNOU</a:t>
            </a:r>
          </a:p>
          <a:p>
            <a:pPr algn="ctr"/>
            <a:r>
              <a:rPr lang="cs-CZ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KONTROLU </a:t>
            </a:r>
          </a:p>
          <a:p>
            <a:pPr algn="ctr"/>
            <a:r>
              <a:rPr lang="cs-CZ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PROVÁDÍ I ODBOR LP</a:t>
            </a:r>
            <a:endParaRPr lang="cs-CZ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47215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Výsledek obrázku pro meeting 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324036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660931" y="908720"/>
            <a:ext cx="525658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S GARANTY PO JEDNOTLIVÝCH ODBORECH POSTUPNĚ PROBÍHAJÍ SETKÁNÍ NAD PRVNÍMI PROVEDENÝMI KONTROLAMI </a:t>
            </a:r>
            <a:endParaRPr lang="cs-CZ" sz="4000" b="1" dirty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859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/>
            </a:r>
            <a:br>
              <a:rPr lang="cs-CZ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endParaRPr lang="cs-CZ" dirty="0">
              <a:latin typeface="Cambria" panose="02040503050406030204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1331640" y="2967335"/>
            <a:ext cx="806489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cs-CZ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395536" y="260649"/>
            <a:ext cx="8352928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ambria" panose="02040503050406030204" pitchFamily="18" charset="0"/>
              </a:rPr>
              <a:t>Zákon č. 340/2015 Sb. o zvláštních podmínkách účinnosti některých smluv, uveřejňování těchto smlu</a:t>
            </a:r>
            <a:r>
              <a:rPr lang="cs-CZ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ambria" panose="02040503050406030204" pitchFamily="18" charset="0"/>
              </a:rPr>
              <a:t>v a o registru smluv</a:t>
            </a:r>
          </a:p>
          <a:p>
            <a:pPr algn="ctr"/>
            <a:endParaRPr lang="cs-CZ" sz="40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Cambria" panose="02040503050406030204" pitchFamily="18" charset="0"/>
            </a:endParaRPr>
          </a:p>
          <a:p>
            <a:pPr algn="ctr"/>
            <a:r>
              <a:rPr lang="cs-CZ" sz="40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ambria" panose="02040503050406030204" pitchFamily="18" charset="0"/>
              </a:rPr>
              <a:t>zkrátka</a:t>
            </a:r>
            <a:endParaRPr lang="cs-CZ" sz="40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Cambria" panose="02040503050406030204" pitchFamily="18" charset="0"/>
            </a:endParaRPr>
          </a:p>
          <a:p>
            <a:pPr algn="ctr"/>
            <a:endParaRPr lang="cs-CZ" sz="40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Cambria" panose="02040503050406030204" pitchFamily="18" charset="0"/>
            </a:endParaRPr>
          </a:p>
          <a:p>
            <a:pPr algn="ctr"/>
            <a:r>
              <a:rPr lang="cs-CZ" sz="4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ambria" panose="02040503050406030204" pitchFamily="18" charset="0"/>
              </a:rPr>
              <a:t> </a:t>
            </a:r>
            <a:r>
              <a:rPr lang="cs-CZ" sz="4800" b="1" u="sng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ambria" panose="02040503050406030204" pitchFamily="18" charset="0"/>
              </a:rPr>
              <a:t>ZÁKON O REGISTRU SMLUV</a:t>
            </a:r>
            <a:endParaRPr lang="cs-CZ" sz="4800" b="1" u="sng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3076" name="Picture 4" descr="http://www.enozzi.cz/wp-content/uploads/2014/08/ksiazka_paragraf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429000"/>
            <a:ext cx="2376264" cy="164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41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5735" y="260648"/>
            <a:ext cx="6555619" cy="67403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ZASÍLÁME GARANTŮM</a:t>
            </a:r>
          </a:p>
          <a:p>
            <a:pPr algn="ctr"/>
            <a:r>
              <a:rPr lang="cs-CZ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E-MAILEM INFORMACI </a:t>
            </a:r>
          </a:p>
          <a:p>
            <a:pPr algn="ctr"/>
            <a:r>
              <a:rPr lang="cs-CZ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O PROVEDENÉ KONTROLE</a:t>
            </a:r>
          </a:p>
          <a:p>
            <a:pPr algn="ctr"/>
            <a:r>
              <a:rPr lang="cs-CZ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S DOPORUČUJÍCÍMI </a:t>
            </a:r>
          </a:p>
          <a:p>
            <a:pPr algn="ctr"/>
            <a:r>
              <a:rPr lang="cs-CZ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OPATŘENÍMI</a:t>
            </a:r>
            <a:endParaRPr lang="cs-CZ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12290" name="Picture 2" descr="Související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2989215" cy="245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29687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77800"/>
            <a:ext cx="8128000" cy="650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08509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77800"/>
            <a:ext cx="8128000" cy="650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64035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Související obráze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sz="400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49311"/>
            <a:ext cx="1671737" cy="1557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267744" y="149311"/>
            <a:ext cx="6624736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TO NEJHORŠÍ, CO MŮŽE</a:t>
            </a:r>
          </a:p>
          <a:p>
            <a:pPr algn="ctr"/>
            <a:r>
              <a:rPr lang="cs-CZ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CHYBA ZPŮSOBIT, </a:t>
            </a:r>
          </a:p>
          <a:p>
            <a:pPr algn="ctr"/>
            <a:r>
              <a:rPr lang="cs-CZ" sz="4000" b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JE NEUVEŘEJNĚNÍ SMLOUVY</a:t>
            </a:r>
            <a:endParaRPr lang="cs-CZ" sz="4000" b="1" u="sng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07974" y="2204864"/>
            <a:ext cx="8584505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TO SE STANE, KDYŽ SMLOUVA, KTERÁ MÁ BÝT UVEŘEJNĚNA, NENÍ UVEŘEJNĚNA VŮBEC, NEBO UVEŘEJNĚNÍ NENÍ V SOULADU SE ZÁKONEM O REGISTRU SMLUV.</a:t>
            </a:r>
          </a:p>
          <a:p>
            <a:endParaRPr lang="cs-CZ" sz="1600" b="1" i="1" dirty="0" smtClean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r>
              <a:rPr lang="cs-CZ" sz="1600" b="1" i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Cit. </a:t>
            </a:r>
            <a:endParaRPr lang="cs-CZ" sz="1600" b="1" i="1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r>
              <a:rPr lang="cs-CZ" sz="1600" b="1" i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§  5 odst. 5</a:t>
            </a:r>
          </a:p>
          <a:p>
            <a:r>
              <a:rPr lang="cs-CZ" sz="1600" b="1" i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Smlouva</a:t>
            </a:r>
            <a:r>
              <a:rPr lang="cs-CZ" sz="1600" b="1" i="1" dirty="0">
                <a:solidFill>
                  <a:srgbClr val="002060"/>
                </a:solidFill>
                <a:latin typeface="Cambria" panose="02040503050406030204" pitchFamily="18" charset="0"/>
              </a:rPr>
              <a:t>, která nebyla uveřejněna způsobem uvedeným v odstavci 1 nebo jejíž </a:t>
            </a:r>
            <a:r>
              <a:rPr lang="cs-CZ" sz="1600" b="1" i="1" dirty="0" err="1">
                <a:solidFill>
                  <a:srgbClr val="002060"/>
                </a:solidFill>
                <a:latin typeface="Cambria" panose="02040503050406030204" pitchFamily="18" charset="0"/>
              </a:rPr>
              <a:t>metadata</a:t>
            </a:r>
            <a:r>
              <a:rPr lang="cs-CZ" sz="1600" b="1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cs-CZ" sz="1600" b="1" i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neobsahují</a:t>
            </a:r>
            <a:endParaRPr lang="cs-CZ" sz="1600" b="1" i="1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r>
              <a:rPr lang="cs-CZ" sz="1600" b="1" i="1" dirty="0">
                <a:solidFill>
                  <a:srgbClr val="002060"/>
                </a:solidFill>
                <a:latin typeface="Cambria" panose="02040503050406030204" pitchFamily="18" charset="0"/>
              </a:rPr>
              <a:t>a) identifikaci smluvních stran</a:t>
            </a:r>
            <a:r>
              <a:rPr lang="cs-CZ" sz="1600" b="1" i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,</a:t>
            </a:r>
            <a:endParaRPr lang="cs-CZ" sz="1600" b="1" i="1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r>
              <a:rPr lang="cs-CZ" sz="1600" b="1" i="1" dirty="0">
                <a:solidFill>
                  <a:srgbClr val="002060"/>
                </a:solidFill>
                <a:latin typeface="Cambria" panose="02040503050406030204" pitchFamily="18" charset="0"/>
              </a:rPr>
              <a:t>b) vymezení předmětu smlouvy</a:t>
            </a:r>
            <a:r>
              <a:rPr lang="cs-CZ" sz="1600" b="1" i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, </a:t>
            </a:r>
            <a:endParaRPr lang="cs-CZ" sz="1600" b="1" i="1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r>
              <a:rPr lang="cs-CZ" sz="1600" b="1" i="1" dirty="0">
                <a:solidFill>
                  <a:srgbClr val="002060"/>
                </a:solidFill>
                <a:latin typeface="Cambria" panose="02040503050406030204" pitchFamily="18" charset="0"/>
              </a:rPr>
              <a:t>c) cenu, a pokud ji smlouva neobsahuje, hodnotu předmětu smlouvy, lze-li ji určit</a:t>
            </a:r>
            <a:r>
              <a:rPr lang="cs-CZ" sz="1600" b="1" i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,</a:t>
            </a:r>
            <a:endParaRPr lang="cs-CZ" sz="1600" b="1" i="1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r>
              <a:rPr lang="cs-CZ" sz="1600" b="1" i="1" dirty="0">
                <a:solidFill>
                  <a:srgbClr val="002060"/>
                </a:solidFill>
                <a:latin typeface="Cambria" panose="02040503050406030204" pitchFamily="18" charset="0"/>
              </a:rPr>
              <a:t>d) datum uzavření smlouvy,</a:t>
            </a:r>
          </a:p>
          <a:p>
            <a:r>
              <a:rPr lang="cs-CZ" sz="1600" b="1" i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se </a:t>
            </a:r>
            <a:r>
              <a:rPr lang="cs-CZ" sz="1600" b="1" i="1" dirty="0">
                <a:solidFill>
                  <a:srgbClr val="002060"/>
                </a:solidFill>
                <a:latin typeface="Cambria" panose="02040503050406030204" pitchFamily="18" charset="0"/>
              </a:rPr>
              <a:t>nepovažuje za uveřejněnou prostřednictvím registru smluv</a:t>
            </a:r>
            <a:r>
              <a:rPr lang="cs-CZ" sz="1600" b="1" i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.</a:t>
            </a:r>
          </a:p>
          <a:p>
            <a:endParaRPr lang="cs-CZ" sz="1600" b="1" i="1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r>
              <a:rPr lang="cs-CZ" sz="1600" b="1" i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§ 5 odst. 1</a:t>
            </a:r>
          </a:p>
          <a:p>
            <a:r>
              <a:rPr lang="cs-CZ" sz="1600" b="1" i="1" dirty="0">
                <a:solidFill>
                  <a:srgbClr val="002060"/>
                </a:solidFill>
                <a:latin typeface="Cambria" panose="02040503050406030204" pitchFamily="18" charset="0"/>
              </a:rPr>
              <a:t>Uveřejněním smlouvy prostřednictvím registru smluv se rozumí vložení elektronického obrazu textového obsahu smlouvy v otevřeném a strojově čitelném formátu a rovněž </a:t>
            </a:r>
            <a:r>
              <a:rPr lang="cs-CZ" sz="1600" b="1" i="1" dirty="0" err="1">
                <a:solidFill>
                  <a:srgbClr val="002060"/>
                </a:solidFill>
                <a:latin typeface="Cambria" panose="02040503050406030204" pitchFamily="18" charset="0"/>
              </a:rPr>
              <a:t>metadat</a:t>
            </a:r>
            <a:r>
              <a:rPr lang="cs-CZ" sz="1600" b="1" i="1" dirty="0">
                <a:solidFill>
                  <a:srgbClr val="002060"/>
                </a:solidFill>
                <a:latin typeface="Cambria" panose="02040503050406030204" pitchFamily="18" charset="0"/>
              </a:rPr>
              <a:t> podle odstavce 5 do registru smluv.</a:t>
            </a:r>
          </a:p>
        </p:txBody>
      </p:sp>
      <p:cxnSp>
        <p:nvCxnSpPr>
          <p:cNvPr id="6" name="Zakřivená spojnice 5"/>
          <p:cNvCxnSpPr/>
          <p:nvPr/>
        </p:nvCxnSpPr>
        <p:spPr>
          <a:xfrm rot="10800000" flipV="1">
            <a:off x="1475656" y="3789040"/>
            <a:ext cx="4968552" cy="1800200"/>
          </a:xfrm>
          <a:prstGeom prst="curvedConnector3">
            <a:avLst>
              <a:gd name="adj1" fmla="val -38886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4618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79512" y="992917"/>
            <a:ext cx="8640959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cs-CZ" sz="9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 NYNÍ K NEJČASTĚJŠÍM CHYBÁM</a:t>
            </a:r>
            <a:endParaRPr lang="cs-CZ" sz="9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3464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7544" y="332656"/>
            <a:ext cx="820891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000" dirty="0" smtClean="0">
              <a:latin typeface="Cambria" panose="02040503050406030204" pitchFamily="18" charset="0"/>
            </a:endParaRPr>
          </a:p>
          <a:p>
            <a:endParaRPr lang="cs-CZ" sz="2000" dirty="0">
              <a:latin typeface="Cambria" panose="02040503050406030204" pitchFamily="18" charset="0"/>
            </a:endParaRPr>
          </a:p>
          <a:p>
            <a:endParaRPr lang="cs-CZ" dirty="0" smtClean="0">
              <a:solidFill>
                <a:srgbClr val="FF0000"/>
              </a:solidFill>
              <a:latin typeface="Cambria" panose="02040503050406030204" pitchFamily="18" charset="0"/>
            </a:endParaRPr>
          </a:p>
          <a:p>
            <a:endParaRPr lang="cs-CZ" dirty="0">
              <a:solidFill>
                <a:srgbClr val="FF0000"/>
              </a:solidFill>
              <a:latin typeface="Cambria" panose="02040503050406030204" pitchFamily="18" charset="0"/>
            </a:endParaRPr>
          </a:p>
          <a:p>
            <a:endParaRPr lang="cs-CZ" dirty="0" smtClean="0">
              <a:solidFill>
                <a:srgbClr val="FF0000"/>
              </a:solidFill>
              <a:latin typeface="Cambria" panose="02040503050406030204" pitchFamily="18" charset="0"/>
            </a:endParaRPr>
          </a:p>
          <a:p>
            <a:endParaRPr lang="cs-CZ" dirty="0">
              <a:solidFill>
                <a:srgbClr val="FF0000"/>
              </a:solidFill>
              <a:latin typeface="Cambria" panose="02040503050406030204" pitchFamily="18" charset="0"/>
            </a:endParaRPr>
          </a:p>
          <a:p>
            <a:endParaRPr lang="cs-CZ" dirty="0" smtClean="0">
              <a:solidFill>
                <a:srgbClr val="FF0000"/>
              </a:solidFill>
              <a:latin typeface="Cambria" panose="02040503050406030204" pitchFamily="18" charset="0"/>
            </a:endParaRPr>
          </a:p>
          <a:p>
            <a:endParaRPr lang="cs-CZ" dirty="0">
              <a:solidFill>
                <a:srgbClr val="FF0000"/>
              </a:solidFill>
              <a:latin typeface="Cambria" panose="02040503050406030204" pitchFamily="18" charset="0"/>
            </a:endParaRPr>
          </a:p>
          <a:p>
            <a:endParaRPr lang="cs-CZ" sz="2000" b="1" dirty="0" smtClean="0">
              <a:solidFill>
                <a:srgbClr val="0070C0"/>
              </a:solidFill>
              <a:latin typeface="Cambria" panose="02040503050406030204" pitchFamily="18" charset="0"/>
            </a:endParaRPr>
          </a:p>
          <a:p>
            <a:endParaRPr lang="cs-CZ" sz="2000" b="1" dirty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307266" y="0"/>
            <a:ext cx="826367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Cambria" panose="02040503050406030204" pitchFamily="18" charset="0"/>
              </a:rPr>
              <a:t>IDENTIFIKACE SMLUVNÍCH STRAN</a:t>
            </a:r>
            <a:endParaRPr lang="cs-CZ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41" t="34508" r="37514" b="41230"/>
          <a:stretch/>
        </p:blipFill>
        <p:spPr bwMode="auto">
          <a:xfrm>
            <a:off x="107504" y="764704"/>
            <a:ext cx="4732371" cy="3346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5148064" y="1268760"/>
            <a:ext cx="38297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b="1" dirty="0" smtClean="0">
                <a:solidFill>
                  <a:srgbClr val="C00000"/>
                </a:solidFill>
              </a:rPr>
              <a:t>SMLUVNÍ STRANA NENÍ IDENTIFIKOVANÁ – DOŠLO K NESPRÁVNÉMU VÝBĚRU NÁZVU V ADRESÁŘI EZOP.</a:t>
            </a:r>
          </a:p>
          <a:p>
            <a:pPr algn="just"/>
            <a:r>
              <a:rPr lang="cs-CZ" b="1" dirty="0" smtClean="0">
                <a:solidFill>
                  <a:srgbClr val="C00000"/>
                </a:solidFill>
              </a:rPr>
              <a:t>ADRESA OBSAHUJE JMÉNO A PŘÍJMENÍ.</a:t>
            </a:r>
          </a:p>
          <a:p>
            <a:pPr algn="just"/>
            <a:r>
              <a:rPr lang="cs-CZ" b="1" dirty="0" smtClean="0">
                <a:solidFill>
                  <a:srgbClr val="C00000"/>
                </a:solidFill>
              </a:rPr>
              <a:t>NENÍ UVEDENO IČ, I KDYŽ SE JEDNÁ O PODNIKATELE.</a:t>
            </a:r>
            <a:endParaRPr lang="cs-CZ" b="1" dirty="0">
              <a:solidFill>
                <a:srgbClr val="C00000"/>
              </a:solidFill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9" t="67728" r="7097" b="4895"/>
          <a:stretch/>
        </p:blipFill>
        <p:spPr bwMode="auto">
          <a:xfrm>
            <a:off x="976055" y="4437112"/>
            <a:ext cx="6926094" cy="1780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03870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436096" y="1768170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C00000"/>
                </a:solidFill>
              </a:rPr>
              <a:t>NESPRÁVNÝ NÁZEV</a:t>
            </a:r>
          </a:p>
          <a:p>
            <a:r>
              <a:rPr lang="cs-CZ" b="1" dirty="0" smtClean="0">
                <a:solidFill>
                  <a:srgbClr val="C00000"/>
                </a:solidFill>
              </a:rPr>
              <a:t>UVÁDĚJTE IČ</a:t>
            </a:r>
            <a:endParaRPr lang="cs-CZ" b="1" dirty="0">
              <a:solidFill>
                <a:srgbClr val="C00000"/>
              </a:solidFill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38" t="27298" r="37194" b="46185"/>
          <a:stretch/>
        </p:blipFill>
        <p:spPr bwMode="auto">
          <a:xfrm>
            <a:off x="539552" y="263576"/>
            <a:ext cx="3853818" cy="300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" t="11777" r="1769" b="36910"/>
          <a:stretch/>
        </p:blipFill>
        <p:spPr bwMode="auto">
          <a:xfrm>
            <a:off x="539552" y="3429000"/>
            <a:ext cx="7791857" cy="33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61790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8" t="46485" r="37673" b="26758"/>
          <a:stretch/>
        </p:blipFill>
        <p:spPr bwMode="auto">
          <a:xfrm>
            <a:off x="448934" y="764704"/>
            <a:ext cx="3753766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12" b="47083"/>
          <a:stretch/>
        </p:blipFill>
        <p:spPr bwMode="auto">
          <a:xfrm>
            <a:off x="482498" y="4509120"/>
            <a:ext cx="8128000" cy="109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716016" y="1953706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C00000"/>
                </a:solidFill>
              </a:rPr>
              <a:t>NEZKRACOVAT NÁZVY</a:t>
            </a:r>
          </a:p>
          <a:p>
            <a:r>
              <a:rPr lang="cs-CZ" b="1" dirty="0" smtClean="0">
                <a:solidFill>
                  <a:srgbClr val="C00000"/>
                </a:solidFill>
              </a:rPr>
              <a:t>UVÁDĚT IČ</a:t>
            </a:r>
            <a:endParaRPr lang="cs-CZ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9120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79512" y="176313"/>
            <a:ext cx="8784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mbria" panose="02040503050406030204" pitchFamily="18" charset="0"/>
              </a:rPr>
              <a:t>VYMEZENÍ PŘEDMĚTU SMLOUVY</a:t>
            </a:r>
            <a:endParaRPr lang="cs-CZ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23528" y="774256"/>
            <a:ext cx="86409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METODIKA MVČR DOPORUČUJE UVÉST SMLUVNÍ TYP+STRUČNĚ PŘEDMĚT SMLOUVY. </a:t>
            </a:r>
          </a:p>
          <a:p>
            <a:pPr algn="just"/>
            <a:r>
              <a:rPr lang="cs-CZ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S-02/2016 STANOVÍ OD 1.10.2016 TUTO POVINNOU STRUKTURU:</a:t>
            </a:r>
          </a:p>
          <a:p>
            <a:pPr algn="just"/>
            <a:r>
              <a:rPr lang="cs-CZ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ČÍSLO SMLOUVY+STRUČNÉ VYMEZENÍ PŘEDMĚTU SMLOUVY. </a:t>
            </a:r>
          </a:p>
          <a:p>
            <a:pPr algn="just"/>
            <a:r>
              <a:rPr lang="cs-CZ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ČÍSLO SMLOUVY je </a:t>
            </a:r>
            <a:r>
              <a:rPr lang="cs-CZ" b="1" dirty="0">
                <a:solidFill>
                  <a:srgbClr val="002060"/>
                </a:solidFill>
                <a:latin typeface="Cambria" panose="02040503050406030204" pitchFamily="18" charset="0"/>
              </a:rPr>
              <a:t>tvořeno skladbou těchto údajů: číslo smlouvy z NAV / zkratka pojmenované smlouvy dle přílohy </a:t>
            </a:r>
            <a:r>
              <a:rPr lang="cs-CZ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směrnice </a:t>
            </a:r>
            <a:r>
              <a:rPr lang="cs-CZ" b="1" dirty="0">
                <a:solidFill>
                  <a:srgbClr val="002060"/>
                </a:solidFill>
                <a:latin typeface="Cambria" panose="02040503050406030204" pitchFamily="18" charset="0"/>
              </a:rPr>
              <a:t>/ zkratka odboru dle Organizačního řádu </a:t>
            </a:r>
            <a:r>
              <a:rPr lang="cs-CZ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KÚÚK.</a:t>
            </a:r>
            <a:endParaRPr lang="cs-CZ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3" t="50000" r="62087" b="20903"/>
          <a:stretch/>
        </p:blipFill>
        <p:spPr bwMode="auto">
          <a:xfrm>
            <a:off x="107504" y="2943200"/>
            <a:ext cx="3995795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3" t="65184" r="62686" b="13872"/>
          <a:stretch/>
        </p:blipFill>
        <p:spPr bwMode="auto">
          <a:xfrm>
            <a:off x="3996282" y="3247489"/>
            <a:ext cx="4974719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467544" y="6165304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u="sng" dirty="0" smtClean="0">
                <a:solidFill>
                  <a:srgbClr val="C00000"/>
                </a:solidFill>
              </a:rPr>
              <a:t>NENÍ V ROZPORU SE ZÁKONEM, ALE S VNITŘNÍM PŘEDPISEM.</a:t>
            </a:r>
            <a:endParaRPr lang="cs-CZ" b="1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6679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79512" y="176313"/>
            <a:ext cx="8784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mbria" panose="02040503050406030204" pitchFamily="18" charset="0"/>
              </a:rPr>
              <a:t>HODNOTA PŘEDMĚTU SMLOUVY/ CENA</a:t>
            </a:r>
            <a:endParaRPr lang="cs-CZ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67544" y="6165304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u="sng" dirty="0" smtClean="0">
                <a:solidFill>
                  <a:srgbClr val="C00000"/>
                </a:solidFill>
              </a:rPr>
              <a:t>HODNOTA DARU SE NEUVÁDÍ POUZE  V PŘÍPADĚ, ŽE JI NENÍ MOŽNÉ ZJISTIT.</a:t>
            </a:r>
            <a:endParaRPr lang="cs-CZ" b="1" u="sng" dirty="0">
              <a:solidFill>
                <a:srgbClr val="C00000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0" t="55909" r="62088" b="15368"/>
          <a:stretch/>
        </p:blipFill>
        <p:spPr bwMode="auto">
          <a:xfrm>
            <a:off x="323528" y="1665879"/>
            <a:ext cx="3583522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5" t="13423" r="13259" b="12675"/>
          <a:stretch/>
        </p:blipFill>
        <p:spPr bwMode="auto">
          <a:xfrm>
            <a:off x="4068156" y="1340768"/>
            <a:ext cx="4445685" cy="3458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9911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95536" y="188640"/>
            <a:ext cx="841794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anose="02040503050406030204" pitchFamily="18" charset="0"/>
              </a:rPr>
              <a:t>KDE NAJDEME REGISTR SMLUV?</a:t>
            </a:r>
            <a:endParaRPr lang="cs-CZ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23528" y="896526"/>
            <a:ext cx="8568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rgbClr val="002060"/>
                </a:solidFill>
                <a:latin typeface="Cambria" panose="02040503050406030204" pitchFamily="18" charset="0"/>
                <a:hlinkClick r:id="rId2"/>
              </a:rPr>
              <a:t>https://smlouvy.gov.cz</a:t>
            </a:r>
            <a:r>
              <a:rPr lang="cs-CZ" sz="2000" b="1" dirty="0" smtClean="0">
                <a:solidFill>
                  <a:srgbClr val="002060"/>
                </a:solidFill>
                <a:latin typeface="Cambria" panose="02040503050406030204" pitchFamily="18" charset="0"/>
                <a:hlinkClick r:id="rId2"/>
              </a:rPr>
              <a:t>/</a:t>
            </a:r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66" r="1947" b="4736"/>
          <a:stretch/>
        </p:blipFill>
        <p:spPr bwMode="auto">
          <a:xfrm>
            <a:off x="792856" y="1408141"/>
            <a:ext cx="7595567" cy="5261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64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1" t="54563" r="61250" b="20304"/>
          <a:stretch/>
        </p:blipFill>
        <p:spPr bwMode="auto">
          <a:xfrm>
            <a:off x="321482" y="44624"/>
            <a:ext cx="4245903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3" t="46933" r="10311" b="29130"/>
          <a:stretch/>
        </p:blipFill>
        <p:spPr bwMode="auto">
          <a:xfrm>
            <a:off x="107503" y="4559275"/>
            <a:ext cx="8919765" cy="2060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2" t="66381" r="61011" b="7919"/>
          <a:stretch/>
        </p:blipFill>
        <p:spPr bwMode="auto">
          <a:xfrm>
            <a:off x="4932040" y="3140968"/>
            <a:ext cx="3568730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4569431" y="620688"/>
            <a:ext cx="40350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b="1" dirty="0" smtClean="0">
                <a:solidFill>
                  <a:srgbClr val="C00000"/>
                </a:solidFill>
              </a:rPr>
              <a:t>JAKO HODNOTA JE UVÁDĚNA VÝŠE POSKYTOVANÉ DOTACE </a:t>
            </a:r>
            <a:r>
              <a:rPr lang="cs-CZ" b="1" smtClean="0">
                <a:solidFill>
                  <a:srgbClr val="C00000"/>
                </a:solidFill>
              </a:rPr>
              <a:t>DLE PŮVODNÍ </a:t>
            </a:r>
            <a:r>
              <a:rPr lang="cs-CZ" b="1" dirty="0" smtClean="0">
                <a:solidFill>
                  <a:srgbClr val="C00000"/>
                </a:solidFill>
              </a:rPr>
              <a:t>„DOTČENÉ SMLOUVY“, KTERÁ SE UVEŘEJŇUJE SOUČASNĚ.</a:t>
            </a:r>
            <a:endParaRPr lang="cs-CZ" b="1" dirty="0">
              <a:solidFill>
                <a:srgbClr val="C000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95536" y="3501008"/>
            <a:ext cx="4296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C00000"/>
                </a:solidFill>
              </a:rPr>
              <a:t>JE TŘEBA UVÉST VÝŠI POSKYTOVANÉ DOTACE I DO HODNOTY BEZ DPH.</a:t>
            </a:r>
            <a:endParaRPr lang="cs-CZ" b="1" dirty="0">
              <a:solidFill>
                <a:srgbClr val="C00000"/>
              </a:solidFill>
            </a:endParaRPr>
          </a:p>
        </p:txBody>
      </p:sp>
      <p:cxnSp>
        <p:nvCxnSpPr>
          <p:cNvPr id="9" name="Přímá spojnice 8"/>
          <p:cNvCxnSpPr/>
          <p:nvPr/>
        </p:nvCxnSpPr>
        <p:spPr>
          <a:xfrm>
            <a:off x="107503" y="2924944"/>
            <a:ext cx="89197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11215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79512" y="176313"/>
            <a:ext cx="8784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mbria" panose="02040503050406030204" pitchFamily="18" charset="0"/>
              </a:rPr>
              <a:t>NEÚPLNÉ UVEŘEJNĚNÍ</a:t>
            </a:r>
            <a:endParaRPr lang="cs-CZ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09" t="26887" r="6915" b="28383"/>
          <a:stretch/>
        </p:blipFill>
        <p:spPr bwMode="auto">
          <a:xfrm>
            <a:off x="611560" y="1124745"/>
            <a:ext cx="4248472" cy="483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4509603" y="2060848"/>
            <a:ext cx="424847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C00000"/>
                </a:solidFill>
              </a:rPr>
              <a:t>NENÍ UVEŘEJNĚNA  PŮVODNÍ „DOTČENÁ“ SMLOUVA - § 8 ODST. 3 ZORS</a:t>
            </a:r>
          </a:p>
          <a:p>
            <a:r>
              <a:rPr lang="cs-CZ" i="1" dirty="0">
                <a:solidFill>
                  <a:srgbClr val="C00000"/>
                </a:solidFill>
              </a:rPr>
              <a:t>Byla-li smlouva, na niž se vztahuje povinnost uveřejnění prostřednictvím registru smluv, uzavřena přede dnem nabytí účinnosti tohoto zákona a po nabytí účinnosti tohoto zákona byla uzavřena dohoda, kterou se taková smlouva doplňuje, mění, nahrazuje nebo ruší, uveřejní se prostřednictvím registru smluv spolu s touto dohodou i dotčená smlouva.</a:t>
            </a:r>
          </a:p>
        </p:txBody>
      </p:sp>
    </p:spTree>
    <p:extLst>
      <p:ext uri="{BB962C8B-B14F-4D97-AF65-F5344CB8AC3E}">
        <p14:creationId xmlns:p14="http://schemas.microsoft.com/office/powerpoint/2010/main" val="18758705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79512" y="176313"/>
            <a:ext cx="87849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mbria" panose="02040503050406030204" pitchFamily="18" charset="0"/>
              </a:rPr>
              <a:t>NEUVEŘEJNĚNO V OTEVŘENÉM A</a:t>
            </a:r>
          </a:p>
          <a:p>
            <a:pPr algn="ctr"/>
            <a:r>
              <a:rPr lang="cs-CZ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mbria" panose="02040503050406030204" pitchFamily="18" charset="0"/>
              </a:rPr>
              <a:t>STROJOVĚ ČITELNÉM FORMÁTU</a:t>
            </a:r>
            <a:endParaRPr lang="cs-CZ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39552" y="1342509"/>
            <a:ext cx="8218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C00000"/>
                </a:solidFill>
              </a:rPr>
              <a:t>NEJČASTĚJŠÍ CHYBA. TEXTY SMLUV JSOU VÝJIMEČNĚ V NESPRÁVNÉM FORMÁTU, ALE PŘÍLOHY NIKOLIV, COŽ </a:t>
            </a:r>
            <a:r>
              <a:rPr lang="cs-CZ" b="1" dirty="0">
                <a:solidFill>
                  <a:srgbClr val="C00000"/>
                </a:solidFill>
              </a:rPr>
              <a:t>Z</a:t>
            </a:r>
            <a:r>
              <a:rPr lang="cs-CZ" b="1" dirty="0" smtClean="0">
                <a:solidFill>
                  <a:srgbClr val="C00000"/>
                </a:solidFill>
              </a:rPr>
              <a:t>PŮSOBÍ NEUVEŘEJNĚNÍ.</a:t>
            </a:r>
            <a:endParaRPr lang="cs-CZ" i="1" dirty="0">
              <a:solidFill>
                <a:srgbClr val="C00000"/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27" t="25780" r="9907" b="41697"/>
          <a:stretch/>
        </p:blipFill>
        <p:spPr bwMode="auto">
          <a:xfrm>
            <a:off x="539552" y="2204864"/>
            <a:ext cx="3919082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988840"/>
            <a:ext cx="3267708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06701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67" t="51122" r="10626" b="24439"/>
          <a:stretch/>
        </p:blipFill>
        <p:spPr bwMode="auto">
          <a:xfrm>
            <a:off x="323528" y="1526543"/>
            <a:ext cx="3633876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6" t="10281" r="21994" b="6044"/>
          <a:stretch/>
        </p:blipFill>
        <p:spPr bwMode="auto">
          <a:xfrm>
            <a:off x="4067944" y="548680"/>
            <a:ext cx="4241259" cy="5440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82319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5" name="Picture 5" descr="Výsledek obrázku pro Hlídač smluv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" t="1342" r="-1689" b="79056"/>
          <a:stretch/>
        </p:blipFill>
        <p:spPr bwMode="auto">
          <a:xfrm>
            <a:off x="263180" y="145817"/>
            <a:ext cx="8635738" cy="121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246240" y="1484783"/>
            <a:ext cx="863573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800" b="1" dirty="0" smtClean="0">
                <a:solidFill>
                  <a:srgbClr val="C00000"/>
                </a:solidFill>
              </a:rPr>
              <a:t>NE KAŽDÁ </a:t>
            </a:r>
            <a:r>
              <a:rPr lang="cs-CZ" sz="2800" b="1" dirty="0">
                <a:solidFill>
                  <a:srgbClr val="C00000"/>
                </a:solidFill>
              </a:rPr>
              <a:t>CHYBA UVEDENÁ </a:t>
            </a:r>
            <a:r>
              <a:rPr lang="cs-CZ" sz="2800" b="1" dirty="0" smtClean="0">
                <a:solidFill>
                  <a:srgbClr val="C00000"/>
                </a:solidFill>
              </a:rPr>
              <a:t>V HLÍDAČI SMLUV JE SKUTEČNĚ CHYBOU, ALE ……. NÁSLEDNÁ STATISTIKA A KRITIKA JE NEÚPROSNÁ, ZVLÁŠTĚ PO 1.7.2017.</a:t>
            </a:r>
          </a:p>
          <a:p>
            <a:endParaRPr lang="cs-CZ" b="1" dirty="0" smtClean="0">
              <a:solidFill>
                <a:srgbClr val="C00000"/>
              </a:solidFill>
            </a:endParaRPr>
          </a:p>
          <a:p>
            <a:pPr algn="just"/>
            <a:r>
              <a:rPr lang="cs-CZ" sz="2000" b="1" u="sng" dirty="0" smtClean="0">
                <a:solidFill>
                  <a:srgbClr val="002060"/>
                </a:solidFill>
              </a:rPr>
              <a:t>NEJČASTĚJŠÍ VYKAZOVANÉ CHYBY:</a:t>
            </a:r>
          </a:p>
          <a:p>
            <a:pPr marL="285750" indent="-285750" algn="just">
              <a:buFontTx/>
              <a:buChar char="-"/>
            </a:pPr>
            <a:r>
              <a:rPr lang="cs-CZ" sz="2000" b="1" dirty="0" smtClean="0">
                <a:solidFill>
                  <a:srgbClr val="002060"/>
                </a:solidFill>
              </a:rPr>
              <a:t>NENÍ UVEDENO IČ A ID DATOVÉ SCHRÁNKY</a:t>
            </a:r>
          </a:p>
          <a:p>
            <a:pPr marL="285750" indent="-285750" algn="just">
              <a:buFontTx/>
              <a:buChar char="-"/>
            </a:pPr>
            <a:r>
              <a:rPr lang="cs-CZ" sz="2000" b="1" dirty="0" smtClean="0">
                <a:solidFill>
                  <a:srgbClr val="002060"/>
                </a:solidFill>
              </a:rPr>
              <a:t>NENÍ UVÁDĚNA HODNOTA SMLOUVY</a:t>
            </a:r>
          </a:p>
          <a:p>
            <a:pPr marL="285750" indent="-285750" algn="just">
              <a:buFontTx/>
              <a:buChar char="-"/>
            </a:pPr>
            <a:r>
              <a:rPr lang="cs-CZ" sz="2000" b="1" dirty="0" smtClean="0">
                <a:solidFill>
                  <a:srgbClr val="002060"/>
                </a:solidFill>
              </a:rPr>
              <a:t>NENÍ OTEVŘENÝ A STROJOVĚ ČITELNÝ FORMÁT</a:t>
            </a:r>
          </a:p>
          <a:p>
            <a:pPr algn="just"/>
            <a:endParaRPr lang="cs-CZ" sz="2000" b="1" dirty="0" smtClean="0">
              <a:solidFill>
                <a:srgbClr val="C00000"/>
              </a:solidFill>
            </a:endParaRPr>
          </a:p>
          <a:p>
            <a:pPr algn="just"/>
            <a:r>
              <a:rPr lang="cs-CZ" sz="2000" b="1" u="sng" dirty="0" smtClean="0">
                <a:solidFill>
                  <a:srgbClr val="0070C0"/>
                </a:solidFill>
              </a:rPr>
              <a:t>DOPORUČENÍ:</a:t>
            </a:r>
            <a:endParaRPr lang="cs-CZ" sz="2000" b="1" u="sng" dirty="0">
              <a:solidFill>
                <a:srgbClr val="0070C0"/>
              </a:solidFill>
            </a:endParaRPr>
          </a:p>
          <a:p>
            <a:pPr algn="just"/>
            <a:r>
              <a:rPr lang="cs-CZ" sz="2000" b="1" dirty="0" smtClean="0">
                <a:solidFill>
                  <a:srgbClr val="0070C0"/>
                </a:solidFill>
              </a:rPr>
              <a:t>VŽDY UVÁDĚJTE IČ, POKUD JEJ SMLUVNÍ STRANA MÁ PŘIDĚLENO (bude v novele směrnice)</a:t>
            </a:r>
          </a:p>
          <a:p>
            <a:pPr algn="just"/>
            <a:r>
              <a:rPr lang="cs-CZ" sz="2000" b="1" dirty="0" smtClean="0">
                <a:solidFill>
                  <a:srgbClr val="0070C0"/>
                </a:solidFill>
              </a:rPr>
              <a:t>PEČLIVĚ VYPLŇUJTE HODNOTU SMLOUVY</a:t>
            </a:r>
          </a:p>
          <a:p>
            <a:pPr algn="just"/>
            <a:r>
              <a:rPr lang="cs-CZ" sz="2000" b="1" dirty="0" smtClean="0">
                <a:solidFill>
                  <a:srgbClr val="0070C0"/>
                </a:solidFill>
              </a:rPr>
              <a:t>POKUD JE ZDE ZJIŠTĚN NEČITELNÝ FORMÁT – JE TO TAK, PROTO ČIŇTE NÁSLEDNOU KONTROLU NAHLÉDNUTÍM DO HLÍDAČE SMLUV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019001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11560" y="2564904"/>
            <a:ext cx="777686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b="1" cap="all" dirty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Nebyla-li smlouva, která nabývá účinnosti nejdříve dnem uveřejnění, uveřejněna prostřednictvím registru smluv ani do tří měsíců ode dne, kdy byla uzavřena, platí, že je zrušena od počátku.</a:t>
            </a:r>
          </a:p>
        </p:txBody>
      </p:sp>
      <p:sp>
        <p:nvSpPr>
          <p:cNvPr id="3" name="Obdélník 2"/>
          <p:cNvSpPr/>
          <p:nvPr/>
        </p:nvSpPr>
        <p:spPr>
          <a:xfrm>
            <a:off x="604584" y="332656"/>
            <a:ext cx="7999864" cy="136815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cs-CZ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roadway" panose="04040905080B02020502" pitchFamily="82" charset="0"/>
              </a:rPr>
              <a:t>OD 1.7.2017</a:t>
            </a:r>
            <a:endParaRPr lang="cs-CZ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Broadway" panose="04040905080B020205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3458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ýsledek obrázku pro doporučení symbo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99" y="231031"/>
            <a:ext cx="2685788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707904" y="476672"/>
            <a:ext cx="41136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DOPORUČENÍ</a:t>
            </a:r>
            <a:endParaRPr lang="cs-CZ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331640" y="3140968"/>
            <a:ext cx="691276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800" b="1" dirty="0" smtClean="0">
                <a:solidFill>
                  <a:schemeClr val="accent6">
                    <a:lumMod val="50000"/>
                  </a:schemeClr>
                </a:solidFill>
              </a:rPr>
              <a:t>PŘI PŘÍPRAVĚ SMLUV, TJ. I PŘEDCHÁZEJÍCÍCH PODKLADŮ (ZADÁNÍ VEŘEJNÝCH ZAKÁZEK, DOTAČNÍ PRAVIDLA APOD.) POŽADUJTE TAKOVÉ INFORMACE A DOKUMENTY, ABYSTE MOHLI JEDNODUŠE A SPRÁVNĚ ZVEŘEJNIT.</a:t>
            </a:r>
          </a:p>
          <a:p>
            <a:pPr algn="just"/>
            <a:endParaRPr lang="cs-CZ" sz="28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r>
              <a:rPr lang="cs-CZ" sz="2800" b="1" dirty="0" smtClean="0">
                <a:solidFill>
                  <a:schemeClr val="accent6">
                    <a:lumMod val="50000"/>
                  </a:schemeClr>
                </a:solidFill>
              </a:rPr>
              <a:t>Tj. např. smlouvy ve formátu pro uveřejnění, a to včetně příloh.</a:t>
            </a:r>
            <a:endParaRPr lang="cs-CZ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3504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0163" y="116632"/>
            <a:ext cx="9006333" cy="766363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METODIKA A VÝKLADOVÁ PRAXE </a:t>
            </a:r>
          </a:p>
          <a:p>
            <a:pPr algn="ctr"/>
            <a:r>
              <a:rPr lang="cs-CZ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K ZÁKONU O REGISTRU SMLUV</a:t>
            </a:r>
          </a:p>
          <a:p>
            <a:pPr algn="ctr"/>
            <a:r>
              <a:rPr lang="cs-CZ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SE STÁLE VYVÍJÍ.</a:t>
            </a:r>
          </a:p>
          <a:p>
            <a:pPr algn="ctr"/>
            <a:endParaRPr lang="cs-CZ" sz="36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  <a:p>
            <a:pPr algn="ctr"/>
            <a:endParaRPr lang="cs-CZ" sz="36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  <a:p>
            <a:pPr algn="ctr"/>
            <a:endParaRPr lang="cs-CZ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endParaRPr lang="cs-CZ" sz="3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cs-CZ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SLEDUJTE DOPORUČENÉ ZDROJE, ČTĚTE NAŠE INFORMAČNÍ E-MAILY, POUČTE SE Z INFORMACÍ O KONTROLÁCH A NEBOJTE SE ZEPTAT. </a:t>
            </a:r>
            <a:endParaRPr lang="cs-CZ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cs-CZ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A MY SE NEBUDEME BÁT VÁM ODPOVĚDĚT</a:t>
            </a:r>
            <a:r>
              <a:rPr lang="cs-CZ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sym typeface="Wingdings" panose="05000000000000000000" pitchFamily="2" charset="2"/>
              </a:rPr>
              <a:t>.</a:t>
            </a:r>
            <a:endParaRPr lang="cs-CZ" sz="36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  <a:p>
            <a:pPr algn="ctr"/>
            <a:endParaRPr lang="cs-CZ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endParaRPr lang="cs-CZ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8196" name="Picture 4" descr="http://www.gimnazjumujscie.pl/images/obrazki/paragraf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6" t="4768" r="24801" b="8053"/>
          <a:stretch/>
        </p:blipFill>
        <p:spPr bwMode="auto">
          <a:xfrm>
            <a:off x="323528" y="188640"/>
            <a:ext cx="631518" cy="112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gimnazjumujscie.pl/images/obrazki/paragraf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6" t="4768" r="24801" b="8053"/>
          <a:stretch/>
        </p:blipFill>
        <p:spPr bwMode="auto">
          <a:xfrm>
            <a:off x="8100392" y="160686"/>
            <a:ext cx="631518" cy="112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157" y="1700808"/>
            <a:ext cx="3096344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74952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aoblený obdélník 2"/>
          <p:cNvSpPr/>
          <p:nvPr/>
        </p:nvSpPr>
        <p:spPr>
          <a:xfrm>
            <a:off x="179512" y="116632"/>
            <a:ext cx="8784976" cy="66247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Obdélník 1"/>
          <p:cNvSpPr/>
          <p:nvPr/>
        </p:nvSpPr>
        <p:spPr>
          <a:xfrm>
            <a:off x="1453554" y="1844824"/>
            <a:ext cx="6236899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5400" b="1" cap="none" spc="0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DĚKUJI </a:t>
            </a:r>
          </a:p>
          <a:p>
            <a:pPr algn="ctr"/>
            <a:r>
              <a:rPr lang="cs-CZ" sz="5400" b="1" cap="none" spc="0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VÁM ZA POZORNOST</a:t>
            </a:r>
            <a:endParaRPr lang="cs-CZ" sz="5400" b="1" dirty="0" smtClean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cs-CZ" sz="5400" b="1" cap="none" spc="0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></a:t>
            </a:r>
            <a:endParaRPr lang="cs-CZ" sz="5400" b="1" cap="none" spc="0" dirty="0" smtClean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401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79512" y="116632"/>
            <a:ext cx="87849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anose="02040503050406030204" pitchFamily="18" charset="0"/>
              </a:rPr>
              <a:t>JAK VYHLEDÁVAT V REGISTRU SMLUV?</a:t>
            </a:r>
            <a:endParaRPr lang="cs-CZ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3" t="11035" r="10039" b="14990"/>
          <a:stretch/>
        </p:blipFill>
        <p:spPr bwMode="auto">
          <a:xfrm>
            <a:off x="395536" y="701407"/>
            <a:ext cx="8414224" cy="5967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ál 2"/>
          <p:cNvSpPr/>
          <p:nvPr/>
        </p:nvSpPr>
        <p:spPr>
          <a:xfrm>
            <a:off x="3347864" y="2348880"/>
            <a:ext cx="720080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683568" y="2852936"/>
            <a:ext cx="1656184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3377207" y="3933056"/>
            <a:ext cx="1194791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3377206" y="5445224"/>
            <a:ext cx="978769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3377205" y="2905522"/>
            <a:ext cx="1194793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6019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79512" y="116632"/>
            <a:ext cx="87849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anose="02040503050406030204" pitchFamily="18" charset="0"/>
              </a:rPr>
              <a:t>METODIKA MINISTERSTVA VNITRA</a:t>
            </a:r>
            <a:endParaRPr lang="cs-CZ" sz="32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7" t="11621" r="11446" b="16455"/>
          <a:stretch/>
        </p:blipFill>
        <p:spPr bwMode="auto">
          <a:xfrm>
            <a:off x="539552" y="764704"/>
            <a:ext cx="8136904" cy="593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ál 3"/>
          <p:cNvSpPr/>
          <p:nvPr/>
        </p:nvSpPr>
        <p:spPr>
          <a:xfrm>
            <a:off x="827584" y="6093296"/>
            <a:ext cx="180020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8743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79512" y="116632"/>
            <a:ext cx="87849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2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anose="02040503050406030204" pitchFamily="18" charset="0"/>
              </a:rPr>
              <a:t>INFORMACE ODBORU LP</a:t>
            </a:r>
            <a:endParaRPr lang="cs-CZ" sz="32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07504" y="701407"/>
            <a:ext cx="8928992" cy="49598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89" r="1484" b="23486"/>
          <a:stretch/>
        </p:blipFill>
        <p:spPr bwMode="auto">
          <a:xfrm>
            <a:off x="251520" y="908694"/>
            <a:ext cx="8647865" cy="460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Šipka doprava 7"/>
          <p:cNvSpPr/>
          <p:nvPr/>
        </p:nvSpPr>
        <p:spPr>
          <a:xfrm>
            <a:off x="6084168" y="2204864"/>
            <a:ext cx="720080" cy="43204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Šipka doprava 11"/>
          <p:cNvSpPr/>
          <p:nvPr/>
        </p:nvSpPr>
        <p:spPr>
          <a:xfrm>
            <a:off x="5731346" y="3068960"/>
            <a:ext cx="1080120" cy="79208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Šipka doleva 10"/>
          <p:cNvSpPr/>
          <p:nvPr/>
        </p:nvSpPr>
        <p:spPr>
          <a:xfrm>
            <a:off x="2411760" y="4365104"/>
            <a:ext cx="2163692" cy="79208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2510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332656"/>
            <a:ext cx="842493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cs-CZ" sz="4400" b="1" u="sng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algn="just"/>
            <a:r>
              <a:rPr lang="cs-CZ" sz="44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DO 31.12.2016</a:t>
            </a:r>
          </a:p>
          <a:p>
            <a:r>
              <a:rPr lang="cs-CZ" sz="4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PŘEDEVŠÍM FÁZE PŘÍPRAVY, PODPORY, REALIZACE,  METODIKY A VZDĚLÁVÁNÍ</a:t>
            </a:r>
          </a:p>
          <a:p>
            <a:pPr algn="just"/>
            <a:endParaRPr lang="cs-CZ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algn="just"/>
            <a:r>
              <a:rPr lang="cs-CZ" sz="4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OD 1.1.2017 </a:t>
            </a:r>
          </a:p>
          <a:p>
            <a:pPr algn="just"/>
            <a:r>
              <a:rPr lang="cs-CZ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PŘEDEVŠÍM FÁZE KONTROLNÍ</a:t>
            </a:r>
            <a:endParaRPr lang="cs-CZ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9597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3528" y="404664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/>
          </a:p>
        </p:txBody>
      </p:sp>
      <p:pic>
        <p:nvPicPr>
          <p:cNvPr id="1026" name="Picture 2" descr="Výsledek obrázku pro panáček vlastní  kontro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212976"/>
            <a:ext cx="3009900" cy="300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033030" y="188640"/>
            <a:ext cx="7025769" cy="258532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NEČEKEJTE NA PODNĚT</a:t>
            </a:r>
          </a:p>
          <a:p>
            <a:pPr algn="ctr"/>
            <a:r>
              <a:rPr lang="cs-CZ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PRVNÍ KONTROLU </a:t>
            </a:r>
          </a:p>
          <a:p>
            <a:pPr algn="ctr"/>
            <a:r>
              <a:rPr lang="cs-CZ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PROVÁDĚJTE VY</a:t>
            </a:r>
            <a:endParaRPr lang="cs-CZ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7377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ýsledek obrázku pro panáček vlastní  kontro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87550"/>
            <a:ext cx="259228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563888" y="387550"/>
            <a:ext cx="4752528" cy="2123658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</p:spPr>
        <p:txBody>
          <a:bodyPr wrap="square" lIns="91440" tIns="45720" rIns="91440" bIns="45720">
            <a:spAutoFit/>
            <a:scene3d>
              <a:camera prst="perspectiveContrastingLeftFacing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6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roadway" panose="04040905080B02020502" pitchFamily="82" charset="0"/>
              </a:rPr>
              <a:t>JAK NEJLÉPE?</a:t>
            </a:r>
            <a:endParaRPr lang="cs-CZ" sz="6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roadway" panose="04040905080B02020502" pitchFamily="82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83568" y="3068960"/>
            <a:ext cx="78488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BEZODKLADNĚ PO OBDRŽENÍ POTVRZENÍ O UVEŘEJNĚNÍ PROVEĎTE KONTROLU PŘÍMO V REGISTRU SMLUV.</a:t>
            </a:r>
          </a:p>
          <a:p>
            <a:endParaRPr lang="cs-CZ" sz="24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r>
              <a:rPr lang="cs-CZ" sz="24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V RÁMCI VYHLEDÁVAČE ZADEJDE OBDRŽENÉ UNIKÁTNÍ ID SMLOUVY, OTEVŘETE SI METADATA A UVIDÍTE, JAK JSTE UVEŘEJNILI. 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06379356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1124</TotalTime>
  <Words>784</Words>
  <Application>Microsoft Office PowerPoint</Application>
  <PresentationFormat>Předvádění na obrazovce (4:3)</PresentationFormat>
  <Paragraphs>130</Paragraphs>
  <Slides>38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39" baseType="lpstr">
      <vt:lpstr>Motiv systému Office</vt:lpstr>
      <vt:lpstr>REGISTR SMLUV - V ČEM, ŽE NEJVÍC CHYBUJEME???</vt:lpstr>
      <vt:lpstr>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SimHej.</dc:creator>
  <cp:lastModifiedBy>Zelená Nikol</cp:lastModifiedBy>
  <cp:revision>66</cp:revision>
  <cp:lastPrinted>2016-09-27T06:27:45Z</cp:lastPrinted>
  <dcterms:created xsi:type="dcterms:W3CDTF">2016-06-21T11:11:17Z</dcterms:created>
  <dcterms:modified xsi:type="dcterms:W3CDTF">2017-02-03T10:49:36Z</dcterms:modified>
</cp:coreProperties>
</file>