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6">
  <p:sldMasterIdLst>
    <p:sldMasterId id="2147483671" r:id="rId1"/>
  </p:sldMasterIdLst>
  <p:notesMasterIdLst>
    <p:notesMasterId r:id="rId19"/>
  </p:notesMasterIdLst>
  <p:handoutMasterIdLst>
    <p:handoutMasterId r:id="rId20"/>
  </p:handoutMasterIdLst>
  <p:sldIdLst>
    <p:sldId id="256" r:id="rId2"/>
    <p:sldId id="414" r:id="rId3"/>
    <p:sldId id="436" r:id="rId4"/>
    <p:sldId id="418" r:id="rId5"/>
    <p:sldId id="417" r:id="rId6"/>
    <p:sldId id="432" r:id="rId7"/>
    <p:sldId id="420" r:id="rId8"/>
    <p:sldId id="433" r:id="rId9"/>
    <p:sldId id="434" r:id="rId10"/>
    <p:sldId id="435" r:id="rId11"/>
    <p:sldId id="427" r:id="rId12"/>
    <p:sldId id="426" r:id="rId13"/>
    <p:sldId id="425" r:id="rId14"/>
    <p:sldId id="424" r:id="rId15"/>
    <p:sldId id="423" r:id="rId16"/>
    <p:sldId id="422" r:id="rId17"/>
    <p:sldId id="413" r:id="rId18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5420">
          <p15:clr>
            <a:srgbClr val="A4A3A4"/>
          </p15:clr>
        </p15:guide>
        <p15:guide id="4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0" userDrawn="1">
          <p15:clr>
            <a:srgbClr val="A4A3A4"/>
          </p15:clr>
        </p15:guide>
        <p15:guide id="2" pos="2122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0" autoAdjust="0"/>
    <p:restoredTop sz="89988" autoAdjust="0"/>
  </p:normalViewPr>
  <p:slideViewPr>
    <p:cSldViewPr showGuides="1">
      <p:cViewPr varScale="1">
        <p:scale>
          <a:sx n="122" d="100"/>
          <a:sy n="122" d="100"/>
        </p:scale>
        <p:origin x="1260" y="102"/>
      </p:cViewPr>
      <p:guideLst>
        <p:guide orient="horz" pos="913"/>
        <p:guide orient="horz" pos="3884"/>
        <p:guide pos="5420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196" y="-108"/>
      </p:cViewPr>
      <p:guideLst>
        <p:guide orient="horz" pos="3100"/>
        <p:guide pos="2122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065" cy="495870"/>
          </a:xfrm>
          <a:prstGeom prst="rect">
            <a:avLst/>
          </a:prstGeom>
        </p:spPr>
        <p:txBody>
          <a:bodyPr vert="horz" lIns="88197" tIns="44099" rIns="88197" bIns="44099" rtlCol="0"/>
          <a:lstStyle>
            <a:lvl1pPr algn="l">
              <a:defRPr sz="1200"/>
            </a:lvl1pPr>
          </a:lstStyle>
          <a:p>
            <a:r>
              <a:rPr lang="cs-CZ" smtClean="0"/>
              <a:t>nic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094" y="1"/>
            <a:ext cx="2946065" cy="495870"/>
          </a:xfrm>
          <a:prstGeom prst="rect">
            <a:avLst/>
          </a:prstGeom>
        </p:spPr>
        <p:txBody>
          <a:bodyPr vert="horz" lIns="88197" tIns="44099" rIns="88197" bIns="44099" rtlCol="0"/>
          <a:lstStyle>
            <a:lvl1pPr algn="r">
              <a:defRPr sz="1200"/>
            </a:lvl1pPr>
          </a:lstStyle>
          <a:p>
            <a:fld id="{B467ECFA-95FD-45EB-A951-66D07B530BC1}" type="datetime1">
              <a:rPr lang="cs-CZ" smtClean="0"/>
              <a:t>16.01.2019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094" y="9429230"/>
            <a:ext cx="2946065" cy="495870"/>
          </a:xfrm>
          <a:prstGeom prst="rect">
            <a:avLst/>
          </a:prstGeom>
        </p:spPr>
        <p:txBody>
          <a:bodyPr vert="horz" lIns="88197" tIns="44099" rIns="88197" bIns="44099" rtlCol="0" anchor="b"/>
          <a:lstStyle>
            <a:lvl1pPr algn="r">
              <a:defRPr sz="1200"/>
            </a:lvl1pPr>
          </a:lstStyle>
          <a:p>
            <a:fld id="{96BB9ACD-6644-4663-983F-9E4F2C853C1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" y="67557"/>
            <a:ext cx="1689943" cy="34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4883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5546" tIns="47772" rIns="95546" bIns="47772" rtlCol="0"/>
          <a:lstStyle>
            <a:lvl1pPr algn="l">
              <a:defRPr sz="1300"/>
            </a:lvl1pPr>
          </a:lstStyle>
          <a:p>
            <a:r>
              <a:rPr lang="cs-CZ" smtClean="0"/>
              <a:t>nic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5546" tIns="47772" rIns="95546" bIns="47772" rtlCol="0"/>
          <a:lstStyle>
            <a:lvl1pPr algn="r">
              <a:defRPr sz="1300"/>
            </a:lvl1pPr>
          </a:lstStyle>
          <a:p>
            <a:fld id="{9A4BE67B-778F-4DD7-A2A3-8832171C8696}" type="datetime1">
              <a:rPr lang="cs-CZ" smtClean="0"/>
              <a:t>16.01.2019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6" tIns="47772" rIns="95546" bIns="4777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5546" tIns="47772" rIns="95546" bIns="47772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46" tIns="47772" rIns="95546" bIns="47772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5546" tIns="47772" rIns="95546" bIns="47772" rtlCol="0" anchor="b"/>
          <a:lstStyle>
            <a:lvl1pPr algn="r">
              <a:defRPr sz="1300"/>
            </a:lvl1pPr>
          </a:lstStyle>
          <a:p>
            <a:fld id="{53FB31FA-E905-4016-9D4B-970DF0C7EE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8345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344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411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026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887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551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72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124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433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39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3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2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108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60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839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62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530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1FA-E905-4016-9D4B-970DF0C7EE0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82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Obdélník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1512000" y="2610000"/>
            <a:ext cx="7272000" cy="1224000"/>
          </a:xfrm>
        </p:spPr>
        <p:txBody>
          <a:bodyPr anchor="t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511299" y="4089600"/>
            <a:ext cx="7272000" cy="540000"/>
          </a:xfrm>
        </p:spPr>
        <p:txBody>
          <a:bodyPr lIns="36000" tIns="0" rIns="3600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 smtClean="0"/>
              <a:t>Kliknutím vložíte jméno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4" hasCustomPrompt="1"/>
          </p:nvPr>
        </p:nvSpPr>
        <p:spPr>
          <a:xfrm>
            <a:off x="1512000" y="4885200"/>
            <a:ext cx="7272000" cy="540000"/>
          </a:xfrm>
        </p:spPr>
        <p:txBody>
          <a:bodyPr lIns="36000" tIns="0" rIns="3600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 smtClean="0"/>
              <a:t>Kliknutím vložíte datum a místo</a:t>
            </a:r>
          </a:p>
        </p:txBody>
      </p:sp>
      <p:sp>
        <p:nvSpPr>
          <p:cNvPr id="5" name="Zástupný symbol pro obrázek 4"/>
          <p:cNvSpPr>
            <a:spLocks noGrp="1" noChangeAspect="1"/>
          </p:cNvSpPr>
          <p:nvPr>
            <p:ph type="pic" sz="quarter" idx="15"/>
          </p:nvPr>
        </p:nvSpPr>
        <p:spPr>
          <a:xfrm>
            <a:off x="846000" y="2636837"/>
            <a:ext cx="540000" cy="540000"/>
          </a:xfrm>
        </p:spPr>
        <p:txBody>
          <a:bodyPr wrap="none" anchor="ctr" anchorCtr="1"/>
          <a:lstStyle>
            <a:lvl1pPr marL="0" indent="0">
              <a:buFontTx/>
              <a:buNone/>
              <a:defRPr sz="600"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4" name="Zástupný symbol pro obrázek 4"/>
          <p:cNvSpPr>
            <a:spLocks noGrp="1" noChangeAspect="1"/>
          </p:cNvSpPr>
          <p:nvPr>
            <p:ph type="pic" sz="quarter" idx="16"/>
          </p:nvPr>
        </p:nvSpPr>
        <p:spPr>
          <a:xfrm>
            <a:off x="846000" y="4089600"/>
            <a:ext cx="540000" cy="540000"/>
          </a:xfrm>
        </p:spPr>
        <p:txBody>
          <a:bodyPr wrap="none" anchor="ctr" anchorCtr="1"/>
          <a:lstStyle>
            <a:lvl1pPr marL="0" indent="0">
              <a:buFontTx/>
              <a:buNone/>
              <a:defRPr sz="600"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6" name="Zástupný symbol pro obrázek 4"/>
          <p:cNvSpPr>
            <a:spLocks noGrp="1" noChangeAspect="1"/>
          </p:cNvSpPr>
          <p:nvPr>
            <p:ph type="pic" sz="quarter" idx="17"/>
          </p:nvPr>
        </p:nvSpPr>
        <p:spPr>
          <a:xfrm>
            <a:off x="846000" y="4885200"/>
            <a:ext cx="540000" cy="540000"/>
          </a:xfrm>
        </p:spPr>
        <p:txBody>
          <a:bodyPr wrap="none" anchor="ctr" anchorCtr="1"/>
          <a:lstStyle>
            <a:lvl1pPr marL="0" indent="0">
              <a:buFontTx/>
              <a:buNone/>
              <a:defRPr sz="600"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0" y="0"/>
            <a:ext cx="9144000" cy="133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02406"/>
            <a:ext cx="3952627" cy="792957"/>
          </a:xfrm>
          <a:prstGeom prst="rect">
            <a:avLst/>
          </a:prstGeom>
        </p:spPr>
      </p:pic>
      <p:cxnSp>
        <p:nvCxnSpPr>
          <p:cNvPr id="18" name="Přímá spojnice 17"/>
          <p:cNvCxnSpPr/>
          <p:nvPr userDrawn="1"/>
        </p:nvCxnSpPr>
        <p:spPr>
          <a:xfrm>
            <a:off x="395536" y="1137600"/>
            <a:ext cx="83529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81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nebo graf (trojúh. 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2412000"/>
            <a:ext cx="8064000" cy="3744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540000" y="1440000"/>
            <a:ext cx="8064000" cy="36000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540000" y="1836000"/>
            <a:ext cx="8064000" cy="432000"/>
          </a:xfrm>
        </p:spPr>
        <p:txBody>
          <a:bodyPr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7937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285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3960000" cy="4320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0"/>
          </p:nvPr>
        </p:nvSpPr>
        <p:spPr>
          <a:xfrm>
            <a:off x="4644000" y="1800000"/>
            <a:ext cx="3960000" cy="4320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362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nad seb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8064000" cy="2088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2"/>
          <p:cNvSpPr>
            <a:spLocks noGrp="1"/>
          </p:cNvSpPr>
          <p:nvPr>
            <p:ph idx="10"/>
          </p:nvPr>
        </p:nvSpPr>
        <p:spPr>
          <a:xfrm>
            <a:off x="540000" y="4032000"/>
            <a:ext cx="8064000" cy="2088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302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nebo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obsah 2"/>
          <p:cNvSpPr>
            <a:spLocks noGrp="1"/>
          </p:cNvSpPr>
          <p:nvPr>
            <p:ph idx="10"/>
          </p:nvPr>
        </p:nvSpPr>
        <p:spPr>
          <a:xfrm>
            <a:off x="540000" y="2412000"/>
            <a:ext cx="8064000" cy="3744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1"/>
          </p:nvPr>
        </p:nvSpPr>
        <p:spPr>
          <a:xfrm>
            <a:off x="540000" y="1440000"/>
            <a:ext cx="8064000" cy="36000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2"/>
          </p:nvPr>
        </p:nvSpPr>
        <p:spPr>
          <a:xfrm>
            <a:off x="540000" y="1836000"/>
            <a:ext cx="8064000" cy="432000"/>
          </a:xfrm>
        </p:spPr>
        <p:txBody>
          <a:bodyPr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987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0"/>
            <a:ext cx="9144000" cy="67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1512000" y="2610000"/>
            <a:ext cx="7272000" cy="3240000"/>
          </a:xfrm>
        </p:spPr>
        <p:txBody>
          <a:bodyPr anchor="t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obrázek 4"/>
          <p:cNvSpPr>
            <a:spLocks noGrp="1" noChangeAspect="1"/>
          </p:cNvSpPr>
          <p:nvPr>
            <p:ph type="pic" sz="quarter" idx="15"/>
          </p:nvPr>
        </p:nvSpPr>
        <p:spPr>
          <a:xfrm>
            <a:off x="846000" y="2636837"/>
            <a:ext cx="540000" cy="540000"/>
          </a:xfrm>
        </p:spPr>
        <p:txBody>
          <a:bodyPr wrap="none" anchor="ctr" anchorCtr="1"/>
          <a:lstStyle>
            <a:lvl1pPr marL="0" indent="0">
              <a:buFontTx/>
              <a:buNone/>
              <a:defRPr sz="600"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9144000" cy="133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02406"/>
            <a:ext cx="3952627" cy="792957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395536" y="1137600"/>
            <a:ext cx="83529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5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 (trojúh. 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385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trojúh. 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3960000" cy="4320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3"/>
          </p:nvPr>
        </p:nvSpPr>
        <p:spPr>
          <a:xfrm>
            <a:off x="4644000" y="1800000"/>
            <a:ext cx="3960000" cy="4320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1346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nad sebou (trojúh. 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8064000" cy="2088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3"/>
          </p:nvPr>
        </p:nvSpPr>
        <p:spPr>
          <a:xfrm>
            <a:off x="540000" y="4032000"/>
            <a:ext cx="8064000" cy="2088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141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0" y="1080000"/>
            <a:ext cx="9144000" cy="12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1080000"/>
          </a:xfrm>
          <a:prstGeom prst="rect">
            <a:avLst/>
          </a:prstGeom>
        </p:spPr>
        <p:txBody>
          <a:bodyPr vert="horz" lIns="36000" tIns="0" rIns="36000" bIns="0" rtlCol="0" anchor="ctr" anchorCtr="0">
            <a:no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40000" y="1800000"/>
            <a:ext cx="8064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40000" y="6516000"/>
            <a:ext cx="1116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92000" y="6516000"/>
            <a:ext cx="6912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40000" y="6516000"/>
            <a:ext cx="468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 b="1">
                <a:solidFill>
                  <a:schemeClr val="tx1"/>
                </a:solidFill>
              </a:defRPr>
            </a:lvl1pPr>
          </a:lstStyle>
          <a:p>
            <a:fld id="{479BF083-4774-43B1-9AB0-5CC1AC5DD8E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0" y="6732000"/>
            <a:ext cx="9144000" cy="12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6" r:id="rId3"/>
    <p:sldLayoutId id="2147483677" r:id="rId4"/>
    <p:sldLayoutId id="2147483678" r:id="rId5"/>
    <p:sldLayoutId id="2147483673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32000" indent="-432000" algn="l" defTabSz="914400" rtl="0" eaLnBrk="1" latinLnBrk="0" hangingPunct="1">
        <a:lnSpc>
          <a:spcPts val="2880"/>
        </a:lnSpc>
        <a:spcBef>
          <a:spcPts val="600"/>
        </a:spcBef>
        <a:spcAft>
          <a:spcPts val="600"/>
        </a:spcAft>
        <a:buClr>
          <a:schemeClr val="accent2"/>
        </a:buClr>
        <a:buSzPct val="100000"/>
        <a:buFont typeface="Wingdings" panose="05000000000000000000" pitchFamily="2" charset="2"/>
        <a:buChar char="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6000" indent="-252000" algn="l" defTabSz="914400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8000" indent="-252000" algn="l" defTabSz="914400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70000" indent="-252000" algn="l" defTabSz="914400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" panose="05000000000000000000" pitchFamily="2" charset="2"/>
        <a:buChar char=""/>
        <a:defRPr lang="cs-CZ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422000" indent="-252000" algn="l" defTabSz="914400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-t-vxguXSAhWIWRQKHXgcBwQQjRwIBw&amp;url=http://www.kr-ustecky.cz/loga-usteckeho-kraje/d-1647898&amp;psig=AFQjCNEZEuzl7jp2QweK3hQ1OBMs65lNcA&amp;ust=149009722128017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ittrich.m@kr-ustecky.cz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r-ustecky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3568" y="1844824"/>
            <a:ext cx="7992888" cy="1440160"/>
          </a:xfrm>
        </p:spPr>
        <p:txBody>
          <a:bodyPr/>
          <a:lstStyle/>
          <a:p>
            <a:pPr algn="ctr"/>
            <a:r>
              <a:rPr lang="cs-CZ" sz="3200" dirty="0" smtClean="0"/>
              <a:t>Závěrečná </a:t>
            </a:r>
            <a:r>
              <a:rPr lang="cs-CZ" sz="3200" dirty="0"/>
              <a:t>hodnotící </a:t>
            </a:r>
            <a:r>
              <a:rPr lang="cs-CZ" sz="3200" dirty="0" smtClean="0"/>
              <a:t>konference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/>
              <a:t>Projektu CESTA </a:t>
            </a:r>
            <a:endParaRPr lang="cs-CZ" sz="32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683568" y="3356992"/>
            <a:ext cx="7992888" cy="1152128"/>
          </a:xfrm>
        </p:spPr>
        <p:txBody>
          <a:bodyPr/>
          <a:lstStyle/>
          <a:p>
            <a:pPr algn="ctr"/>
            <a:r>
              <a:rPr lang="cs-CZ" sz="2800" b="1" dirty="0" smtClean="0"/>
              <a:t>CZ.03.1.49/0.0/0.0/15_116/0001785</a:t>
            </a:r>
            <a:endParaRPr lang="cs-CZ" b="1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4"/>
          </p:nvPr>
        </p:nvSpPr>
        <p:spPr>
          <a:xfrm>
            <a:off x="683568" y="4885200"/>
            <a:ext cx="7992888" cy="540000"/>
          </a:xfrm>
        </p:spPr>
        <p:txBody>
          <a:bodyPr/>
          <a:lstStyle/>
          <a:p>
            <a:pPr algn="ctr"/>
            <a:r>
              <a:rPr lang="cs-CZ" b="1" dirty="0" smtClean="0"/>
              <a:t>Ústí nad Labem, 15.1.2019</a:t>
            </a:r>
            <a:endParaRPr lang="cs-CZ" b="1" dirty="0"/>
          </a:p>
        </p:txBody>
      </p:sp>
      <p:pic>
        <p:nvPicPr>
          <p:cNvPr id="8" name="irc_mi" descr="Image result for logo ústeckého kraje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2982" y="5425201"/>
            <a:ext cx="1108917" cy="111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46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poradenský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- PODPORA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12776"/>
            <a:ext cx="8064000" cy="4707224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Program měl 3 podprogramy:</a:t>
            </a:r>
            <a:endParaRPr lang="cs-CZ" sz="2000" u="sng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FINANCE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AKTIVIZACE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SPOLEČNĚ TO DOKÁŽEME</a:t>
            </a:r>
          </a:p>
          <a:p>
            <a:pPr marL="414000" lvl="1" indent="0">
              <a:buNone/>
            </a:pPr>
            <a:endParaRPr lang="cs-CZ" dirty="0"/>
          </a:p>
          <a:p>
            <a:pPr marL="414000" lvl="1" indent="0">
              <a:buNone/>
            </a:pPr>
            <a:endParaRPr lang="cs-CZ" dirty="0" smtClean="0"/>
          </a:p>
          <a:p>
            <a:pPr marL="414000" lvl="1" indent="0">
              <a:buNone/>
            </a:pPr>
            <a:endParaRPr lang="cs-CZ" dirty="0"/>
          </a:p>
          <a:p>
            <a:pPr marL="414000" lvl="1" indent="0">
              <a:buNone/>
            </a:pPr>
            <a:endParaRPr lang="cs-CZ" dirty="0" smtClean="0"/>
          </a:p>
          <a:p>
            <a:pPr marL="414000" lvl="1" indent="0">
              <a:buNone/>
            </a:pPr>
            <a:endParaRPr lang="cs-CZ" dirty="0" smtClean="0"/>
          </a:p>
          <a:p>
            <a:pPr marL="414000" lvl="1" indent="0">
              <a:buNone/>
            </a:pPr>
            <a:endParaRPr lang="cs-CZ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délka 80 hodin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celkem 14 zrealizovaných programů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celkem 168 úspěšných absolventů (plán 150)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65496"/>
            <a:ext cx="2536545" cy="1901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3738067" cy="2803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84" y="4199760"/>
            <a:ext cx="2560320" cy="1920240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204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1556792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Individuální program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KARIÉRA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12776"/>
            <a:ext cx="8064000" cy="4707224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Pracovní diagnostika:</a:t>
            </a:r>
            <a:endParaRPr lang="cs-CZ" sz="2000" u="sng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pro 45 účastníků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 smtClean="0"/>
              <a:t>posouzení stavu účastníka</a:t>
            </a:r>
          </a:p>
          <a:p>
            <a:pPr marL="666000" lvl="2" indent="0">
              <a:buNone/>
            </a:pPr>
            <a:r>
              <a:rPr lang="cs-CZ" dirty="0"/>
              <a:t>	</a:t>
            </a:r>
            <a:r>
              <a:rPr lang="cs-CZ" sz="1600" dirty="0" smtClean="0"/>
              <a:t>(osobní a pracovní anamnéza, vzdělání, motivace)</a:t>
            </a:r>
            <a:endParaRPr lang="cs-CZ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 smtClean="0"/>
              <a:t>možnost jeho uplatnitelnosti na trhu práce</a:t>
            </a:r>
          </a:p>
          <a:p>
            <a:pPr marL="666000" lvl="2" indent="0">
              <a:buNone/>
            </a:pPr>
            <a:endParaRPr lang="cs-CZ" dirty="0"/>
          </a:p>
          <a:p>
            <a:pPr marL="666000" lvl="2" indent="0">
              <a:buNone/>
            </a:pPr>
            <a:r>
              <a:rPr lang="cs-CZ" sz="2400" dirty="0"/>
              <a:t>	</a:t>
            </a:r>
            <a:r>
              <a:rPr lang="cs-CZ" sz="2400" u="sng" dirty="0" smtClean="0"/>
              <a:t>Bilanční diagnostika:</a:t>
            </a:r>
            <a:endParaRPr lang="cs-CZ" sz="2400" dirty="0" smtClean="0"/>
          </a:p>
          <a:p>
            <a:pPr lvl="4">
              <a:buFont typeface="Wingdings" panose="05000000000000000000" pitchFamily="2" charset="2"/>
              <a:buChar char="Ø"/>
            </a:pPr>
            <a:r>
              <a:rPr lang="cs-CZ" dirty="0" smtClean="0"/>
              <a:t>pro 72 účastníků</a:t>
            </a:r>
            <a:r>
              <a:rPr lang="cs-CZ" sz="2400" dirty="0" smtClean="0"/>
              <a:t>	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cs-CZ" dirty="0" smtClean="0"/>
              <a:t>posouzení potencionálu účastníka</a:t>
            </a:r>
          </a:p>
          <a:p>
            <a:pPr marL="1170000" lvl="4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sz="1600" dirty="0" smtClean="0"/>
              <a:t>(znalostí, schopností, dovedností)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cs-CZ" dirty="0" smtClean="0"/>
              <a:t>sestavení </a:t>
            </a:r>
            <a:r>
              <a:rPr lang="cs-CZ" dirty="0" err="1" smtClean="0"/>
              <a:t>psychologickoosobnostního</a:t>
            </a:r>
            <a:r>
              <a:rPr lang="cs-CZ" dirty="0" smtClean="0"/>
              <a:t> profilu </a:t>
            </a:r>
          </a:p>
          <a:p>
            <a:pPr marL="3200400" lvl="7" indent="0">
              <a:buNone/>
            </a:pPr>
            <a:r>
              <a:rPr lang="cs-CZ" sz="2400" dirty="0" smtClean="0"/>
              <a:t>		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u="sng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38" y="1260589"/>
            <a:ext cx="2467758" cy="18505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5272986"/>
            <a:ext cx="1899209" cy="14230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42923"/>
            <a:ext cx="2467758" cy="1850538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91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116632"/>
            <a:ext cx="8424000" cy="1368152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individuálního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koučinku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84784"/>
            <a:ext cx="8064000" cy="4824536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Určen pro ty účastníky projektu, kteří chtěli: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 smtClean="0"/>
              <a:t>na sobě pracovat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 smtClean="0"/>
              <a:t>poprvé vstoupit či se vrátit na trh práce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smtClean="0"/>
              <a:t>odbourat bariéry a strachy bránící jim vstupu či návratu</a:t>
            </a:r>
          </a:p>
          <a:p>
            <a:pPr marL="666000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 </a:t>
            </a:r>
            <a:r>
              <a:rPr lang="cs-CZ" dirty="0" smtClean="0"/>
              <a:t>   na trh práce</a:t>
            </a:r>
            <a:endParaRPr lang="cs-CZ" sz="1800" dirty="0" smtClean="0"/>
          </a:p>
          <a:p>
            <a:pPr marL="666000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/>
          </a:p>
          <a:p>
            <a: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800" dirty="0" smtClean="0"/>
              <a:t>Strach:</a:t>
            </a:r>
          </a:p>
          <a:p>
            <a:pPr lvl="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800" dirty="0" smtClean="0"/>
              <a:t>z chyb</a:t>
            </a:r>
          </a:p>
          <a:p>
            <a:pPr lvl="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800" dirty="0" smtClean="0"/>
              <a:t>z nového</a:t>
            </a:r>
          </a:p>
          <a:p>
            <a:pPr lvl="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800" dirty="0" smtClean="0"/>
              <a:t>z nejistoty</a:t>
            </a:r>
          </a:p>
          <a:p>
            <a:pPr lvl="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800" dirty="0" smtClean="0"/>
              <a:t>konfliktů …</a:t>
            </a:r>
          </a:p>
          <a:p>
            <a: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cs-CZ" sz="1800" dirty="0" smtClean="0"/>
          </a:p>
          <a:p>
            <a:pPr marL="666000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 smtClean="0"/>
              <a:t>celkem 25 účastníků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 smtClean="0"/>
              <a:t>celkem 15 hodin osobního koučování na 1 účastníka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F67B318-F555-46A6-988A-74645AE5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754" y="3501008"/>
            <a:ext cx="4624864" cy="2109978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247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1484784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b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„Podnikatelské vzdělávání”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84784"/>
            <a:ext cx="8064000" cy="4635216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Program zaměřen na podnikatelské kompetence:</a:t>
            </a:r>
            <a:endParaRPr lang="cs-CZ" sz="2000" u="sng" dirty="0" smtClean="0"/>
          </a:p>
          <a:p>
            <a:pPr marL="576900" lvl="1" indent="-342900">
              <a:buFont typeface="Wingdings" panose="05000000000000000000" pitchFamily="2" charset="2"/>
              <a:buChar char="Ø"/>
            </a:pPr>
            <a:r>
              <a:rPr lang="cs-CZ" dirty="0" smtClean="0"/>
              <a:t>obchodní právo</a:t>
            </a:r>
          </a:p>
          <a:p>
            <a:pPr marL="576900" lvl="1" indent="-342900">
              <a:buFont typeface="Wingdings" panose="05000000000000000000" pitchFamily="2" charset="2"/>
              <a:buChar char="Ø"/>
            </a:pPr>
            <a:r>
              <a:rPr lang="cs-CZ" dirty="0" smtClean="0"/>
              <a:t>živnostenské podnikání</a:t>
            </a:r>
          </a:p>
          <a:p>
            <a:pPr marL="576900" lvl="1" indent="-342900">
              <a:buFont typeface="Wingdings" panose="05000000000000000000" pitchFamily="2" charset="2"/>
              <a:buChar char="Ø"/>
            </a:pPr>
            <a:r>
              <a:rPr lang="cs-CZ" dirty="0" smtClean="0"/>
              <a:t>účetní agendu</a:t>
            </a:r>
          </a:p>
          <a:p>
            <a:pPr marL="576900" lvl="1" indent="-342900">
              <a:buFont typeface="Wingdings" panose="05000000000000000000" pitchFamily="2" charset="2"/>
              <a:buChar char="Ø"/>
            </a:pPr>
            <a:r>
              <a:rPr lang="cs-CZ" dirty="0" smtClean="0"/>
              <a:t>daňovou problematiku</a:t>
            </a:r>
          </a:p>
          <a:p>
            <a:pPr marL="576900" lvl="1" indent="-342900">
              <a:buFont typeface="Wingdings" panose="05000000000000000000" pitchFamily="2" charset="2"/>
              <a:buChar char="Ø"/>
            </a:pPr>
            <a:r>
              <a:rPr lang="cs-CZ" dirty="0" smtClean="0"/>
              <a:t>marketing</a:t>
            </a:r>
          </a:p>
          <a:p>
            <a:pPr marL="576900" lvl="1" indent="-342900">
              <a:buFont typeface="Wingdings" panose="05000000000000000000" pitchFamily="2" charset="2"/>
              <a:buChar char="Ø"/>
            </a:pPr>
            <a:r>
              <a:rPr lang="cs-CZ" dirty="0" smtClean="0"/>
              <a:t>zakládání vlastního podnikání</a:t>
            </a:r>
          </a:p>
          <a:p>
            <a:pPr marL="576900" lvl="1" indent="-342900">
              <a:buFont typeface="Wingdings" panose="05000000000000000000" pitchFamily="2" charset="2"/>
              <a:buChar char="Ø"/>
            </a:pPr>
            <a:endParaRPr lang="cs-CZ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celkem 5 programů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 smtClean="0"/>
              <a:t>celkem 27 úspěšných absolventů</a:t>
            </a:r>
          </a:p>
          <a:p>
            <a:pPr marL="4140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 </a:t>
            </a:r>
            <a:r>
              <a:rPr lang="cs-CZ" dirty="0" smtClean="0"/>
              <a:t>   plán (25)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40" y="2951358"/>
            <a:ext cx="3566160" cy="2674620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583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1484784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vzdělávání a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rekvalifikace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84784"/>
            <a:ext cx="8064000" cy="5211216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Zaměřeny na:</a:t>
            </a:r>
            <a:endParaRPr lang="cs-CZ" sz="2000" u="sng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získání kvalifikace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zvýšení kvalifikace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změnu kvalifikace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vstup na trh práce</a:t>
            </a:r>
          </a:p>
          <a:p>
            <a:pPr marL="414000" lvl="1" indent="0">
              <a:buNone/>
            </a:pPr>
            <a:endParaRPr lang="cs-CZ" dirty="0" smtClean="0"/>
          </a:p>
          <a:p>
            <a:pPr marL="414000" lvl="1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u="sng" dirty="0" smtClean="0"/>
              <a:t>Nejčastěji realizované kurzy a rekvalifikace:</a:t>
            </a:r>
            <a:endParaRPr lang="cs-CZ" dirty="0" smtClean="0"/>
          </a:p>
          <a:p>
            <a:pPr lvl="5">
              <a:buFont typeface="Wingdings" panose="05000000000000000000" pitchFamily="2" charset="2"/>
              <a:buChar char="ü"/>
            </a:pPr>
            <a:r>
              <a:rPr lang="cs-CZ" sz="1800" dirty="0"/>
              <a:t> </a:t>
            </a:r>
            <a:r>
              <a:rPr lang="cs-CZ" sz="1800" dirty="0" smtClean="0"/>
              <a:t>PC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cs-CZ" sz="1800" dirty="0" smtClean="0"/>
              <a:t>Asistent pedagoga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cs-CZ" sz="1800" dirty="0" smtClean="0"/>
              <a:t>Pracovník v sociálních službách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cs-CZ" sz="1800" dirty="0" smtClean="0"/>
              <a:t>ŘP skupiny „B“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cs-CZ" sz="1800" dirty="0" smtClean="0"/>
              <a:t>Účetnictví</a:t>
            </a:r>
          </a:p>
          <a:p>
            <a:pPr marL="2286000" lvl="5" indent="0">
              <a:buNone/>
            </a:pPr>
            <a:r>
              <a:rPr lang="cs-CZ" dirty="0" smtClean="0"/>
              <a:t>	</a:t>
            </a:r>
          </a:p>
          <a:p>
            <a:pPr marL="2286000" lvl="5" indent="0">
              <a:buNone/>
            </a:pPr>
            <a:r>
              <a:rPr lang="cs-CZ" dirty="0"/>
              <a:t>	</a:t>
            </a:r>
            <a:r>
              <a:rPr lang="cs-CZ" dirty="0" smtClean="0"/>
              <a:t>Celkem 57 úspěšných absolventů (plán 35)	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320" y="1119490"/>
            <a:ext cx="1946538" cy="26745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3447101"/>
            <a:ext cx="2315709" cy="32669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225" y="1163231"/>
            <a:ext cx="1894671" cy="2672992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641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1556792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práci</a:t>
            </a:r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556792"/>
            <a:ext cx="8064000" cy="5139208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Workshopy: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zvýšit informovanost o regionálních zaměstnavatelích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jejich činnosti, možnosti pracovního uplatnění, podmínkách přijetí do pracovního poměru …</a:t>
            </a:r>
            <a:endParaRPr lang="cs-CZ" sz="800" dirty="0" smtClean="0"/>
          </a:p>
          <a:p>
            <a:pPr lvl="4">
              <a:buFont typeface="Wingdings" panose="05000000000000000000" pitchFamily="2" charset="2"/>
              <a:buChar char="ü"/>
            </a:pPr>
            <a:r>
              <a:rPr lang="cs-CZ" dirty="0" smtClean="0"/>
              <a:t>45 workshopů pro 99 osob (plán 15/75)</a:t>
            </a:r>
          </a:p>
          <a:p>
            <a:pPr marL="180000" indent="0">
              <a:buNone/>
            </a:pPr>
            <a:r>
              <a:rPr lang="cs-CZ" u="sng" dirty="0" smtClean="0"/>
              <a:t>Exkurze:</a:t>
            </a:r>
          </a:p>
          <a:p>
            <a:pPr marL="7569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smtClean="0"/>
              <a:t>seznámení se s konkrétní činností, </a:t>
            </a:r>
          </a:p>
          <a:p>
            <a:pPr marL="4140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 </a:t>
            </a:r>
            <a:r>
              <a:rPr lang="cs-CZ" dirty="0" smtClean="0"/>
              <a:t>    provozy, pracovišti</a:t>
            </a:r>
          </a:p>
          <a:p>
            <a: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dirty="0" smtClean="0"/>
              <a:t>32 exkurzí pro 63 osob (plán 15/50)</a:t>
            </a:r>
          </a:p>
          <a:p>
            <a: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cs-CZ" sz="800" dirty="0" smtClean="0"/>
          </a:p>
          <a:p>
            <a:pPr marL="4140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u="sng" dirty="0" smtClean="0"/>
              <a:t>Pracovní ochutnávky: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smtClean="0"/>
              <a:t>možnost si vyzkoušet pracovní pozici v praxi</a:t>
            </a:r>
          </a:p>
          <a:p>
            <a:pPr lvl="4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dirty="0" smtClean="0"/>
              <a:t>25 ochutnávek pro 32 osob</a:t>
            </a:r>
          </a:p>
          <a:p>
            <a:pPr marL="1170000" lvl="4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 </a:t>
            </a:r>
            <a:r>
              <a:rPr lang="cs-CZ" dirty="0" smtClean="0"/>
              <a:t>   (plán 25/25)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51" y="4005064"/>
            <a:ext cx="2844449" cy="2133711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1954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1484784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Dáváme práci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84784"/>
            <a:ext cx="8064000" cy="4635216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Dotovaná pracovní místa: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30 dotovaných PM na 12 měsíců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23 dotovaných PM na 8 měsíců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 2 dotovaná PM na 6 měsíců</a:t>
            </a:r>
            <a:endParaRPr lang="cs-CZ" sz="1200" dirty="0" smtClean="0"/>
          </a:p>
          <a:p>
            <a:pPr marL="414000" lvl="1" indent="0">
              <a:buNone/>
            </a:pPr>
            <a:endParaRPr lang="cs-CZ" dirty="0" smtClean="0"/>
          </a:p>
          <a:p>
            <a:pPr marL="180000" indent="0">
              <a:buNone/>
            </a:pPr>
            <a:r>
              <a:rPr lang="cs-CZ" dirty="0" smtClean="0"/>
              <a:t>	</a:t>
            </a:r>
            <a:r>
              <a:rPr lang="cs-CZ" u="sng" dirty="0" smtClean="0"/>
              <a:t>Nedotovaná pracovní místa:</a:t>
            </a:r>
          </a:p>
          <a:p>
            <a:pPr marL="756900" lvl="1" indent="-342900">
              <a:buFont typeface="Wingdings" panose="05000000000000000000" pitchFamily="2" charset="2"/>
              <a:buChar char="Ø"/>
            </a:pPr>
            <a:r>
              <a:rPr lang="cs-CZ" dirty="0" smtClean="0"/>
              <a:t>zprostředkováno celkem 55 nedotovaných PM</a:t>
            </a:r>
            <a:endParaRPr lang="cs-CZ" sz="1200" dirty="0" smtClean="0"/>
          </a:p>
          <a:p>
            <a:pPr marL="756900" lvl="1" indent="-342900">
              <a:buFont typeface="Wingdings" panose="05000000000000000000" pitchFamily="2" charset="2"/>
              <a:buChar char="Ø"/>
            </a:pPr>
            <a:endParaRPr lang="cs-CZ" dirty="0" smtClean="0"/>
          </a:p>
          <a:p>
            <a:pPr marL="180000" indent="0">
              <a:buNone/>
            </a:pPr>
            <a:r>
              <a:rPr lang="cs-CZ" dirty="0" smtClean="0"/>
              <a:t>		</a:t>
            </a:r>
            <a:r>
              <a:rPr lang="cs-CZ" u="sng" dirty="0" smtClean="0"/>
              <a:t>Návrat do školského systému: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celkem 10 účastníků projektu se vrátilo do školského systému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51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 TRANSFER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368152"/>
            <a:ext cx="8064000" cy="5229200"/>
          </a:xfrm>
        </p:spPr>
        <p:txBody>
          <a:bodyPr numCol="1"/>
          <a:lstStyle/>
          <a:p>
            <a:pPr marL="0" indent="0" algn="just">
              <a:spcAft>
                <a:spcPts val="0"/>
              </a:spcAft>
              <a:buNone/>
              <a:defRPr/>
            </a:pPr>
            <a:endParaRPr lang="cs-CZ" altLang="cs-CZ" sz="2000" dirty="0" smtClean="0">
              <a:solidFill>
                <a:srgbClr val="14407E"/>
              </a:solidFill>
            </a:endParaRPr>
          </a:p>
          <a:p>
            <a:pPr marL="0" indent="0" algn="just">
              <a:spcAft>
                <a:spcPts val="0"/>
              </a:spcAft>
              <a:buNone/>
              <a:defRPr/>
            </a:pPr>
            <a:endParaRPr lang="cs-CZ" altLang="cs-CZ" sz="2000" dirty="0" smtClean="0">
              <a:solidFill>
                <a:srgbClr val="14407E"/>
              </a:solidFill>
            </a:endParaRP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cs-CZ" altLang="cs-CZ" sz="2800" b="1" dirty="0" smtClean="0">
                <a:solidFill>
                  <a:srgbClr val="14407E"/>
                </a:solidFill>
              </a:rPr>
              <a:t>Děkuji za pozornost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endParaRPr lang="cs-CZ" altLang="cs-CZ" sz="2800" b="1" dirty="0">
              <a:solidFill>
                <a:srgbClr val="14407E"/>
              </a:solidFill>
            </a:endParaRP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cs-CZ" altLang="cs-CZ" sz="2800" b="1" dirty="0" smtClean="0">
                <a:solidFill>
                  <a:srgbClr val="14407E"/>
                </a:solidFill>
              </a:rPr>
              <a:t>Marcel Dittrich, manažer projektu</a:t>
            </a:r>
          </a:p>
          <a:p>
            <a:pPr marL="23400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 smtClean="0"/>
          </a:p>
          <a:p>
            <a:pPr marL="23400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23400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 smtClean="0"/>
              <a:t>Krajský úřad Ústeckého kraje</a:t>
            </a:r>
          </a:p>
          <a:p>
            <a:pPr marL="23400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 smtClean="0"/>
              <a:t>Velká Hradební 3118/48</a:t>
            </a:r>
          </a:p>
          <a:p>
            <a:pPr marL="23400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 smtClean="0"/>
              <a:t>400 02 Ústí nad Labem</a:t>
            </a:r>
          </a:p>
          <a:p>
            <a:pPr marL="23400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 smtClean="0"/>
              <a:t>Mobil:  +420 734 314 684</a:t>
            </a:r>
          </a:p>
          <a:p>
            <a:pPr marL="234000" lvl="1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 smtClean="0"/>
              <a:t>e-mail: </a:t>
            </a:r>
            <a:r>
              <a:rPr lang="cs-CZ" sz="1800" u="sng" dirty="0" smtClean="0">
                <a:hlinkClick r:id="rId3"/>
              </a:rPr>
              <a:t>dittrich.m@kr-ustecky.cz</a:t>
            </a:r>
            <a:endParaRPr lang="cs-CZ" sz="1800" dirty="0" smtClean="0"/>
          </a:p>
          <a:p>
            <a:pPr marL="234000" lvl="1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u="sng" dirty="0" smtClean="0">
                <a:hlinkClick r:id="rId4"/>
              </a:rPr>
              <a:t>www.kr-ustecky.cz</a:t>
            </a:r>
            <a:endParaRPr lang="cs-CZ" sz="1800" dirty="0" smtClean="0"/>
          </a:p>
          <a:p>
            <a:pPr marL="0" indent="0" algn="ctr">
              <a:spcAft>
                <a:spcPts val="0"/>
              </a:spcAft>
              <a:buNone/>
              <a:defRPr/>
            </a:pPr>
            <a:endParaRPr lang="cs-CZ" altLang="cs-CZ" sz="2800" b="1" dirty="0" smtClean="0">
              <a:solidFill>
                <a:srgbClr val="14407E"/>
              </a:solidFill>
            </a:endParaRPr>
          </a:p>
          <a:p>
            <a:pPr marL="0" indent="0" algn="ctr">
              <a:spcAft>
                <a:spcPts val="0"/>
              </a:spcAft>
              <a:buNone/>
              <a:defRPr/>
            </a:pPr>
            <a:endParaRPr lang="cs-CZ" altLang="cs-CZ" sz="2000" b="1" dirty="0">
              <a:solidFill>
                <a:srgbClr val="14407E"/>
              </a:solidFill>
            </a:endParaRPr>
          </a:p>
          <a:p>
            <a:pPr marL="0" indent="0" algn="ctr">
              <a:spcAft>
                <a:spcPts val="0"/>
              </a:spcAft>
              <a:buNone/>
              <a:defRPr/>
            </a:pPr>
            <a:endParaRPr lang="cs-CZ" altLang="cs-CZ" sz="1600" b="1" dirty="0">
              <a:solidFill>
                <a:srgbClr val="14407E"/>
              </a:solidFill>
            </a:endParaRPr>
          </a:p>
          <a:p>
            <a:pPr marL="414000" lvl="1" indent="0">
              <a:spcAft>
                <a:spcPts val="0"/>
              </a:spcAft>
              <a:buNone/>
              <a:defRPr/>
            </a:pPr>
            <a:endParaRPr lang="cs-CZ" altLang="cs-CZ" sz="1600" dirty="0">
              <a:solidFill>
                <a:srgbClr val="14407E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5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chemeClr val="bg1"/>
                </a:solidFill>
              </a:rPr>
              <a:t>Obecné informace o projektu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368152"/>
            <a:ext cx="8064000" cy="5229200"/>
          </a:xfrm>
        </p:spPr>
        <p:txBody>
          <a:bodyPr numCol="1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Program podpory mladých lidí na trhu práce v regionu Děčínska a Šluknovského výběžku – CESTA </a:t>
            </a: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zkráceně Děčínsko jsme my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Délka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realizace projektu: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1.6.2016 –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31.12.2018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Celkové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náklady projektu: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23.683.116,00,-Kč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Příjemce:	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Ústecký kraj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Partneři: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Evropská obchodní akademie, Děčín (P1)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Úřad práce ČR,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KrP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 Ústí nad Labem (P2)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WomenNet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o.s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(P3)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Krajská hospodářská komora Ústeckého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kraje,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z.s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(P4)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Hospodářská a sociální rada Mostecka,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z.s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(P5)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WHITE LIGHT I (P6)</a:t>
            </a:r>
          </a:p>
          <a:p>
            <a:pPr marL="0" indent="0" algn="just">
              <a:spcAft>
                <a:spcPts val="0"/>
              </a:spcAft>
              <a:buNone/>
              <a:defRPr/>
            </a:pPr>
            <a:endParaRPr lang="cs-CZ" altLang="cs-CZ" sz="2000" dirty="0" smtClean="0">
              <a:solidFill>
                <a:srgbClr val="14407E"/>
              </a:solidFill>
            </a:endParaRPr>
          </a:p>
          <a:p>
            <a:pPr algn="just">
              <a:spcAft>
                <a:spcPts val="0"/>
              </a:spcAft>
              <a:defRPr/>
            </a:pPr>
            <a:endParaRPr lang="cs-CZ" altLang="cs-CZ" sz="2000" dirty="0" smtClean="0">
              <a:solidFill>
                <a:srgbClr val="14407E"/>
              </a:solidFill>
            </a:endParaRPr>
          </a:p>
          <a:p>
            <a:pPr marL="0" indent="0" algn="just">
              <a:spcAft>
                <a:spcPts val="0"/>
              </a:spcAft>
              <a:buNone/>
              <a:defRPr/>
            </a:pPr>
            <a:endParaRPr lang="cs-CZ" altLang="cs-CZ" sz="2000" dirty="0" smtClean="0">
              <a:solidFill>
                <a:srgbClr val="14407E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84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chemeClr val="bg1"/>
                </a:solidFill>
              </a:rPr>
              <a:t>Cíl projektu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1484784"/>
            <a:ext cx="8424000" cy="50312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107504" y="1484784"/>
            <a:ext cx="8676496" cy="4798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lvl="0" indent="-432000" algn="jus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Pct val="100000"/>
              <a:buFont typeface="Wingdings" panose="05000000000000000000" pitchFamily="2" charset="2"/>
              <a:buChar char=""/>
            </a:pPr>
            <a:endParaRPr lang="cs-CZ" sz="2200" dirty="0" smtClean="0">
              <a:solidFill>
                <a:srgbClr val="084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lvl="0" indent="-432000" algn="jus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Pct val="100000"/>
              <a:buFont typeface="Wingdings" panose="05000000000000000000" pitchFamily="2" charset="2"/>
              <a:buChar char=""/>
            </a:pPr>
            <a:r>
              <a:rPr lang="cs-CZ" sz="2200" dirty="0" smtClean="0">
                <a:solidFill>
                  <a:srgbClr val="084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Snížit </a:t>
            </a:r>
            <a:r>
              <a:rPr lang="cs-CZ" sz="2200" dirty="0">
                <a:solidFill>
                  <a:srgbClr val="084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mladých lidí do 29 let věku včetně, kteří nejsou zapojeni na trhu práce, nejsou součástí vzdělávacího systému a jsou ekonomicky </a:t>
            </a:r>
            <a:r>
              <a:rPr lang="cs-CZ" sz="2200" dirty="0" smtClean="0">
                <a:solidFill>
                  <a:srgbClr val="084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neaktivní</a:t>
            </a:r>
            <a:endParaRPr lang="cs-CZ" sz="2000" dirty="0" smtClean="0">
              <a:solidFill>
                <a:srgbClr val="084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lvl="0" indent="-432000" algn="jus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Pct val="100000"/>
              <a:buFont typeface="Wingdings" panose="05000000000000000000" pitchFamily="2" charset="2"/>
              <a:buChar char=""/>
              <a:defRPr/>
            </a:pPr>
            <a:r>
              <a:rPr lang="cs-CZ" altLang="cs-CZ" sz="2200" dirty="0" smtClean="0">
                <a:solidFill>
                  <a:srgbClr val="084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Cílové </a:t>
            </a:r>
            <a:r>
              <a:rPr lang="cs-CZ" altLang="cs-CZ" sz="2200" dirty="0">
                <a:solidFill>
                  <a:srgbClr val="084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skupině poskytnout cílené poradenství a asistenci při zprostředkování pracovního uplatnění na trhu práce</a:t>
            </a:r>
          </a:p>
          <a:p>
            <a:pPr marL="432000" lvl="0" indent="-432000" algn="jus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Pct val="100000"/>
              <a:buFont typeface="Wingdings" panose="05000000000000000000" pitchFamily="2" charset="2"/>
              <a:buChar char=""/>
              <a:defRPr/>
            </a:pPr>
            <a:r>
              <a:rPr lang="cs-CZ" altLang="cs-CZ" sz="2200" dirty="0">
                <a:solidFill>
                  <a:srgbClr val="084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cílovou skupinu vytvořit nová podporovaná pracovní </a:t>
            </a:r>
            <a:r>
              <a:rPr lang="cs-CZ" altLang="cs-CZ" sz="2200" dirty="0" smtClean="0">
                <a:solidFill>
                  <a:srgbClr val="084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místa a zprostředkovat nepodporovaná pracovní místa</a:t>
            </a:r>
            <a:endParaRPr lang="cs-CZ" altLang="cs-CZ" sz="2200" dirty="0">
              <a:solidFill>
                <a:srgbClr val="084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lvl="0" indent="-432000" algn="jus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Pct val="100000"/>
              <a:buFont typeface="Wingdings" panose="05000000000000000000" pitchFamily="2" charset="2"/>
              <a:buChar char=""/>
              <a:defRPr/>
            </a:pPr>
            <a:r>
              <a:rPr lang="cs-CZ" altLang="cs-CZ" sz="2200" dirty="0">
                <a:solidFill>
                  <a:srgbClr val="084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Propojit regionální zaměstnavatele, místní samosprávy, neziskový sektor, školy s cílem podchytit a motivovat CS a pomoci jí najít řešení její situace na trhu práce i ve společnosti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293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chemeClr val="bg1"/>
                </a:solidFill>
              </a:rPr>
              <a:t>Cílová skupina – mladí do 30 let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8244000" cy="4320000"/>
          </a:xfrm>
        </p:spPr>
        <p:txBody>
          <a:bodyPr/>
          <a:lstStyle/>
          <a:p>
            <a:pPr algn="just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sociálně vyloučení či ohrožení sociálním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vyloučením, kteří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předčasně ukončili vzdělávání</a:t>
            </a:r>
          </a:p>
          <a:p>
            <a:pPr algn="just"/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absolventi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SŠ a SOU,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VŠ, kteří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ukončili školský systém </a:t>
            </a: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imigranti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 ostatní cizinci</a:t>
            </a:r>
          </a:p>
          <a:p>
            <a:pPr algn="just"/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lidé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ohrožení sociálním vyloučením z jiných důvodů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(lidé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 výkonu trestu, opouštějící dětské domovy, diagnostické ústavy, mladé maminky po mateřské dovolené)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61077"/>
            <a:ext cx="2193563" cy="16449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93" y="4541643"/>
            <a:ext cx="2743200" cy="2057400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163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smtClean="0">
                <a:solidFill>
                  <a:schemeClr val="bg1"/>
                </a:solidFill>
              </a:rPr>
              <a:t> aktivity </a:t>
            </a:r>
            <a:r>
              <a:rPr lang="cs-CZ" altLang="cs-CZ" dirty="0">
                <a:solidFill>
                  <a:schemeClr val="bg1"/>
                </a:solidFill>
              </a:rPr>
              <a:t>projektu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556792"/>
            <a:ext cx="8064000" cy="45632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 01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Ustanovení odborné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pracovní skupiny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 02 Regionální poradenská pracoviště včetně mobilních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          poradenských pracovišť (RPP)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KA 03 Regionální informační a motivační kampaň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 04 Oslovení a výběr cílové skupiny do projektu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 05 Modulový poradenský program - PODPORA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 06 Individuální poradenský program - KARIÉRA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 07 Program individuálního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koučinku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KA 08 Program "Podnikatelské vzdělávání"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 09 Odborné vzdělávání a rekvalifikace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KA 10 Program "Příprava na práci"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KA 11 Program "Dáváme práci"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 12 Doprovodná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opatření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284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142" y="476672"/>
            <a:ext cx="8424000" cy="603328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 skupiny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84784"/>
            <a:ext cx="8064000" cy="4635216"/>
          </a:xfrm>
        </p:spPr>
        <p:txBody>
          <a:bodyPr/>
          <a:lstStyle/>
          <a:p>
            <a:r>
              <a:rPr lang="cs-CZ" dirty="0" smtClean="0"/>
              <a:t>Odborná pracovní skupina</a:t>
            </a:r>
          </a:p>
          <a:p>
            <a:r>
              <a:rPr lang="cs-CZ" dirty="0" smtClean="0"/>
              <a:t>Řídící pracovní skupina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projednávány, řešeny otázky řízení realizace projektu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koordinace aktivit projektu v jednotlivých pracovištích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zájem účastníků o aktivity projektu, jejich docházka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průběžné plnění výstupů a indikátorů projektu</a:t>
            </a:r>
          </a:p>
          <a:p>
            <a:pPr marL="414000" lvl="1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endParaRPr lang="cs-CZ" sz="1800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2" y="4154723"/>
            <a:ext cx="3663419" cy="20618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18283"/>
            <a:ext cx="3023505" cy="1701449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79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poradenská pracoviště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01224"/>
            <a:ext cx="3730752" cy="249706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29" y="1370289"/>
            <a:ext cx="3771392" cy="25265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7" y="3870999"/>
            <a:ext cx="3752448" cy="28134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75" y="3965892"/>
            <a:ext cx="3660925" cy="27448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267744" y="33569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RPP Děčín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20271" y="1301224"/>
            <a:ext cx="198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   RPP Varnsdorf</a:t>
            </a:r>
            <a:endParaRPr lang="cs-CZ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60000" y="6165304"/>
            <a:ext cx="190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RPP Rumburk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928669" y="6192163"/>
            <a:ext cx="195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RPP Šluknov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932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 a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motivační kampaň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84784"/>
            <a:ext cx="8064000" cy="4635216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Cíl pro cílovou skupinu projektu: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zvýšit zájem se sebou něco dělat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zvýšit zájem o získání/zvýšení si kvalifikace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zvýšit zájem o vstup/návrat na trh práce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zvýšit zájem něčeho dosáhnout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u="sng" dirty="0" smtClean="0"/>
              <a:t>Cíl pro zaměstnavatele: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zvýšit</a:t>
            </a:r>
            <a:r>
              <a:rPr lang="cs-CZ" u="sng" dirty="0" smtClean="0"/>
              <a:t> </a:t>
            </a:r>
            <a:r>
              <a:rPr lang="cs-CZ" dirty="0" smtClean="0"/>
              <a:t>povědomí o realizovaném projektu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navázat vzájemnou spolupráci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možnost prezentovat svoji společnost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nabídnout potencionální zaměstnavatele</a:t>
            </a:r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3831" y="1340768"/>
            <a:ext cx="2947266" cy="35639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758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Oslovení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výběr </a:t>
            </a:r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cílové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skupiny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508080"/>
            <a:ext cx="8064000" cy="4611920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Metody oslovení:</a:t>
            </a: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 smtClean="0"/>
              <a:t>spolupráce s/se: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ÚP ČR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terénními pracovníky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osobními poradci, </a:t>
            </a:r>
            <a:r>
              <a:rPr lang="cs-CZ" dirty="0" err="1" smtClean="0"/>
              <a:t>streetworkery</a:t>
            </a:r>
            <a:endParaRPr lang="cs-CZ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Probační a medializační službou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školami, učňovskými zařízeními, komunitními centry</a:t>
            </a:r>
          </a:p>
          <a:p>
            <a:pPr lvl="4">
              <a:buFont typeface="Wingdings" panose="05000000000000000000" pitchFamily="2" charset="2"/>
              <a:buChar char="v"/>
            </a:pPr>
            <a:r>
              <a:rPr lang="cs-CZ" dirty="0" smtClean="0"/>
              <a:t>osloveno více jak 350 potencionálních účastníků CS</a:t>
            </a:r>
          </a:p>
          <a:p>
            <a:pPr marL="666000" lvl="2" indent="0">
              <a:buNone/>
            </a:pPr>
            <a:r>
              <a:rPr lang="cs-CZ" dirty="0" smtClean="0"/>
              <a:t>			</a:t>
            </a:r>
          </a:p>
          <a:p>
            <a:pPr marL="666000" lvl="2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2400" u="sng" dirty="0" smtClean="0"/>
              <a:t>Metody výběrů:</a:t>
            </a:r>
          </a:p>
          <a:p>
            <a:pPr lvl="6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dirty="0" smtClean="0"/>
              <a:t>informační semináře</a:t>
            </a:r>
          </a:p>
          <a:p>
            <a:pPr lvl="7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dirty="0" smtClean="0"/>
              <a:t> vstup do projektu 260 osob</a:t>
            </a:r>
          </a:p>
          <a:p>
            <a:pPr lvl="7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dirty="0" smtClean="0"/>
              <a:t>bagatelní podpora 224 osob (plán 180)</a:t>
            </a:r>
          </a:p>
          <a:p>
            <a:pPr lvl="7"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3200400" lvl="7" indent="0">
              <a:buNone/>
            </a:pPr>
            <a:endParaRPr lang="cs-CZ" sz="2400" dirty="0"/>
          </a:p>
          <a:p>
            <a:pPr marL="666000" lvl="2" indent="0">
              <a:buNone/>
            </a:pPr>
            <a:endParaRPr lang="cs-CZ" u="sng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4776380"/>
            <a:ext cx="2405537" cy="1802532"/>
          </a:xfrm>
          <a:prstGeom prst="rect">
            <a:avLst/>
          </a:prstGeom>
        </p:spPr>
      </p:pic>
      <p:pic>
        <p:nvPicPr>
          <p:cNvPr id="6" name="Zástupný symbol pro obsah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12" y="1338797"/>
            <a:ext cx="3628888" cy="2586422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014421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">
  <a:themeElements>
    <a:clrScheme name="MPSV">
      <a:dk1>
        <a:srgbClr val="084A8B"/>
      </a:dk1>
      <a:lt1>
        <a:srgbClr val="F5F5F5"/>
      </a:lt1>
      <a:dk2>
        <a:srgbClr val="AFDDFA"/>
      </a:dk2>
      <a:lt2>
        <a:srgbClr val="F5F5F5"/>
      </a:lt2>
      <a:accent1>
        <a:srgbClr val="084A8B"/>
      </a:accent1>
      <a:accent2>
        <a:srgbClr val="5FBBF5"/>
      </a:accent2>
      <a:accent3>
        <a:srgbClr val="D7EEFC"/>
      </a:accent3>
      <a:accent4>
        <a:srgbClr val="FFCC00"/>
      </a:accent4>
      <a:accent5>
        <a:srgbClr val="AFDDFA"/>
      </a:accent5>
      <a:accent6>
        <a:srgbClr val="AF0100"/>
      </a:accent6>
      <a:hlink>
        <a:srgbClr val="084A8B"/>
      </a:hlink>
      <a:folHlink>
        <a:srgbClr val="084A8B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718</Words>
  <Application>Microsoft Office PowerPoint</Application>
  <PresentationFormat>Předvádění na obrazovce (4:3)</PresentationFormat>
  <Paragraphs>233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Wingdings 3</vt:lpstr>
      <vt:lpstr>prezentace</vt:lpstr>
      <vt:lpstr>Závěrečná hodnotící konference Projektu CESTA </vt:lpstr>
      <vt:lpstr>Obecné informace o projektu</vt:lpstr>
      <vt:lpstr>Cíl projektu</vt:lpstr>
      <vt:lpstr>Cílová skupina – mladí do 30 let</vt:lpstr>
      <vt:lpstr> aktivity projektu</vt:lpstr>
      <vt:lpstr>pracovní skupiny </vt:lpstr>
      <vt:lpstr>Regionální poradenská pracoviště</vt:lpstr>
      <vt:lpstr>informační a motivační kampaň</vt:lpstr>
      <vt:lpstr>Oslovení a výběr cílové skupiny </vt:lpstr>
      <vt:lpstr>poradenský program - PODPORA</vt:lpstr>
      <vt:lpstr>Individuální program - KARIÉRA </vt:lpstr>
      <vt:lpstr>Program individuálního koučinku  </vt:lpstr>
      <vt:lpstr>Program  „Podnikatelské vzdělávání” </vt:lpstr>
      <vt:lpstr>vzdělávání a rekvalifikace </vt:lpstr>
      <vt:lpstr> Příprava na práci  </vt:lpstr>
      <vt:lpstr>Dáváme práci </vt:lpstr>
      <vt:lpstr>PROJEKT TRANSFER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2015-02-20T08:23:15Z</dcterms:created>
  <dcterms:modified xsi:type="dcterms:W3CDTF">2019-01-16T05:43:17Z</dcterms:modified>
</cp:coreProperties>
</file>