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84" r:id="rId3"/>
    <p:sldId id="269" r:id="rId4"/>
    <p:sldId id="307" r:id="rId5"/>
    <p:sldId id="285" r:id="rId6"/>
    <p:sldId id="286" r:id="rId7"/>
    <p:sldId id="287" r:id="rId8"/>
    <p:sldId id="301" r:id="rId9"/>
    <p:sldId id="305" r:id="rId10"/>
    <p:sldId id="297" r:id="rId11"/>
    <p:sldId id="296" r:id="rId12"/>
    <p:sldId id="283" r:id="rId13"/>
    <p:sldId id="306" r:id="rId14"/>
    <p:sldId id="300" r:id="rId15"/>
    <p:sldId id="299" r:id="rId16"/>
    <p:sldId id="304" r:id="rId17"/>
    <p:sldId id="302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18EFB-921C-42CA-9089-36A9917DFC6E}" type="datetimeFigureOut">
              <a:rPr lang="cs-CZ" smtClean="0"/>
              <a:pPr/>
              <a:t>19.10.2022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22A60-022E-4F0A-9BA8-E3559837630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18EFB-921C-42CA-9089-36A9917DFC6E}" type="datetimeFigureOut">
              <a:rPr lang="cs-CZ" smtClean="0"/>
              <a:pPr/>
              <a:t>19.10.2022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22A60-022E-4F0A-9BA8-E3559837630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18EFB-921C-42CA-9089-36A9917DFC6E}" type="datetimeFigureOut">
              <a:rPr lang="cs-CZ" smtClean="0"/>
              <a:pPr/>
              <a:t>19.10.2022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22A60-022E-4F0A-9BA8-E3559837630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18EFB-921C-42CA-9089-36A9917DFC6E}" type="datetimeFigureOut">
              <a:rPr lang="cs-CZ" smtClean="0"/>
              <a:pPr/>
              <a:t>19.10.2022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22A60-022E-4F0A-9BA8-E3559837630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18EFB-921C-42CA-9089-36A9917DFC6E}" type="datetimeFigureOut">
              <a:rPr lang="cs-CZ" smtClean="0"/>
              <a:pPr/>
              <a:t>19.10.2022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22A60-022E-4F0A-9BA8-E3559837630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18EFB-921C-42CA-9089-36A9917DFC6E}" type="datetimeFigureOut">
              <a:rPr lang="cs-CZ" smtClean="0"/>
              <a:pPr/>
              <a:t>19.10.2022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22A60-022E-4F0A-9BA8-E3559837630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18EFB-921C-42CA-9089-36A9917DFC6E}" type="datetimeFigureOut">
              <a:rPr lang="cs-CZ" smtClean="0"/>
              <a:pPr/>
              <a:t>19.10.2022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22A60-022E-4F0A-9BA8-E3559837630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18EFB-921C-42CA-9089-36A9917DFC6E}" type="datetimeFigureOut">
              <a:rPr lang="cs-CZ" smtClean="0"/>
              <a:pPr/>
              <a:t>19.10.2022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22A60-022E-4F0A-9BA8-E3559837630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18EFB-921C-42CA-9089-36A9917DFC6E}" type="datetimeFigureOut">
              <a:rPr lang="cs-CZ" smtClean="0"/>
              <a:pPr/>
              <a:t>19.10.2022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22A60-022E-4F0A-9BA8-E3559837630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18EFB-921C-42CA-9089-36A9917DFC6E}" type="datetimeFigureOut">
              <a:rPr lang="cs-CZ" smtClean="0"/>
              <a:pPr/>
              <a:t>19.10.2022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22A60-022E-4F0A-9BA8-E3559837630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18EFB-921C-42CA-9089-36A9917DFC6E}" type="datetimeFigureOut">
              <a:rPr lang="cs-CZ" smtClean="0"/>
              <a:pPr/>
              <a:t>19.10.2022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22A60-022E-4F0A-9BA8-E3559837630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18EFB-921C-42CA-9089-36A9917DFC6E}" type="datetimeFigureOut">
              <a:rPr lang="cs-CZ" smtClean="0"/>
              <a:pPr/>
              <a:t>19.10.2022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22A60-022E-4F0A-9BA8-E3559837630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esfcr.cz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cDKW0M03yno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ceske-socialni-podnikani.cz/adresar-socialnich-podnik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1520" y="629734"/>
            <a:ext cx="9361040" cy="3051771"/>
          </a:xfrm>
        </p:spPr>
        <p:txBody>
          <a:bodyPr>
            <a:normAutofit fontScale="90000"/>
          </a:bodyPr>
          <a:lstStyle/>
          <a:p>
            <a:br>
              <a:rPr lang="cs-CZ" sz="3200" b="1" dirty="0"/>
            </a:br>
            <a:br>
              <a:rPr lang="cs-CZ" b="1" dirty="0"/>
            </a:br>
            <a:br>
              <a:rPr lang="cs-CZ" dirty="0">
                <a:solidFill>
                  <a:srgbClr val="2B2E83"/>
                </a:solidFill>
                <a:latin typeface="Raleway" pitchFamily="2" charset="-18"/>
                <a:hlinkClick r:id="rId2"/>
              </a:rPr>
            </a:br>
            <a:br>
              <a:rPr lang="cs-CZ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7544" y="3886200"/>
            <a:ext cx="8424936" cy="2711152"/>
          </a:xfrm>
        </p:spPr>
        <p:txBody>
          <a:bodyPr>
            <a:normAutofit/>
          </a:bodyPr>
          <a:lstStyle/>
          <a:p>
            <a:endParaRPr lang="cs-CZ" sz="2400" b="1" dirty="0">
              <a:solidFill>
                <a:schemeClr val="tx1"/>
              </a:solidFill>
            </a:endParaRPr>
          </a:p>
          <a:p>
            <a:endParaRPr lang="cs-CZ" sz="2400" b="1" dirty="0">
              <a:solidFill>
                <a:schemeClr val="tx1"/>
              </a:solidFill>
            </a:endParaRPr>
          </a:p>
          <a:p>
            <a:endParaRPr lang="cs-CZ" sz="2400" b="1" dirty="0">
              <a:solidFill>
                <a:schemeClr val="tx1"/>
              </a:solidFill>
            </a:endParaRPr>
          </a:p>
          <a:p>
            <a:endParaRPr lang="cs-CZ" sz="2400" b="1" dirty="0">
              <a:solidFill>
                <a:schemeClr val="tx1"/>
              </a:solidFill>
            </a:endParaRPr>
          </a:p>
          <a:p>
            <a:endParaRPr lang="cs-CZ" sz="2400" b="1" dirty="0">
              <a:solidFill>
                <a:schemeClr val="tx1"/>
              </a:solidFill>
            </a:endParaRPr>
          </a:p>
          <a:p>
            <a:endParaRPr lang="cs-CZ" sz="2400" b="1" dirty="0">
              <a:solidFill>
                <a:schemeClr val="tx1"/>
              </a:solidFill>
            </a:endParaRPr>
          </a:p>
          <a:p>
            <a:endParaRPr lang="cs-CZ" sz="24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Může jít o obrázek 3 lidé">
            <a:extLst>
              <a:ext uri="{FF2B5EF4-FFF2-40B4-BE49-F238E27FC236}">
                <a16:creationId xmlns:a16="http://schemas.microsoft.com/office/drawing/2014/main" id="{95735E69-4BB7-4AE4-8037-89EF869B7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995" y="1844824"/>
            <a:ext cx="3695360" cy="6001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ceske socialni podnikani noxs">
            <a:extLst>
              <a:ext uri="{FF2B5EF4-FFF2-40B4-BE49-F238E27FC236}">
                <a16:creationId xmlns:a16="http://schemas.microsoft.com/office/drawing/2014/main" id="{D2C8A622-4495-4C7C-9F7B-B25CA35E950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6" descr="ceske socialni podnikani noxs">
            <a:extLst>
              <a:ext uri="{FF2B5EF4-FFF2-40B4-BE49-F238E27FC236}">
                <a16:creationId xmlns:a16="http://schemas.microsoft.com/office/drawing/2014/main" id="{2B5AC106-DB86-4182-8812-7E45473AC47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8" descr="ceske socialni podnikani noxs">
            <a:extLst>
              <a:ext uri="{FF2B5EF4-FFF2-40B4-BE49-F238E27FC236}">
                <a16:creationId xmlns:a16="http://schemas.microsoft.com/office/drawing/2014/main" id="{99AA8031-405B-4557-8A03-307F38596F1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24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076896A0-ABBC-4FFD-A600-00379943E9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2052" y="469563"/>
            <a:ext cx="6102705" cy="1134889"/>
          </a:xfrm>
          <a:prstGeom prst="rect">
            <a:avLst/>
          </a:prstGeom>
        </p:spPr>
      </p:pic>
      <p:sp>
        <p:nvSpPr>
          <p:cNvPr id="13" name="AutoShape 17" descr="eu">
            <a:extLst>
              <a:ext uri="{FF2B5EF4-FFF2-40B4-BE49-F238E27FC236}">
                <a16:creationId xmlns:a16="http://schemas.microsoft.com/office/drawing/2014/main" id="{6B9A8C6C-BC61-40EF-BC20-8027A4456BB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76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AutoShape 19" descr="eu">
            <a:extLst>
              <a:ext uri="{FF2B5EF4-FFF2-40B4-BE49-F238E27FC236}">
                <a16:creationId xmlns:a16="http://schemas.microsoft.com/office/drawing/2014/main" id="{DBDD01F1-9DF4-4FAC-ADB7-81AF573E79E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29200" y="3886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55C3DF90-5A83-40AB-B1AF-B75E850157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055" y="3397408"/>
            <a:ext cx="3936482" cy="77737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270D8C-68AC-439D-8F33-842809F68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Prometheus </a:t>
            </a:r>
            <a:r>
              <a:rPr lang="cs-CZ" dirty="0" err="1"/>
              <a:t>Effect,o.p.s</a:t>
            </a:r>
            <a:r>
              <a:rPr lang="cs-CZ" dirty="0"/>
              <a:t>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BB34F7-0ABE-4DAC-B07F-A085447B1D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4" descr="Není k dispozici žádný popis fotky.">
            <a:extLst>
              <a:ext uri="{FF2B5EF4-FFF2-40B4-BE49-F238E27FC236}">
                <a16:creationId xmlns:a16="http://schemas.microsoft.com/office/drawing/2014/main" id="{BF3FC502-F1E9-4324-B786-B8F60A865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14" y="1196752"/>
            <a:ext cx="8418172" cy="5716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1098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pic>
        <p:nvPicPr>
          <p:cNvPr id="4" name="Zástupný symbol pro obsah 3" descr="0zakuse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147" y="692696"/>
            <a:ext cx="3279227" cy="3279227"/>
          </a:xfrm>
        </p:spPr>
      </p:pic>
      <p:pic>
        <p:nvPicPr>
          <p:cNvPr id="2050" name="Picture 2" descr="C:\Users\Vlastnik\Pictures\1du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6320" y="699456"/>
            <a:ext cx="2330218" cy="3265706"/>
          </a:xfrm>
          <a:prstGeom prst="rect">
            <a:avLst/>
          </a:prstGeom>
          <a:noFill/>
        </p:spPr>
      </p:pic>
      <p:pic>
        <p:nvPicPr>
          <p:cNvPr id="2051" name="Picture 3" descr="C:\Users\Vlastnik\Pictures\2du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39466" y="633574"/>
            <a:ext cx="2193435" cy="3397469"/>
          </a:xfrm>
          <a:prstGeom prst="rect">
            <a:avLst/>
          </a:prstGeom>
          <a:noFill/>
        </p:spPr>
      </p:pic>
      <p:pic>
        <p:nvPicPr>
          <p:cNvPr id="1026" name="Picture 2" descr="Není k dispozici žádný popis fotky.">
            <a:extLst>
              <a:ext uri="{FF2B5EF4-FFF2-40B4-BE49-F238E27FC236}">
                <a16:creationId xmlns:a16="http://schemas.microsoft.com/office/drawing/2014/main" id="{FDB26369-D05F-4032-99EA-0A08655F3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760" y="3717032"/>
            <a:ext cx="4476774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cs-CZ" b="1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sz="1800" b="1" dirty="0">
                <a:solidFill>
                  <a:srgbClr val="FF0000"/>
                </a:solidFill>
              </a:rPr>
              <a:t>restaurace   U Zlatého beránka</a:t>
            </a:r>
          </a:p>
          <a:p>
            <a:pPr>
              <a:buNone/>
            </a:pPr>
            <a:endParaRPr lang="cs-CZ" sz="1800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cs-CZ" sz="1800" b="1" dirty="0">
                <a:solidFill>
                  <a:srgbClr val="FF0000"/>
                </a:solidFill>
              </a:rPr>
              <a:t>strašidelné sklepy JEDOVÁ CHÝŠE</a:t>
            </a:r>
          </a:p>
          <a:p>
            <a:pPr>
              <a:buNone/>
            </a:pPr>
            <a:endParaRPr lang="cs-CZ" sz="1800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cs-CZ" sz="1800" b="1" dirty="0">
                <a:solidFill>
                  <a:srgbClr val="FF0000"/>
                </a:solidFill>
              </a:rPr>
              <a:t>muzeum RETRO COMPUTER</a:t>
            </a:r>
          </a:p>
          <a:p>
            <a:pPr>
              <a:buNone/>
            </a:pPr>
            <a:endParaRPr lang="cs-CZ" sz="1800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cs-CZ" sz="1800" b="1" dirty="0">
                <a:solidFill>
                  <a:srgbClr val="FF0000"/>
                </a:solidFill>
              </a:rPr>
              <a:t>zahrada na hradbách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11267" name="Picture 3" descr="C:\Users\Vlastnik\Pictures\Nová složka (23)\DSC_01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408140"/>
            <a:ext cx="3672408" cy="2458646"/>
          </a:xfrm>
          <a:prstGeom prst="rect">
            <a:avLst/>
          </a:prstGeom>
          <a:noFill/>
        </p:spPr>
      </p:pic>
      <p:pic>
        <p:nvPicPr>
          <p:cNvPr id="9218" name="Picture 2" descr="G:\DCIM\105D3000\DSC_07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077072"/>
            <a:ext cx="3734757" cy="2500388"/>
          </a:xfrm>
          <a:prstGeom prst="rect">
            <a:avLst/>
          </a:prstGeom>
          <a:noFill/>
        </p:spPr>
      </p:pic>
      <p:pic>
        <p:nvPicPr>
          <p:cNvPr id="7" name="Obrázek 6" descr="DSC_11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4077072"/>
            <a:ext cx="3672408" cy="2458389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2411760" y="476672"/>
            <a:ext cx="5400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 err="1"/>
              <a:t>Prometheus</a:t>
            </a:r>
            <a:r>
              <a:rPr lang="cs-CZ" sz="3200" b="1" dirty="0"/>
              <a:t> </a:t>
            </a:r>
            <a:r>
              <a:rPr lang="cs-CZ" sz="3200" b="1" dirty="0" err="1"/>
              <a:t>Effect</a:t>
            </a:r>
            <a:r>
              <a:rPr lang="cs-CZ" sz="3200" b="1" dirty="0"/>
              <a:t>,o.p.s.</a:t>
            </a:r>
            <a:endParaRPr lang="cs-CZ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cs-CZ" b="1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z="1800" b="1" dirty="0">
                <a:solidFill>
                  <a:srgbClr val="FF0000"/>
                </a:solidFill>
              </a:rPr>
              <a:t>Sociální</a:t>
            </a:r>
          </a:p>
          <a:p>
            <a:pPr marL="0" indent="0">
              <a:buNone/>
            </a:pPr>
            <a:r>
              <a:rPr lang="cs-CZ" sz="1800" dirty="0"/>
              <a:t>90% osob je </a:t>
            </a:r>
            <a:r>
              <a:rPr lang="cs-CZ" sz="1800" dirty="0" err="1"/>
              <a:t>soc.znevýhodněných</a:t>
            </a:r>
            <a:endParaRPr lang="cs-CZ" sz="1800" dirty="0"/>
          </a:p>
          <a:p>
            <a:pPr>
              <a:buNone/>
            </a:pPr>
            <a:r>
              <a:rPr lang="cs-CZ" sz="1800" dirty="0"/>
              <a:t>27 podpořených pracovníků na dotovaných PM (</a:t>
            </a:r>
            <a:r>
              <a:rPr lang="cs-CZ" sz="1800" dirty="0" err="1"/>
              <a:t>soc.znevýhodnění</a:t>
            </a:r>
            <a:r>
              <a:rPr lang="cs-CZ" sz="1800" dirty="0"/>
              <a:t>)</a:t>
            </a:r>
          </a:p>
          <a:p>
            <a:pPr>
              <a:buNone/>
            </a:pPr>
            <a:r>
              <a:rPr lang="cs-CZ" sz="1800" dirty="0"/>
              <a:t>Vzdělávání </a:t>
            </a:r>
          </a:p>
          <a:p>
            <a:pPr>
              <a:buNone/>
            </a:pPr>
            <a:r>
              <a:rPr lang="cs-CZ" sz="1800" dirty="0"/>
              <a:t>Ubytování</a:t>
            </a:r>
          </a:p>
          <a:p>
            <a:pPr>
              <a:buNone/>
            </a:pPr>
            <a:r>
              <a:rPr lang="cs-CZ" sz="1800" b="1" i="1" dirty="0">
                <a:solidFill>
                  <a:srgbClr val="00B050"/>
                </a:solidFill>
              </a:rPr>
              <a:t>Prostupné zaměstnávání v restauraci U Zlatého beránka  (ESF)</a:t>
            </a:r>
          </a:p>
          <a:p>
            <a:pPr>
              <a:buNone/>
            </a:pPr>
            <a:endParaRPr lang="cs-CZ" sz="1800" b="1" dirty="0">
              <a:solidFill>
                <a:srgbClr val="FF0000"/>
              </a:solidFill>
            </a:endParaRPr>
          </a:p>
          <a:p>
            <a:r>
              <a:rPr lang="cs-CZ" sz="1800" b="1" dirty="0">
                <a:solidFill>
                  <a:srgbClr val="FF0000"/>
                </a:solidFill>
              </a:rPr>
              <a:t>Ekonomický</a:t>
            </a:r>
          </a:p>
          <a:p>
            <a:pPr>
              <a:buNone/>
            </a:pPr>
            <a:r>
              <a:rPr lang="cs-CZ" sz="1800" dirty="0"/>
              <a:t>Zisk je reinvestován</a:t>
            </a:r>
          </a:p>
          <a:p>
            <a:pPr>
              <a:buNone/>
            </a:pPr>
            <a:endParaRPr lang="cs-CZ" sz="1800" b="1" dirty="0">
              <a:solidFill>
                <a:srgbClr val="FF0000"/>
              </a:solidFill>
            </a:endParaRPr>
          </a:p>
          <a:p>
            <a:r>
              <a:rPr lang="cs-CZ" sz="1800" b="1" dirty="0">
                <a:solidFill>
                  <a:srgbClr val="FF0000"/>
                </a:solidFill>
              </a:rPr>
              <a:t>Environmetální</a:t>
            </a:r>
          </a:p>
          <a:p>
            <a:pPr>
              <a:buFontTx/>
              <a:buChar char="-"/>
            </a:pPr>
            <a:r>
              <a:rPr lang="cs-CZ" sz="1800" dirty="0"/>
              <a:t>3 expozice na podporu turistického ruchu </a:t>
            </a:r>
          </a:p>
          <a:p>
            <a:pPr>
              <a:buFontTx/>
              <a:buChar char="-"/>
            </a:pPr>
            <a:r>
              <a:rPr lang="cs-CZ" sz="1800" dirty="0"/>
              <a:t>Kompostování, regenerace zahrad, vlastní byliny, vejce….</a:t>
            </a:r>
          </a:p>
          <a:p>
            <a:pPr>
              <a:buFontTx/>
              <a:buChar char="-"/>
            </a:pPr>
            <a:r>
              <a:rPr lang="cs-CZ" sz="1800" dirty="0"/>
              <a:t>Spolupráce s místními dodavateli, firmami (kantýna na ZŠ, SOŠ, Zámek </a:t>
            </a:r>
            <a:r>
              <a:rPr lang="cs-CZ" sz="1800" dirty="0" err="1"/>
              <a:t>Stekník</a:t>
            </a:r>
            <a:r>
              <a:rPr lang="cs-CZ" sz="1800" dirty="0"/>
              <a:t>, </a:t>
            </a:r>
            <a:r>
              <a:rPr lang="cs-CZ" sz="1800" dirty="0" err="1"/>
              <a:t>Mederův</a:t>
            </a:r>
            <a:r>
              <a:rPr lang="cs-CZ" sz="1800" dirty="0"/>
              <a:t> dům o.p.s., Město Žatec)</a:t>
            </a:r>
            <a:endParaRPr lang="cs-CZ" sz="1800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cs-CZ" sz="1800" b="1" i="1" dirty="0">
                <a:solidFill>
                  <a:srgbClr val="00B050"/>
                </a:solidFill>
              </a:rPr>
              <a:t>Pracovní program pro oživení centra Žatce (ESF)</a:t>
            </a:r>
          </a:p>
          <a:p>
            <a:pPr>
              <a:buNone/>
            </a:pPr>
            <a:r>
              <a:rPr lang="cs-CZ" sz="1800" b="1" dirty="0">
                <a:solidFill>
                  <a:srgbClr val="FF0000"/>
                </a:solidFill>
                <a:hlinkClick r:id="rId2"/>
              </a:rPr>
              <a:t>https://youtu.be/cDKW0M03yno</a:t>
            </a:r>
            <a:endParaRPr lang="cs-CZ" sz="1800" b="1" dirty="0">
              <a:solidFill>
                <a:srgbClr val="FF0000"/>
              </a:solidFill>
            </a:endParaRPr>
          </a:p>
          <a:p>
            <a:pPr>
              <a:buNone/>
            </a:pPr>
            <a:endParaRPr lang="cs-CZ" sz="1800" b="1" dirty="0">
              <a:solidFill>
                <a:srgbClr val="FF0000"/>
              </a:solidFill>
            </a:endParaRPr>
          </a:p>
          <a:p>
            <a:pPr>
              <a:buNone/>
            </a:pPr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2411760" y="476672"/>
            <a:ext cx="5400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/>
              <a:t>Naplňování principů v praxi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330650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29975A-2127-4468-8C72-9C7DAFC21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 descr="Může jít o obrázek flower a nature">
            <a:extLst>
              <a:ext uri="{FF2B5EF4-FFF2-40B4-BE49-F238E27FC236}">
                <a16:creationId xmlns:a16="http://schemas.microsoft.com/office/drawing/2014/main" id="{710582E1-33A1-486F-8747-62414B489D9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557" y="367334"/>
            <a:ext cx="9373114" cy="6123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07239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987E60-FD59-44BD-B333-7558EE743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 descr="Není k dispozici žádný popis fotky.">
            <a:extLst>
              <a:ext uri="{FF2B5EF4-FFF2-40B4-BE49-F238E27FC236}">
                <a16:creationId xmlns:a16="http://schemas.microsoft.com/office/drawing/2014/main" id="{59D3E0BC-8857-420C-8D5A-B94819F150D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0"/>
            <a:ext cx="8280772" cy="6941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28741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88F4208-D3E6-CCD2-1EF8-E6F290C10E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1095" y="12080"/>
            <a:ext cx="9865095" cy="753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7483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EB9642-A060-453E-A9A9-C69AA717F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/>
              <a:t>Co se osvědčilo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7FCFA6-5C62-4F58-9764-38E88A2862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Prostupné zaměstnávání (max. 10 </a:t>
            </a:r>
            <a:r>
              <a:rPr lang="cs-CZ" dirty="0" err="1"/>
              <a:t>měs</a:t>
            </a:r>
            <a:r>
              <a:rPr lang="cs-CZ" dirty="0"/>
              <a:t>), dotovaná PM</a:t>
            </a:r>
          </a:p>
          <a:p>
            <a:pPr marL="0" indent="0">
              <a:buNone/>
            </a:pPr>
            <a:r>
              <a:rPr lang="cs-CZ" dirty="0"/>
              <a:t>    </a:t>
            </a:r>
          </a:p>
          <a:p>
            <a:r>
              <a:rPr lang="cs-CZ" dirty="0"/>
              <a:t>Mentoring na pracovišti 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Specializační kurzy 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Zkrácené úvazky  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7E35CBA-1E2E-48D1-9466-A5A3FABCB1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114937"/>
            <a:ext cx="1752259" cy="311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251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cs-CZ" sz="3600" b="1" dirty="0">
                <a:solidFill>
                  <a:srgbClr val="FF0000"/>
                </a:solidFill>
              </a:rPr>
              <a:t>„Podpora sociálního podnikání v ČR pokračuje“</a:t>
            </a:r>
            <a:endParaRPr lang="cs-CZ" sz="36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>
                <a:hlinkClick r:id="rId2"/>
              </a:rPr>
              <a:t>https://ceske-socialni-podnikani.cz/adresar-socialnich-podniku</a:t>
            </a:r>
            <a:endParaRPr lang="cs-CZ" dirty="0"/>
          </a:p>
          <a:p>
            <a:r>
              <a:rPr lang="cs-CZ" b="1" dirty="0"/>
              <a:t>210 podniků</a:t>
            </a:r>
          </a:p>
          <a:p>
            <a:endParaRPr lang="cs-CZ" b="1" dirty="0"/>
          </a:p>
          <a:p>
            <a:r>
              <a:rPr lang="cs-CZ" b="1" dirty="0"/>
              <a:t>367 provozoven</a:t>
            </a:r>
          </a:p>
          <a:p>
            <a:pPr>
              <a:buNone/>
            </a:pPr>
            <a:endParaRPr lang="cs-CZ" b="1" dirty="0"/>
          </a:p>
          <a:p>
            <a:r>
              <a:rPr lang="cs-CZ" b="1" dirty="0"/>
              <a:t>4 377 osob zaměstnaných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sz="3600" b="1" dirty="0"/>
            </a:br>
            <a:r>
              <a:rPr lang="cs-CZ" sz="3600" b="1" dirty="0">
                <a:solidFill>
                  <a:srgbClr val="FF0000"/>
                </a:solidFill>
              </a:rPr>
              <a:t>Sociální podnikání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cs-CZ" b="1" dirty="0">
                <a:solidFill>
                  <a:srgbClr val="FF0000"/>
                </a:solidFill>
              </a:rPr>
              <a:t>Principy: </a:t>
            </a:r>
          </a:p>
          <a:p>
            <a:pPr>
              <a:buNone/>
            </a:pPr>
            <a:r>
              <a:rPr lang="cs-CZ" u="sng" dirty="0"/>
              <a:t>Sociální </a:t>
            </a:r>
            <a:r>
              <a:rPr lang="cs-CZ" dirty="0"/>
              <a:t>– min.30% znevýhodněných osob (t.č.90%), vzdělávání, prostupné zaměstnávání</a:t>
            </a:r>
          </a:p>
          <a:p>
            <a:pPr>
              <a:buNone/>
            </a:pPr>
            <a:endParaRPr lang="cs-CZ" u="sng" dirty="0"/>
          </a:p>
          <a:p>
            <a:pPr>
              <a:buNone/>
            </a:pPr>
            <a:r>
              <a:rPr lang="cs-CZ" u="sng" dirty="0"/>
              <a:t>Ekonomický </a:t>
            </a:r>
            <a:r>
              <a:rPr lang="cs-CZ" dirty="0"/>
              <a:t>– zisk reinvestován min. z 51%  </a:t>
            </a:r>
          </a:p>
          <a:p>
            <a:pPr>
              <a:buNone/>
            </a:pPr>
            <a:endParaRPr lang="cs-CZ" u="sng" dirty="0"/>
          </a:p>
          <a:p>
            <a:pPr>
              <a:buNone/>
            </a:pPr>
            <a:r>
              <a:rPr lang="cs-CZ" u="sng" dirty="0"/>
              <a:t>Environmentální</a:t>
            </a:r>
            <a:r>
              <a:rPr lang="cs-CZ" dirty="0"/>
              <a:t> – podpora lokální ekonomiky, život.prostředí   (obaly, místní dodavatelé)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sz="2400" dirty="0"/>
              <a:t>A další rozpoznávací znaky (indikátory) – povinné, </a:t>
            </a:r>
            <a:r>
              <a:rPr lang="cs-CZ" sz="2400" dirty="0" err="1"/>
              <a:t>nepovinné,doplňkové</a:t>
            </a:r>
            <a:endParaRPr lang="cs-CZ" sz="2400" dirty="0"/>
          </a:p>
          <a:p>
            <a:pPr>
              <a:buNone/>
            </a:pPr>
            <a:endParaRPr lang="cs-CZ" sz="2400" dirty="0"/>
          </a:p>
          <a:p>
            <a:pPr>
              <a:buNone/>
            </a:pPr>
            <a:r>
              <a:rPr lang="cs-CZ" dirty="0">
                <a:solidFill>
                  <a:schemeClr val="tx2"/>
                </a:solidFill>
              </a:rPr>
              <a:t>https://ceske-socialni-podnikani.cz/socialni-podnikani/indikatory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57CF65-A29B-B4E3-EEF7-19FC25A42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EFA4C2B7-E4A5-FF5F-1A0F-7F3F5869CD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2136"/>
            <a:ext cx="7507548" cy="6533728"/>
          </a:xfrm>
        </p:spPr>
      </p:pic>
    </p:spTree>
    <p:extLst>
      <p:ext uri="{BB962C8B-B14F-4D97-AF65-F5344CB8AC3E}">
        <p14:creationId xmlns:p14="http://schemas.microsoft.com/office/powerpoint/2010/main" val="776215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>
                <a:solidFill>
                  <a:srgbClr val="FF0000"/>
                </a:solidFill>
                <a:latin typeface="+mn-lt"/>
              </a:rPr>
              <a:t>Právní forma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Nejčastější právní formy sociálních podniků:</a:t>
            </a:r>
          </a:p>
          <a:p>
            <a:pPr marL="0" indent="0">
              <a:buNone/>
            </a:pPr>
            <a:r>
              <a:rPr lang="cs-CZ" sz="2800" dirty="0"/>
              <a:t>    </a:t>
            </a:r>
            <a:r>
              <a:rPr lang="cs-CZ" sz="2800" b="1" dirty="0"/>
              <a:t>53% s.r.o.</a:t>
            </a:r>
            <a:r>
              <a:rPr lang="cs-CZ" sz="2800" dirty="0"/>
              <a:t> </a:t>
            </a:r>
          </a:p>
          <a:p>
            <a:pPr marL="0" indent="0">
              <a:buNone/>
            </a:pPr>
            <a:r>
              <a:rPr lang="cs-CZ" sz="2800" dirty="0"/>
              <a:t>    16% o.p.s. </a:t>
            </a:r>
          </a:p>
          <a:p>
            <a:pPr marL="0" indent="0">
              <a:buNone/>
            </a:pPr>
            <a:r>
              <a:rPr lang="cs-CZ" sz="2800" dirty="0"/>
              <a:t>    spolek 10% </a:t>
            </a:r>
          </a:p>
          <a:p>
            <a:pPr marL="0" indent="0">
              <a:buNone/>
            </a:pPr>
            <a:r>
              <a:rPr lang="cs-CZ" sz="2800" dirty="0"/>
              <a:t>    družstvo  8% </a:t>
            </a:r>
          </a:p>
          <a:p>
            <a:pPr marL="0" indent="0">
              <a:buNone/>
            </a:pPr>
            <a:endParaRPr lang="cs-CZ" sz="2800" dirty="0"/>
          </a:p>
          <a:p>
            <a:r>
              <a:rPr lang="cs-CZ" sz="2800" dirty="0"/>
              <a:t>84% podniků je samostatnou právnickou osobou a 16% funguje jako součást větší organizace.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>
                <a:solidFill>
                  <a:srgbClr val="FF0000"/>
                </a:solidFill>
                <a:latin typeface="+mn-lt"/>
              </a:rPr>
              <a:t>Předmět podnikání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/>
              <a:t>    Nejčastější oblastí podnikání je </a:t>
            </a:r>
            <a:r>
              <a:rPr lang="cs-CZ" b="1" dirty="0"/>
              <a:t>Obchod (31%).   </a:t>
            </a:r>
          </a:p>
          <a:p>
            <a:pPr marL="0" indent="0">
              <a:buNone/>
            </a:pPr>
            <a:r>
              <a:rPr lang="cs-CZ" b="1" dirty="0"/>
              <a:t>    Potravinářská výroba (22%), </a:t>
            </a:r>
          </a:p>
          <a:p>
            <a:pPr marL="0" indent="0">
              <a:buNone/>
            </a:pPr>
            <a:r>
              <a:rPr lang="cs-CZ" b="1" dirty="0"/>
              <a:t>    Ostatní výroba (22%) </a:t>
            </a:r>
          </a:p>
          <a:p>
            <a:pPr marL="0" indent="0">
              <a:buNone/>
            </a:pPr>
            <a:r>
              <a:rPr lang="cs-CZ" b="1" dirty="0"/>
              <a:t>    Propagační a dárkové předměty (21%). </a:t>
            </a:r>
          </a:p>
          <a:p>
            <a:pPr marL="0" indent="0">
              <a:buNone/>
            </a:pPr>
            <a:r>
              <a:rPr lang="cs-CZ" dirty="0"/>
              <a:t>    Stravování (20 % zahrnuje kavárny, restaurace,    </a:t>
            </a:r>
          </a:p>
          <a:p>
            <a:pPr marL="0" indent="0">
              <a:buNone/>
            </a:pPr>
            <a:r>
              <a:rPr lang="cs-CZ" dirty="0"/>
              <a:t>    jídelny, bistra apod.), </a:t>
            </a:r>
          </a:p>
          <a:p>
            <a:pPr marL="0" indent="0">
              <a:buNone/>
            </a:pPr>
            <a:r>
              <a:rPr lang="cs-CZ" dirty="0"/>
              <a:t>    Údržba zeleně a technické služby (20%)</a:t>
            </a:r>
          </a:p>
          <a:p>
            <a:pPr marL="0" indent="0">
              <a:buNone/>
            </a:pPr>
            <a:r>
              <a:rPr lang="cs-CZ" dirty="0"/>
              <a:t>    Úklidové služby a potřeby (20%). </a:t>
            </a:r>
          </a:p>
          <a:p>
            <a:pPr marL="0" indent="0">
              <a:buNone/>
            </a:pPr>
            <a:r>
              <a:rPr lang="cs-CZ" dirty="0"/>
              <a:t>    Textil – výroba, recyklace, re-use (19%) a   </a:t>
            </a:r>
          </a:p>
          <a:p>
            <a:pPr marL="0" indent="0">
              <a:buNone/>
            </a:pPr>
            <a:r>
              <a:rPr lang="cs-CZ" dirty="0"/>
              <a:t>    Catering (15%).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>
                <a:solidFill>
                  <a:srgbClr val="FF0000"/>
                </a:solidFill>
              </a:rPr>
              <a:t>Cílové skupiny zaměstnanců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/>
              <a:t>Nejvíce volené CS: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</a:rPr>
              <a:t>84% - osoby se zdravotním postižením</a:t>
            </a:r>
            <a:r>
              <a:rPr lang="cs-CZ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cs-CZ" b="1" dirty="0"/>
              <a:t>52 % - dlouhodobě či opakovaně nezaměstnané </a:t>
            </a:r>
          </a:p>
          <a:p>
            <a:pPr marL="0" indent="0">
              <a:buNone/>
            </a:pPr>
            <a:r>
              <a:rPr lang="cs-CZ" b="1" dirty="0"/>
              <a:t>19 % národnostních menšiny a </a:t>
            </a:r>
            <a:r>
              <a:rPr lang="cs-CZ" b="1" dirty="0" err="1"/>
              <a:t>marginalizovaných</a:t>
            </a:r>
            <a:r>
              <a:rPr lang="cs-CZ" b="1" dirty="0"/>
              <a:t> společenství </a:t>
            </a:r>
          </a:p>
          <a:p>
            <a:pPr marL="0" indent="0">
              <a:buNone/>
            </a:pPr>
            <a:endParaRPr lang="cs-CZ" b="1" dirty="0"/>
          </a:p>
          <a:p>
            <a:r>
              <a:rPr lang="cs-CZ" dirty="0"/>
              <a:t>U osob se zdravotním postižením jsou nejčastěji zaměstnávané osoby s tělesným postižením (80%), s duševním onemocněním (68%) a s mentálním postižením (52%).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38FF37-4EFD-43E5-A764-6E842DAC3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sz="3200" b="1" dirty="0">
                <a:solidFill>
                  <a:srgbClr val="FF0000"/>
                </a:solidFill>
              </a:rPr>
            </a:br>
            <a:br>
              <a:rPr lang="cs-CZ" sz="3200" b="1" dirty="0">
                <a:solidFill>
                  <a:srgbClr val="FF0000"/>
                </a:solidFill>
              </a:rPr>
            </a:br>
            <a:r>
              <a:rPr lang="cs-CZ" sz="3200" b="1" dirty="0">
                <a:solidFill>
                  <a:srgbClr val="FF0000"/>
                </a:solidFill>
              </a:rPr>
              <a:t>„Podpora sociálního podnikání v ČR pokračuje“</a:t>
            </a:r>
            <a:br>
              <a:rPr lang="cs-CZ" sz="3200" b="1" dirty="0">
                <a:solidFill>
                  <a:srgbClr val="FF0000"/>
                </a:solidFill>
              </a:rPr>
            </a:br>
            <a:br>
              <a:rPr lang="cs-CZ" sz="3200" b="1" dirty="0">
                <a:solidFill>
                  <a:srgbClr val="FF0000"/>
                </a:solidFill>
              </a:rPr>
            </a:br>
            <a:r>
              <a:rPr lang="cs-CZ" sz="3200" b="1" dirty="0">
                <a:solidFill>
                  <a:srgbClr val="FF0000"/>
                </a:solidFill>
              </a:rPr>
              <a:t>Nabídka:</a:t>
            </a:r>
            <a:br>
              <a:rPr lang="cs-CZ" sz="3200" b="1" dirty="0">
                <a:solidFill>
                  <a:srgbClr val="FF0000"/>
                </a:solidFill>
              </a:rPr>
            </a:br>
            <a:endParaRPr lang="cs-CZ" sz="3200" b="1" dirty="0">
              <a:solidFill>
                <a:srgbClr val="FF000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7913EB9-CECE-4DC3-8A82-102DBE64FC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r>
              <a:rPr lang="cs-CZ" dirty="0"/>
              <a:t>Stáže v sociálních podnicích</a:t>
            </a:r>
          </a:p>
          <a:p>
            <a:r>
              <a:rPr lang="cs-CZ" dirty="0"/>
              <a:t>Semináře </a:t>
            </a:r>
          </a:p>
          <a:p>
            <a:r>
              <a:rPr lang="cs-CZ" dirty="0"/>
              <a:t>Bezplatné konzultace</a:t>
            </a:r>
          </a:p>
          <a:p>
            <a:r>
              <a:rPr lang="cs-CZ" dirty="0"/>
              <a:t>Přehled zdrojů financování</a:t>
            </a:r>
          </a:p>
          <a:p>
            <a:r>
              <a:rPr lang="cs-CZ" dirty="0"/>
              <a:t>Návody – společensky odpovědné zadávání veřejných zakázek</a:t>
            </a:r>
          </a:p>
        </p:txBody>
      </p:sp>
    </p:spTree>
    <p:extLst>
      <p:ext uri="{BB962C8B-B14F-4D97-AF65-F5344CB8AC3E}">
        <p14:creationId xmlns:p14="http://schemas.microsoft.com/office/powerpoint/2010/main" val="1108720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C5D000-46F9-3E56-541A-8137594B9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ACB9856E-5A4D-55DA-54DD-337EFFC7C2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972616" y="1393224"/>
            <a:ext cx="11329405" cy="6840761"/>
          </a:xfrm>
        </p:spPr>
      </p:pic>
    </p:spTree>
    <p:extLst>
      <p:ext uri="{BB962C8B-B14F-4D97-AF65-F5344CB8AC3E}">
        <p14:creationId xmlns:p14="http://schemas.microsoft.com/office/powerpoint/2010/main" val="207760834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1551</TotalTime>
  <Words>472</Words>
  <Application>Microsoft Office PowerPoint</Application>
  <PresentationFormat>Předvádění na obrazovce (4:3)</PresentationFormat>
  <Paragraphs>94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1" baseType="lpstr">
      <vt:lpstr>Arial</vt:lpstr>
      <vt:lpstr>Calibri</vt:lpstr>
      <vt:lpstr>Raleway</vt:lpstr>
      <vt:lpstr>Motiv sady Office</vt:lpstr>
      <vt:lpstr>    </vt:lpstr>
      <vt:lpstr> „Podpora sociálního podnikání v ČR pokračuje“</vt:lpstr>
      <vt:lpstr> Sociální podnikání </vt:lpstr>
      <vt:lpstr>Prezentace aplikace PowerPoint</vt:lpstr>
      <vt:lpstr>Právní forma</vt:lpstr>
      <vt:lpstr>Předmět podnikání</vt:lpstr>
      <vt:lpstr>Cílové skupiny zaměstnanců</vt:lpstr>
      <vt:lpstr>  „Podpora sociálního podnikání v ČR pokračuje“  Nabídka: </vt:lpstr>
      <vt:lpstr>Prezentace aplikace PowerPoint</vt:lpstr>
      <vt:lpstr>Prometheus Effect,o.p.s.</vt:lpstr>
      <vt:lpstr>Prezentace aplikace PowerPoint</vt:lpstr>
      <vt:lpstr> </vt:lpstr>
      <vt:lpstr> </vt:lpstr>
      <vt:lpstr>Prezentace aplikace PowerPoint</vt:lpstr>
      <vt:lpstr>Prezentace aplikace PowerPoint</vt:lpstr>
      <vt:lpstr>Prezentace aplikace PowerPoint</vt:lpstr>
      <vt:lpstr>Co se osvědčilo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Vlastnik</dc:creator>
  <cp:lastModifiedBy>Kateřina Malá</cp:lastModifiedBy>
  <cp:revision>75</cp:revision>
  <dcterms:created xsi:type="dcterms:W3CDTF">2019-12-02T21:44:33Z</dcterms:created>
  <dcterms:modified xsi:type="dcterms:W3CDTF">2022-10-20T04:54:15Z</dcterms:modified>
</cp:coreProperties>
</file>