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1" r:id="rId3"/>
    <p:sldId id="257" r:id="rId4"/>
    <p:sldId id="292" r:id="rId5"/>
    <p:sldId id="277" r:id="rId6"/>
    <p:sldId id="296" r:id="rId7"/>
    <p:sldId id="273" r:id="rId8"/>
    <p:sldId id="271" r:id="rId9"/>
    <p:sldId id="278" r:id="rId10"/>
    <p:sldId id="293" r:id="rId11"/>
    <p:sldId id="287" r:id="rId12"/>
    <p:sldId id="288" r:id="rId13"/>
    <p:sldId id="321" r:id="rId14"/>
    <p:sldId id="289" r:id="rId15"/>
    <p:sldId id="290" r:id="rId16"/>
    <p:sldId id="281" r:id="rId17"/>
    <p:sldId id="291" r:id="rId18"/>
    <p:sldId id="282" r:id="rId19"/>
    <p:sldId id="283" r:id="rId20"/>
    <p:sldId id="297" r:id="rId21"/>
    <p:sldId id="284" r:id="rId22"/>
    <p:sldId id="285" r:id="rId23"/>
    <p:sldId id="295" r:id="rId24"/>
    <p:sldId id="286" r:id="rId25"/>
    <p:sldId id="320" r:id="rId26"/>
    <p:sldId id="298" r:id="rId27"/>
    <p:sldId id="299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261"/>
            <p14:sldId id="257"/>
            <p14:sldId id="292"/>
            <p14:sldId id="277"/>
            <p14:sldId id="296"/>
            <p14:sldId id="273"/>
            <p14:sldId id="271"/>
            <p14:sldId id="278"/>
            <p14:sldId id="293"/>
            <p14:sldId id="287"/>
            <p14:sldId id="288"/>
            <p14:sldId id="321"/>
            <p14:sldId id="289"/>
            <p14:sldId id="290"/>
            <p14:sldId id="281"/>
            <p14:sldId id="291"/>
            <p14:sldId id="282"/>
            <p14:sldId id="283"/>
            <p14:sldId id="297"/>
            <p14:sldId id="284"/>
            <p14:sldId id="285"/>
            <p14:sldId id="295"/>
            <p14:sldId id="286"/>
            <p14:sldId id="320"/>
            <p14:sldId id="298"/>
            <p14:sldId id="299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E268-F938-4936-AAAC-0D863B5D83A9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E268-F938-4936-AAAC-0D863B5D83A9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8.9.2016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0831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Hlavní změny v programu Podpora sociálních služeb v Ústeckém kraji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obrázek 1" descr="UK15let_logo_vodorovne_MODRE_RGB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1438"/>
            <a:ext cx="4752529" cy="130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20. 1. 2017 odevzdat Závěrečné vyúčtování poskytnuté dotace včetně výpočtu optimální výše dotace (vyrovnávací platby do smlouvy) dle Části VII. Metodiky 2016 (Část X. bod 15 Metodiky 2016)</a:t>
            </a:r>
          </a:p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5. 2. 2017 předložit vyúčtování vyrovnávací platby uvedené v příloze Pověření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Prosíme o zaslání veškerých dokumentů pouze 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jedenkrát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 (nikoli DS a současně poštou atd.)</a:t>
            </a:r>
          </a:p>
          <a:p>
            <a:pPr marL="109728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doručený 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je považován za 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správný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Opravy nebudou akceptovány.   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 smtClean="0"/>
              <a:t>Termíny platné v roce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0831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Proces hodnocení žádosti o dotaci ze státního rozpočtu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obrázek 1" descr="UK15let_logo_vodorovne_MODRE_RGB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1438"/>
            <a:ext cx="4752529" cy="130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2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Formální (věcné hodnocení):</a:t>
            </a:r>
          </a:p>
          <a:p>
            <a:pPr lvl="1"/>
            <a:r>
              <a:rPr lang="cs-CZ" sz="3200" dirty="0" smtClean="0"/>
              <a:t>Soulad se Střednědobým plánem rozvoje sociálních služeb v Ústeckém kraji na období 2016 – 2018 (dále jen „SPRSS ÚK“) </a:t>
            </a:r>
            <a:endParaRPr lang="cs-CZ" sz="3200" dirty="0"/>
          </a:p>
          <a:p>
            <a:pPr lvl="1"/>
            <a:r>
              <a:rPr lang="cs-CZ" sz="3200" dirty="0"/>
              <a:t>Z</a:t>
            </a:r>
            <a:r>
              <a:rPr lang="cs-CZ" sz="3200" dirty="0" smtClean="0"/>
              <a:t>ařazení služby v Základní síti sociálních služeb Ústeckého kraje na období 2016 – 2018 (dále jen „ Základní síť kraje“)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/>
              <a:t>Proces hodnocení žádosti o </a:t>
            </a:r>
            <a:r>
              <a:rPr lang="cs-CZ" dirty="0" smtClean="0"/>
              <a:t>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r>
              <a:rPr lang="cs-CZ" sz="3200" dirty="0" smtClean="0"/>
              <a:t>Formální (věcné hodnocení):</a:t>
            </a:r>
          </a:p>
          <a:p>
            <a:pPr lvl="1"/>
            <a:r>
              <a:rPr lang="cs-CZ" sz="2800" dirty="0" smtClean="0"/>
              <a:t>Zda je Žádost podána do správného dotačního programu (program podpory A) </a:t>
            </a:r>
          </a:p>
          <a:p>
            <a:pPr lvl="1"/>
            <a:r>
              <a:rPr lang="cs-CZ" sz="2800" dirty="0" smtClean="0"/>
              <a:t>Zda jsou k Žádosti doloženy všechny povinné přílohy v požadované struktuře</a:t>
            </a:r>
          </a:p>
          <a:p>
            <a:pPr lvl="2"/>
            <a:r>
              <a:rPr lang="cs-CZ" sz="2800" dirty="0" smtClean="0"/>
              <a:t>V případě povinné přílohy ke službě, zda je označena správným ID služby a názvem, požadovaný obsah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/>
              <a:t>Proces hodnocení žádosti o </a:t>
            </a:r>
            <a:r>
              <a:rPr lang="cs-CZ" dirty="0" smtClean="0"/>
              <a:t>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9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Hodnocení rozpočtu:</a:t>
            </a:r>
          </a:p>
          <a:p>
            <a:pPr lvl="1"/>
            <a:r>
              <a:rPr lang="cs-CZ" sz="2400" dirty="0" smtClean="0"/>
              <a:t>Osobní náklady</a:t>
            </a:r>
          </a:p>
          <a:p>
            <a:pPr lvl="2"/>
            <a:r>
              <a:rPr lang="cs-CZ" sz="2400" dirty="0" smtClean="0"/>
              <a:t>Zda je požadována dotace na úvazky pracovníků, které jsou zaneseny v Základní síti kraje</a:t>
            </a:r>
          </a:p>
          <a:p>
            <a:pPr marL="630936" lvl="2" indent="0">
              <a:buNone/>
            </a:pPr>
            <a:r>
              <a:rPr lang="cs-CZ" sz="2400" dirty="0" smtClean="0">
                <a:latin typeface="Calibri"/>
              </a:rPr>
              <a:t>NE → krácení požadavku na dotaci</a:t>
            </a:r>
          </a:p>
          <a:p>
            <a:pPr lvl="2"/>
            <a:r>
              <a:rPr lang="cs-CZ" sz="2400" dirty="0" smtClean="0">
                <a:latin typeface="Calibri"/>
              </a:rPr>
              <a:t>Zda požadovaná dotace na pracovní úvazek nepřesáhne limitní částku </a:t>
            </a:r>
          </a:p>
          <a:p>
            <a:pPr marL="630936" lvl="2" indent="0">
              <a:buNone/>
            </a:pPr>
            <a:r>
              <a:rPr lang="cs-CZ" sz="2400" dirty="0" smtClean="0">
                <a:latin typeface="Calibri"/>
              </a:rPr>
              <a:t>ANO </a:t>
            </a:r>
            <a:r>
              <a:rPr lang="cs-CZ" sz="2400" dirty="0">
                <a:latin typeface="Calibri"/>
              </a:rPr>
              <a:t>→ krácení požadavku na </a:t>
            </a:r>
            <a:r>
              <a:rPr lang="cs-CZ" sz="2400" dirty="0" smtClean="0">
                <a:latin typeface="Calibri"/>
              </a:rPr>
              <a:t>dotaci</a:t>
            </a:r>
          </a:p>
          <a:p>
            <a:pPr lvl="1"/>
            <a:r>
              <a:rPr lang="cs-CZ" sz="2400" b="1" dirty="0" smtClean="0">
                <a:latin typeface="Calibri"/>
              </a:rPr>
              <a:t>Ostatní náklady</a:t>
            </a:r>
          </a:p>
          <a:p>
            <a:pPr lvl="2"/>
            <a:r>
              <a:rPr lang="cs-CZ" sz="2400" dirty="0" smtClean="0">
                <a:latin typeface="Calibri"/>
              </a:rPr>
              <a:t>Hodnocení z hlediska uznatelnosti/</a:t>
            </a:r>
            <a:r>
              <a:rPr lang="cs-CZ" sz="2400" dirty="0" err="1" smtClean="0">
                <a:latin typeface="Calibri"/>
              </a:rPr>
              <a:t>neuznatelnosti</a:t>
            </a:r>
            <a:endParaRPr lang="cs-CZ" sz="2400" dirty="0" smtClean="0">
              <a:latin typeface="Calibri"/>
            </a:endParaRPr>
          </a:p>
          <a:p>
            <a:pPr marL="630936" lvl="2" indent="0">
              <a:buNone/>
            </a:pPr>
            <a:endParaRPr lang="cs-CZ" dirty="0">
              <a:latin typeface="Calibri"/>
            </a:endParaRPr>
          </a:p>
          <a:p>
            <a:pPr lvl="2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/>
              <a:t>Proces hodnocení žádosti o </a:t>
            </a:r>
            <a:r>
              <a:rPr lang="cs-CZ" dirty="0" smtClean="0"/>
              <a:t>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Hodnocení rozpočtu:</a:t>
            </a:r>
          </a:p>
          <a:p>
            <a:pPr lvl="1"/>
            <a:r>
              <a:rPr lang="cs-CZ" sz="2400" dirty="0" smtClean="0"/>
              <a:t>Kontrola dodržení povinného podílu spolufinancování ve výši 8 % </a:t>
            </a:r>
            <a:r>
              <a:rPr lang="cs-CZ" sz="2400" dirty="0"/>
              <a:t>z jiných zdrojů (mimo úhrady od uživatelů služby a úhrady od zdravotních pojišťoven)</a:t>
            </a:r>
            <a:endParaRPr lang="cs-CZ" sz="2400" dirty="0" smtClean="0"/>
          </a:p>
          <a:p>
            <a:pPr marL="630936" lvl="2" indent="0">
              <a:buNone/>
            </a:pPr>
            <a:r>
              <a:rPr lang="cs-CZ" sz="2400" dirty="0" err="1" smtClean="0">
                <a:latin typeface="Calibri"/>
              </a:rPr>
              <a:t>NEsplněno</a:t>
            </a:r>
            <a:r>
              <a:rPr lang="cs-CZ" sz="2400" dirty="0" smtClean="0">
                <a:latin typeface="Calibri"/>
              </a:rPr>
              <a:t> </a:t>
            </a:r>
            <a:r>
              <a:rPr lang="cs-CZ" sz="2400" dirty="0">
                <a:latin typeface="Calibri"/>
              </a:rPr>
              <a:t>→ krácení požadavku na </a:t>
            </a:r>
            <a:r>
              <a:rPr lang="cs-CZ" sz="2400" dirty="0" smtClean="0">
                <a:latin typeface="Calibri"/>
              </a:rPr>
              <a:t>dotaci</a:t>
            </a:r>
          </a:p>
          <a:p>
            <a:pPr lvl="1"/>
            <a:r>
              <a:rPr lang="cs-CZ" sz="2400" dirty="0">
                <a:latin typeface="Calibri"/>
              </a:rPr>
              <a:t>Kontrola m</a:t>
            </a:r>
            <a:r>
              <a:rPr lang="cs-CZ" sz="2400" dirty="0" smtClean="0">
                <a:latin typeface="Calibri"/>
              </a:rPr>
              <a:t>inimální průměrné výše </a:t>
            </a:r>
            <a:r>
              <a:rPr lang="cs-CZ" sz="2400" dirty="0">
                <a:latin typeface="Calibri"/>
              </a:rPr>
              <a:t>celkové úhrady ze strany uživatelů služby na financování příslušné služby sociální péče</a:t>
            </a:r>
          </a:p>
          <a:p>
            <a:pPr marL="630936" lvl="2" indent="0">
              <a:buNone/>
            </a:pPr>
            <a:endParaRPr lang="cs-CZ" dirty="0">
              <a:latin typeface="Calibri"/>
            </a:endParaRPr>
          </a:p>
          <a:p>
            <a:pPr lvl="2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/>
              <a:t>Proces hodnocení žádosti o </a:t>
            </a:r>
            <a:r>
              <a:rPr lang="cs-CZ" dirty="0" smtClean="0"/>
              <a:t>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8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0831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Pověření, výpočet vyrovnávací platby, výpočet dotace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obrázek 1" descr="UK15let_logo_vodorovne_MODRE_RGB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1438"/>
            <a:ext cx="4752529" cy="130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7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Pověření již nebude vystavováno na jednotlivé sociální služby, </a:t>
            </a:r>
            <a:r>
              <a:rPr lang="cs-CZ" dirty="0"/>
              <a:t>a</a:t>
            </a:r>
            <a:r>
              <a:rPr lang="cs-CZ" dirty="0" smtClean="0"/>
              <a:t>le na organizaci</a:t>
            </a:r>
          </a:p>
          <a:p>
            <a:pPr marL="355600" indent="0">
              <a:buNone/>
            </a:pPr>
            <a:r>
              <a:rPr lang="cs-CZ" dirty="0" smtClean="0">
                <a:latin typeface="Calibri"/>
              </a:rPr>
              <a:t>→ Vystavení nového Pověření (nebude vydáván dodatek s        účinností 1.1.2017)</a:t>
            </a:r>
          </a:p>
          <a:p>
            <a:r>
              <a:rPr lang="cs-CZ" dirty="0" smtClean="0">
                <a:latin typeface="Calibri"/>
              </a:rPr>
              <a:t>V části 5 Pověření došlo k rozšíření hlavních zdrojů financování sociální služby o finanční prostředky ze strukturálních fondů EU</a:t>
            </a:r>
          </a:p>
          <a:p>
            <a:r>
              <a:rPr lang="cs-CZ" dirty="0" smtClean="0">
                <a:latin typeface="Calibri"/>
              </a:rPr>
              <a:t>Změny v přílohách:</a:t>
            </a:r>
          </a:p>
          <a:p>
            <a:pPr lvl="1"/>
            <a:r>
              <a:rPr lang="cs-CZ" dirty="0" smtClean="0">
                <a:latin typeface="Calibri"/>
              </a:rPr>
              <a:t>Příloha č. </a:t>
            </a:r>
            <a:r>
              <a:rPr lang="cs-CZ" dirty="0">
                <a:latin typeface="Calibri"/>
              </a:rPr>
              <a:t>3</a:t>
            </a:r>
            <a:r>
              <a:rPr lang="cs-CZ" dirty="0" smtClean="0">
                <a:latin typeface="Calibri"/>
              </a:rPr>
              <a:t> Pověření – Rozhodnutí o registraci </a:t>
            </a:r>
            <a:r>
              <a:rPr lang="cs-CZ" b="1" dirty="0" smtClean="0">
                <a:latin typeface="Calibri"/>
              </a:rPr>
              <a:t>vypuštěna</a:t>
            </a:r>
          </a:p>
          <a:p>
            <a:pPr lvl="1"/>
            <a:r>
              <a:rPr lang="cs-CZ" dirty="0" smtClean="0">
                <a:latin typeface="Calibri"/>
              </a:rPr>
              <a:t>Změny v příloze č. 1 Pověření →Příloha č. 1A Obsah a rozsah služby</a:t>
            </a:r>
          </a:p>
          <a:p>
            <a:pPr lvl="1"/>
            <a:r>
              <a:rPr lang="cs-CZ" dirty="0">
                <a:latin typeface="Calibri"/>
              </a:rPr>
              <a:t>Změny v příloze č. </a:t>
            </a:r>
            <a:r>
              <a:rPr lang="cs-CZ" dirty="0" smtClean="0">
                <a:latin typeface="Calibri"/>
              </a:rPr>
              <a:t>2 </a:t>
            </a:r>
            <a:r>
              <a:rPr lang="cs-CZ" dirty="0">
                <a:latin typeface="Calibri"/>
              </a:rPr>
              <a:t>Pověření →Příloha č. </a:t>
            </a:r>
            <a:r>
              <a:rPr lang="cs-CZ" dirty="0" smtClean="0">
                <a:latin typeface="Calibri"/>
              </a:rPr>
              <a:t>1B Výpočet vyrovnávací platby</a:t>
            </a:r>
            <a:endParaRPr lang="cs-CZ" dirty="0">
              <a:latin typeface="Calibri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změny v Pověření</a:t>
            </a:r>
          </a:p>
        </p:txBody>
      </p:sp>
    </p:spTree>
    <p:extLst>
      <p:ext uri="{BB962C8B-B14F-4D97-AF65-F5344CB8AC3E}">
        <p14:creationId xmlns:p14="http://schemas.microsoft.com/office/powerpoint/2010/main" val="251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příloze 1A - </a:t>
            </a:r>
            <a:r>
              <a:rPr lang="cs-CZ" dirty="0"/>
              <a:t>Obsah a rozsah </a:t>
            </a:r>
            <a:r>
              <a:rPr lang="cs-CZ" dirty="0" smtClean="0"/>
              <a:t>služby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r>
              <a:rPr lang="cs-CZ" sz="2400" dirty="0" smtClean="0"/>
              <a:t>Pracovní </a:t>
            </a:r>
            <a:r>
              <a:rPr lang="cs-CZ" sz="2400" dirty="0"/>
              <a:t>úvazky v přímé péči budou uvedeny </a:t>
            </a:r>
            <a:r>
              <a:rPr lang="cs-CZ" sz="2400" dirty="0" smtClean="0"/>
              <a:t>v jednotce „průměrný přepočtený úvazek“</a:t>
            </a:r>
            <a:endParaRPr lang="cs-CZ" sz="2400" dirty="0"/>
          </a:p>
          <a:p>
            <a:pPr lvl="1"/>
            <a:r>
              <a:rPr lang="cs-CZ" sz="2400" dirty="0" smtClean="0"/>
              <a:t>Součástí vymezení rozsahu služby již nebudou počty pracovníků (fyzických osob) a pracovní úvazky ostatních pracovníků (nepřímé péče)</a:t>
            </a:r>
          </a:p>
          <a:p>
            <a:pPr lvl="1"/>
            <a:r>
              <a:rPr lang="cs-CZ" sz="2400" dirty="0" smtClean="0"/>
              <a:t>Součástí vymezení rozsahu služby bude cílová skupina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změny v Pověření</a:t>
            </a:r>
          </a:p>
        </p:txBody>
      </p:sp>
    </p:spTree>
    <p:extLst>
      <p:ext uri="{BB962C8B-B14F-4D97-AF65-F5344CB8AC3E}">
        <p14:creationId xmlns:p14="http://schemas.microsoft.com/office/powerpoint/2010/main" val="28951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příloze 1B – Výpočet vyrovnávací platby</a:t>
            </a:r>
          </a:p>
          <a:p>
            <a:endParaRPr lang="cs-CZ" dirty="0" smtClean="0"/>
          </a:p>
          <a:p>
            <a:pPr lvl="1"/>
            <a:r>
              <a:rPr lang="cs-CZ" sz="2400" dirty="0" smtClean="0"/>
              <a:t>Systém výpočtu vyrovnávací platby zůstane z větší části zachován</a:t>
            </a:r>
          </a:p>
          <a:p>
            <a:pPr lvl="1"/>
            <a:r>
              <a:rPr lang="cs-CZ" sz="2400" dirty="0" smtClean="0"/>
              <a:t> PŘIMĚŘENÝ ZISK již nebude součástí výpočtu vyrovnávací platby </a:t>
            </a:r>
          </a:p>
          <a:p>
            <a:pPr lvl="1"/>
            <a:r>
              <a:rPr lang="cs-CZ" sz="2400" dirty="0" smtClean="0"/>
              <a:t>Při výpočtu vyrovnávací platby se bude také vycházet z údajů vykázaných v Závěrečném vyúčtování dotace za rok 2015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změny v Pověření</a:t>
            </a:r>
          </a:p>
        </p:txBody>
      </p:sp>
    </p:spTree>
    <p:extLst>
      <p:ext uri="{BB962C8B-B14F-4D97-AF65-F5344CB8AC3E}">
        <p14:creationId xmlns:p14="http://schemas.microsoft.com/office/powerpoint/2010/main" val="33879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Základní pravidla pro poskytnutí finanční podpory:</a:t>
            </a:r>
            <a:endParaRPr lang="cs-CZ" sz="2400" dirty="0"/>
          </a:p>
          <a:p>
            <a:r>
              <a:rPr lang="cs-CZ" sz="2000" dirty="0"/>
              <a:t>Metodika Ústeckého kraje pro poskytování finanční podpory (dále jen „dotace“) poskytovatelům sociálních služeb v rámci programu Podpora sociálních služeb v Ústeckém kraji </a:t>
            </a:r>
            <a:r>
              <a:rPr lang="cs-CZ" sz="2000" dirty="0" smtClean="0"/>
              <a:t>2016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v</a:t>
            </a:r>
            <a:r>
              <a:rPr lang="cs-CZ" sz="1600" dirty="0" smtClean="0"/>
              <a:t>yhlášení dotačního programu včetně příloh (pověření, metodika, smlouva, atd.) </a:t>
            </a:r>
          </a:p>
          <a:p>
            <a:pPr marL="109728" indent="0">
              <a:buNone/>
            </a:pPr>
            <a:endParaRPr lang="cs-CZ" sz="2000" dirty="0" smtClean="0"/>
          </a:p>
          <a:p>
            <a:r>
              <a:rPr lang="cs-CZ" sz="2000" dirty="0" smtClean="0"/>
              <a:t>Metodika </a:t>
            </a:r>
            <a:r>
              <a:rPr lang="cs-CZ" sz="2000" dirty="0"/>
              <a:t>Ústeckého kraje pro poskytování finanční podpory poskytovatelům sociálních služeb v rámci programu Podpora sociálních služeb v Ústeckém kraji </a:t>
            </a:r>
            <a:r>
              <a:rPr lang="cs-CZ" sz="2000" dirty="0" smtClean="0"/>
              <a:t>2017</a:t>
            </a:r>
          </a:p>
          <a:p>
            <a:pPr lvl="1">
              <a:buSzPct val="68000"/>
              <a:buFont typeface="Wingdings" panose="05000000000000000000" pitchFamily="2" charset="2"/>
              <a:buChar char="Ø"/>
            </a:pPr>
            <a:r>
              <a:rPr lang="cs-CZ" sz="1600" dirty="0"/>
              <a:t>vyhlášení dotačního programu včetně </a:t>
            </a:r>
            <a:r>
              <a:rPr lang="cs-CZ" sz="1600" dirty="0" smtClean="0"/>
              <a:t>příloh (pověření, metodika, smlouva, atd.)</a:t>
            </a:r>
          </a:p>
          <a:p>
            <a:pPr marL="393192" lvl="1" indent="0">
              <a:buSzPct val="68000"/>
              <a:buNone/>
            </a:pPr>
            <a:r>
              <a:rPr lang="cs-CZ" sz="1600" dirty="0" smtClean="0"/>
              <a:t> </a:t>
            </a:r>
          </a:p>
          <a:p>
            <a:pPr marL="109728" indent="0">
              <a:buNone/>
            </a:pPr>
            <a:r>
              <a:rPr lang="cs-CZ" sz="2000" dirty="0" smtClean="0"/>
              <a:t>Veškeré změny v dotačním programu byly konzultovány a odsouhlaseny </a:t>
            </a:r>
            <a:r>
              <a:rPr lang="cs-CZ" sz="2000" dirty="0" err="1" smtClean="0"/>
              <a:t>vydelegovanou</a:t>
            </a:r>
            <a:r>
              <a:rPr lang="cs-CZ" sz="2000" dirty="0" smtClean="0"/>
              <a:t> pracovní skupinou Asociace poskytovatelů sociálních služeb Ústeckého kraje.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KONTROLA Závěrečného vyúčtování za rok 2015</a:t>
            </a:r>
          </a:p>
          <a:p>
            <a:pPr marL="109728" indent="0">
              <a:buNone/>
            </a:pPr>
            <a:r>
              <a:rPr lang="cs-CZ" dirty="0">
                <a:latin typeface="Calibri"/>
              </a:rPr>
              <a:t>→ </a:t>
            </a:r>
            <a:r>
              <a:rPr lang="cs-CZ" dirty="0" smtClean="0">
                <a:latin typeface="Calibri"/>
              </a:rPr>
              <a:t>zjištění nesrovnalostí </a:t>
            </a:r>
            <a:r>
              <a:rPr lang="cs-CZ" dirty="0">
                <a:latin typeface="Calibri"/>
              </a:rPr>
              <a:t>ve vyúčtování </a:t>
            </a:r>
            <a:endParaRPr lang="cs-CZ" dirty="0" smtClean="0">
              <a:latin typeface="Calibri"/>
            </a:endParaRPr>
          </a:p>
          <a:p>
            <a:pPr marL="109728" indent="0">
              <a:buNone/>
            </a:pPr>
            <a:r>
              <a:rPr lang="cs-CZ" dirty="0" smtClean="0">
                <a:latin typeface="Calibri"/>
              </a:rPr>
              <a:t>ANO → projednání závěrečného vyúčtování za rok 2015 s kontaktním pracovníkem</a:t>
            </a:r>
            <a:r>
              <a:rPr lang="cs-CZ" dirty="0" smtClean="0"/>
              <a:t> </a:t>
            </a:r>
            <a:r>
              <a:rPr lang="cs-CZ" dirty="0" smtClean="0">
                <a:latin typeface="Calibri"/>
              </a:rPr>
              <a:t>dle rozdělení agendy dotačních pracovníků </a:t>
            </a:r>
          </a:p>
          <a:p>
            <a:pPr marL="109728" indent="0">
              <a:buNone/>
            </a:pPr>
            <a:r>
              <a:rPr lang="cs-CZ" dirty="0" smtClean="0">
                <a:latin typeface="Calibri"/>
              </a:rPr>
              <a:t>NE → nevyžaduje se zpětná vazba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Kontrola vykázaných údajů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279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5984"/>
          </a:xfrm>
        </p:spPr>
        <p:txBody>
          <a:bodyPr>
            <a:noAutofit/>
          </a:bodyPr>
          <a:lstStyle/>
          <a:p>
            <a:r>
              <a:rPr lang="cs-CZ" dirty="0" smtClean="0"/>
              <a:t>Změny v příloze 1B – Výpočet vyrovnávací platby</a:t>
            </a:r>
          </a:p>
          <a:p>
            <a:pPr lvl="1"/>
            <a:r>
              <a:rPr lang="cs-CZ" sz="2000" dirty="0" smtClean="0"/>
              <a:t>V případě pečovatelské služby a osobní asistence se výnosy nepočítají z úvazků sociálních pracovníků</a:t>
            </a:r>
          </a:p>
          <a:p>
            <a:pPr lvl="1"/>
            <a:r>
              <a:rPr lang="cs-CZ" sz="2000" dirty="0" smtClean="0"/>
              <a:t>Výchozí hodnoty nákladů pro stanovení vyrovnávací platby:</a:t>
            </a:r>
          </a:p>
          <a:p>
            <a:pPr lvl="2"/>
            <a:r>
              <a:rPr lang="cs-CZ" sz="2000" dirty="0" smtClean="0"/>
              <a:t>Výše průměrných nákladů na pracovníka v přímé péči – sociální N_PPS beze změny</a:t>
            </a:r>
          </a:p>
          <a:p>
            <a:pPr lvl="2"/>
            <a:r>
              <a:rPr lang="cs-CZ" sz="2000" dirty="0" smtClean="0"/>
              <a:t>Výše průměrných nákladů na pracovníka v přímé péči – zdravotní N_PPZ beze změny</a:t>
            </a:r>
          </a:p>
          <a:p>
            <a:pPr lvl="2"/>
            <a:r>
              <a:rPr lang="cs-CZ" sz="2000" dirty="0" smtClean="0"/>
              <a:t>Výše nákladů kategorie Hotel přepočtené na kapacitu pobytového zařízení (lůžko) N_HL a výše nákladů kategorie Hotel přepočtené na jednoho pracovníka přímé péče N_HPP přepočtena na základě výkaznictví roku 2015 – navýšení u všech služeb</a:t>
            </a:r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změny v Pověření</a:t>
            </a:r>
          </a:p>
        </p:txBody>
      </p:sp>
    </p:spTree>
    <p:extLst>
      <p:ext uri="{BB962C8B-B14F-4D97-AF65-F5344CB8AC3E}">
        <p14:creationId xmlns:p14="http://schemas.microsoft.com/office/powerpoint/2010/main" val="1536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Změny v příloze 1B – Výpočet vyrovnávací </a:t>
            </a:r>
            <a:r>
              <a:rPr lang="cs-CZ" dirty="0" smtClean="0"/>
              <a:t>platby</a:t>
            </a:r>
          </a:p>
          <a:p>
            <a:pPr lvl="2"/>
            <a:r>
              <a:rPr lang="cs-CZ" dirty="0" smtClean="0"/>
              <a:t>Hodnocení koeficientů sociální služby:</a:t>
            </a:r>
          </a:p>
          <a:p>
            <a:pPr lvl="3"/>
            <a:r>
              <a:rPr lang="cs-CZ" dirty="0" smtClean="0"/>
              <a:t>V případě intervenčního centra a chráněného bydlení - přidán parametr „vyšší dopravní nároky“</a:t>
            </a:r>
          </a:p>
          <a:p>
            <a:pPr lvl="3"/>
            <a:r>
              <a:rPr lang="cs-CZ" dirty="0" smtClean="0"/>
              <a:t>Maximální </a:t>
            </a:r>
            <a:r>
              <a:rPr lang="cs-CZ" dirty="0"/>
              <a:t>hodnota všech parametrů </a:t>
            </a:r>
            <a:r>
              <a:rPr lang="cs-CZ" b="1" dirty="0"/>
              <a:t>koeficientu A</a:t>
            </a:r>
            <a:r>
              <a:rPr lang="cs-CZ" dirty="0"/>
              <a:t> smí činit v součtu </a:t>
            </a:r>
            <a:r>
              <a:rPr lang="cs-CZ" b="1" dirty="0"/>
              <a:t>max</a:t>
            </a:r>
            <a:r>
              <a:rPr lang="cs-CZ" dirty="0"/>
              <a:t>. </a:t>
            </a:r>
            <a:r>
              <a:rPr lang="cs-CZ" b="1" dirty="0"/>
              <a:t>35 %.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Maximální hodnota všech parametrů koeficientu B může činit v případě </a:t>
            </a:r>
            <a:r>
              <a:rPr lang="cs-CZ" b="1" dirty="0"/>
              <a:t>ambulantních a terénních forem </a:t>
            </a:r>
            <a:r>
              <a:rPr lang="cs-CZ" b="1" dirty="0" smtClean="0"/>
              <a:t>služeb </a:t>
            </a:r>
            <a:r>
              <a:rPr lang="cs-CZ" b="1" dirty="0"/>
              <a:t>v součtu max. 5 %,</a:t>
            </a:r>
            <a:r>
              <a:rPr lang="cs-CZ" dirty="0"/>
              <a:t> v případě </a:t>
            </a:r>
            <a:r>
              <a:rPr lang="cs-CZ" b="1" dirty="0"/>
              <a:t>pobytových </a:t>
            </a:r>
            <a:r>
              <a:rPr lang="cs-CZ" b="1" dirty="0" smtClean="0"/>
              <a:t>služeb </a:t>
            </a:r>
            <a:r>
              <a:rPr lang="cs-CZ" b="1" dirty="0"/>
              <a:t>v součtu max. 30 %</a:t>
            </a:r>
            <a:r>
              <a:rPr lang="cs-CZ" dirty="0"/>
              <a:t>. </a:t>
            </a:r>
          </a:p>
          <a:p>
            <a:pPr lvl="3"/>
            <a:r>
              <a:rPr lang="cs-CZ" dirty="0"/>
              <a:t>Maximální hodnota </a:t>
            </a:r>
            <a:r>
              <a:rPr lang="cs-CZ" dirty="0" smtClean="0"/>
              <a:t>parametru C </a:t>
            </a:r>
            <a:r>
              <a:rPr lang="cs-CZ" dirty="0"/>
              <a:t>je stanovena ve výši </a:t>
            </a:r>
            <a:r>
              <a:rPr lang="cs-CZ" b="1" dirty="0"/>
              <a:t>3 </a:t>
            </a:r>
            <a:r>
              <a:rPr lang="cs-CZ" b="1" dirty="0" smtClean="0"/>
              <a:t>%.</a:t>
            </a:r>
            <a:r>
              <a:rPr lang="cs-CZ" dirty="0" smtClean="0"/>
              <a:t> 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změny v Pověření</a:t>
            </a:r>
          </a:p>
        </p:txBody>
      </p:sp>
    </p:spTree>
    <p:extLst>
      <p:ext uri="{BB962C8B-B14F-4D97-AF65-F5344CB8AC3E}">
        <p14:creationId xmlns:p14="http://schemas.microsoft.com/office/powerpoint/2010/main" val="1072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není uveden komentář u navýšení parametru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vyplňování parametru, který u dané služby není zohledňován</a:t>
            </a:r>
          </a:p>
          <a:p>
            <a:endParaRPr lang="cs-CZ" dirty="0" smtClean="0"/>
          </a:p>
          <a:p>
            <a:r>
              <a:rPr lang="cs-CZ" dirty="0"/>
              <a:t>u</a:t>
            </a:r>
            <a:r>
              <a:rPr lang="cs-CZ" dirty="0" smtClean="0"/>
              <a:t>vedena vyšší hodnota parametrů než je povolena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cs-CZ" dirty="0" smtClean="0"/>
              <a:t>Nejčastější chyby při hodnocení koeficientů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ve výpočtu dotace jsou shodné se změnami ve výpočtu vyrovnávací platby.</a:t>
            </a:r>
          </a:p>
          <a:p>
            <a:r>
              <a:rPr lang="cs-CZ" dirty="0" smtClean="0"/>
              <a:t>Do výpočtu optimální výše dotace vstupují výnosy/příjmy vykázané v Závěrečném vyúčtování dotace za rok 2015.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změny </a:t>
            </a:r>
            <a:r>
              <a:rPr lang="cs-CZ" dirty="0" smtClean="0"/>
              <a:t>ve výpočtu 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3096343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Cambria Math" pitchFamily="18" charset="0"/>
                <a:ea typeface="Cambria Math" pitchFamily="18" charset="0"/>
              </a:rPr>
              <a:t>Vyúčtování dotace a vyrovnávací platby za rok 2016</a:t>
            </a:r>
            <a:br>
              <a:rPr lang="pl-PL" sz="4000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4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000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Krajský úřad Ústeckého kraje </a:t>
            </a:r>
            <a:b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Odbor sociálních věcí </a:t>
            </a:r>
            <a:b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Oddělení plánování a rozvoje služeb </a:t>
            </a:r>
            <a:endParaRPr lang="cs-CZ" sz="22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obrázek 1" descr="UK15let_logo_vodorovne_MODRE_RGB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1438"/>
            <a:ext cx="4752529" cy="130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3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Před odevzdáním závěrečného vyúčtování je nutné provést kontrolu vykázaných údajů v Závěrečném vyúčtování za rok 2015. </a:t>
            </a:r>
          </a:p>
          <a:p>
            <a:pPr marL="109728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 případě zjištěných chyb je nutné toto </a:t>
            </a:r>
            <a:r>
              <a:rPr lang="cs-CZ" dirty="0" smtClean="0">
                <a:latin typeface="+mj-lt"/>
              </a:rPr>
              <a:t>prokonzultovat s </a:t>
            </a:r>
            <a:r>
              <a:rPr lang="cs-CZ" dirty="0">
                <a:latin typeface="+mj-lt"/>
              </a:rPr>
              <a:t>kontaktním pracovníkem dle Rozdělení agendy dotačních pracovníků dle poskytovatelů sociálních služeb v Ústeckém kraji nejpozději v termínu </a:t>
            </a:r>
            <a:r>
              <a:rPr lang="cs-CZ" b="1" dirty="0">
                <a:latin typeface="+mj-lt"/>
              </a:rPr>
              <a:t>do 30. 9. 2016</a:t>
            </a:r>
            <a:r>
              <a:rPr lang="cs-CZ" dirty="0">
                <a:latin typeface="+mj-lt"/>
              </a:rPr>
              <a:t>. </a:t>
            </a:r>
          </a:p>
          <a:p>
            <a:pPr marL="109728" indent="0" algn="just">
              <a:buNone/>
            </a:pPr>
            <a:r>
              <a:rPr lang="cs-CZ" dirty="0" smtClean="0">
                <a:latin typeface="+mj-lt"/>
              </a:rPr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yúčtování dotace a vyrovnávací platby za rok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6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81053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 20. 1. 2017 odevzdat Závěrečné vyúčtování poskytnuté dotace včetně výpočtu optimální výše dotace (vyrovnávací platby do smlouvy) dle Části VII. Metodiky 2016 (Část X. bod 15 Metodiky 2016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 5. 2. 2017 předložit vyúčtování vyrovnávací platby uvedené v příloze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Pověření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Formuláře jsou zveřejněny v sekci Sociální péče – Dotační programy kraje – Dotační program Podpora sociálních služeb v Ústeckém kraji 2016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Prosíme o zaslání veškerých dokumentů pouze </a:t>
            </a:r>
            <a:r>
              <a:rPr lang="cs-CZ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jedenkrát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! (nikoli DS a současně poštou atd.)</a:t>
            </a:r>
          </a:p>
          <a:p>
            <a:pPr marL="109728" indent="0" algn="just">
              <a:buNone/>
            </a:pP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doručený </a:t>
            </a:r>
            <a:r>
              <a:rPr lang="cs-CZ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je považován za </a:t>
            </a:r>
            <a:r>
              <a:rPr lang="cs-CZ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správný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. Opravy nebudou akceptovány.   </a:t>
            </a:r>
            <a:endParaRPr 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Zaslat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na kontaktní osobu dle rozdělení agendy dotačních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pracovníků.</a:t>
            </a:r>
            <a:r>
              <a:rPr lang="cs-CZ" sz="2800" dirty="0" smtClean="0"/>
              <a:t> </a:t>
            </a:r>
            <a:endParaRPr lang="cs-CZ" sz="2800" dirty="0"/>
          </a:p>
          <a:p>
            <a:pPr marL="109728" indent="0" algn="just">
              <a:buNone/>
            </a:pPr>
            <a:endParaRPr 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Termíny platné v roce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2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3096343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Cambria Math" pitchFamily="18" charset="0"/>
                <a:ea typeface="Cambria Math" pitchFamily="18" charset="0"/>
              </a:rPr>
              <a:t>Finanční kontrola z pohledu poskytovatele dotace </a:t>
            </a:r>
            <a:br>
              <a:rPr lang="pl-PL" sz="4000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4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000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Krajský úřad Ústeckého kraje </a:t>
            </a:r>
            <a:b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Odbor sociálních věcí </a:t>
            </a:r>
            <a:b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Oddělení plánování a rozvoje služeb </a:t>
            </a:r>
            <a:endParaRPr lang="cs-CZ" sz="22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obrázek 1" descr="UK15let_logo_vodorovne_MODRE_RGB_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1438"/>
            <a:ext cx="4752529" cy="130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Zákon č. 255/2012 Sb., o kontrole </a:t>
            </a:r>
          </a:p>
          <a:p>
            <a:pPr>
              <a:lnSpc>
                <a:spcPct val="200000"/>
              </a:lnSpc>
              <a:buNone/>
            </a:pP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(kontrolní řád)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Zákon č. 320/2001 Sb., o finanční kontrole ve veřejné správě a o změně některých zákonů </a:t>
            </a:r>
          </a:p>
          <a:p>
            <a:pPr>
              <a:lnSpc>
                <a:spcPct val="200000"/>
              </a:lnSpc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(zákon o finanční kontrole) </a:t>
            </a: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Právní základ I</a:t>
            </a:r>
            <a:endParaRPr lang="cs-CZ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948405" cy="464137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Pravidla pro rok 2017 vychází z pravidel pro rok 2016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Obecné podmínky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pro poskytování </a:t>
            </a: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vyrovnávací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platby v úvodní části metodiky zůstávají beze změny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Zákon o účetnictví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Zákoník práce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Správní řád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Listina základních práv a svobod </a:t>
            </a: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Právní základ II</a:t>
            </a:r>
            <a:endParaRPr lang="cs-CZ" sz="22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Smlouva o poskytnutí neinvestiční dotace na podporu sociálních služeb </a:t>
            </a:r>
          </a:p>
          <a:p>
            <a:pPr>
              <a:lnSpc>
                <a:spcPct val="16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Metodika Ústeckého kraje pro poskytování dotací poskytovatelům sociálních služeb v rámci programu Podpora sociálních služeb v Ústeckém kraji 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(pro rok 2016) </a:t>
            </a:r>
          </a:p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Právní základ III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2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Typy </a:t>
            </a:r>
            <a:r>
              <a:rPr lang="cs-CZ" dirty="0" err="1" smtClean="0">
                <a:latin typeface="Cambria Math" pitchFamily="18" charset="0"/>
                <a:ea typeface="Cambria Math" pitchFamily="18" charset="0"/>
              </a:rPr>
              <a:t>veřejnosprávních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kontrol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Předběžná 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veřejnosprávní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 kontrola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Průběžná 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veřejnosprávní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 kontrola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Následná 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veřejnosprávní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 kontrola </a:t>
            </a:r>
          </a:p>
          <a:p>
            <a:pPr>
              <a:lnSpc>
                <a:spcPct val="200000"/>
              </a:lnSpc>
            </a:pP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Cíle </a:t>
            </a:r>
            <a:r>
              <a:rPr lang="cs-CZ" dirty="0" err="1" smtClean="0">
                <a:latin typeface="Cambria Math" pitchFamily="18" charset="0"/>
                <a:ea typeface="Cambria Math" pitchFamily="18" charset="0"/>
              </a:rPr>
              <a:t>veřejnosprávní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kontroly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Ověřit způsobilost výdajů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Zajistit poskytovateli zpětnou vazbu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Předejít vzniku vážných problémů (především při průběžné kontrole)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Proces </a:t>
            </a:r>
            <a:r>
              <a:rPr lang="cs-CZ" dirty="0" err="1" smtClean="0">
                <a:latin typeface="Cambria Math" pitchFamily="18" charset="0"/>
                <a:ea typeface="Cambria Math" pitchFamily="18" charset="0"/>
              </a:rPr>
              <a:t>veřejnosprávní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kontroly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Zahájení kontroly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Provedení kontroly 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Ukončení kontroly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Pravidla 3E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Účelnost 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expediency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	„dělat správné věci“ 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Hospodárnost 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economy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	„dělat věci levně“ 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Efektivnost 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efficiency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	„dělat věci správně“ 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Povinnosti příjemce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Povinnost dodržet termíny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Povinnost dodržování pravidel publicity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Povinnost v oblasti účetnictví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Povinnost archivace dokladů a dokumentace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Povinnost oznamovací (hlášení změn) </a:t>
            </a: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Častá pochybení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Špatná účetní sestava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Neoznačování dokladů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Absence dokladu prokazující úhradu nákladu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Časové rozlišení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Rozlišení pracovních úvazků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Dodržení publicity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>
                <a:latin typeface="Cambria Math" pitchFamily="18" charset="0"/>
                <a:ea typeface="Cambria Math" pitchFamily="18" charset="0"/>
              </a:rPr>
              <a:t>Příklady porušení rozpočtové kázně </a:t>
            </a:r>
            <a:endParaRPr lang="cs-CZ" sz="3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Výdej z poskytnutých peněžních prostředků na úhradu nákladů v rozporu se smlouvou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Nedodržení termínu (např. úhrada nákladu)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Nevrácení přeplatku v rámci finančního vyúčtování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Nepředložení finančního vyúčtování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Jiné porušení podmínek stanovené poskytovatelem dotace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Doklady k finanční kontrole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Mzdové náklady 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PS, DPČ, DPP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Platový/mzdový výměr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Mzdový list nebo výplatní pásky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Evidence docházky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Přehled o výši pojistného ČSSZ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Přehled o platbě pojistného zaměstnavatele ZP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Doklad prokazující úhradu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změn: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Snížení administrativní náročnosti: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Při podpisu smlouvy není nutné dokládat veškeré přílohy, pokud jsou již uloženy na odboru sociálních věcí Krajského úřadu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steckého kraje (dokládá se čestným prohlášením)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Sjednocení termínů pro hlášení změn v rámci dotačního řízení a registrací 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hlášení změn do 15.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dne kalendářního měsíce následujícího po kalendářním měsíci, ve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kterém změna nastala 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Doklady k finanční kontrole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Cestovní náhrady 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Cestovní příkaz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Vyúčtování pracovní cesty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Jízdní doklady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Zdůvodnění účelu cesty (např. pozvánka, prezenční listina, aj.)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Doklady k finanční kontrole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Služební vozidlo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Cestovní příkaz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Vyúčtování pracovní cesty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Kniha jízd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Velký technický průkaz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Soukromé vozidlo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Cestovní příkaz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Vyúčtování pracovní cesty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Velký technický průkaz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Havarijní pojištění (doporučení)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Doklady k finanční kontrole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Poštovné 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Kniha odeslané pošty nebo evidence pošty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Podací lístek nebo jiný doklad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Být schopen doložit odesílaný dokument 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Nájemné </a:t>
            </a:r>
          </a:p>
          <a:p>
            <a:pPr>
              <a:buNone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Smlouva, případně dodatky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Doklad prokazující úhradu </a:t>
            </a:r>
          </a:p>
          <a:p>
            <a:pPr>
              <a:buNone/>
            </a:pP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>Doklady k finanční kontrole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15875"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Energie 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(elektrická energie, vodné a stočné, teplo)</a:t>
            </a:r>
          </a:p>
          <a:p>
            <a:pPr marL="92075" indent="15875"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Smlouva, případně dodatky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Rozpis energií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Doklad prokazující úhradu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Cambria Math" pitchFamily="18" charset="0"/>
                <a:ea typeface="Cambria Math" pitchFamily="18" charset="0"/>
              </a:rPr>
              <a:t>Dotazy směřujte na ekonomický dotační tým 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Ing. Petra Kováčová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stekla.p@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, 475 657 946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Bc. Jana Čermáková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cermakova.j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, 475 657 283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Bc. Martina Macáková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macakova.m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, 475 657 350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Bc. Pavla Šímová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simova.p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, 475 657 686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Děkujeme za pozornost</a:t>
            </a:r>
            <a:endParaRPr lang="cs-CZ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Snížení administrativní náročnosti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Omezení počtu povinně hlášených změn v rámci dotačního řízení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Údaje o změnách v kontaktních údajích, změnách rozhodnutí o registraci a údaje o zrušení registrace budou přebírány z oddělení sociálních služeb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KÚÚK (registrace)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200" dirty="0">
                <a:latin typeface="Calibri"/>
                <a:cs typeface="Arial" panose="020B0604020202020204" pitchFamily="34" charset="0"/>
              </a:rPr>
              <a:t>→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Toto neplatí pro poskytovatele sociálních služeb,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kteří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registrováni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jiným krajem. 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Snížení administrativní náročnosti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Obdržené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finanční prostředky na zajištění realizace sociální služby budou předmětem hlášení změn v průběžném přehledu a závěrečném vyúčtování; vyjma prostředků z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ESF -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hlášení do 15. dne kalendářního měsíce následujícího po kalendářním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měsíci, ve kterém byly prostředky přiznány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Na Formuláři hlášení změn se již hlásí jen změna bankovního účtu, prostředky z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ESF,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změna dotačního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rozpočtu či pozdější zahájení realizace sociální služby (později než od 1. 1. 2017)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Sjednocení značení účetních dokladů, které jsou hrazeny z dotace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„Výdaj na službu je hrazen z dotace od ÚK ÚZ 13305 ve výši …..Kč“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6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Poskytnutou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dotaci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bude možné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použít na úhradu nákladů, které vznikly žadateli v období realizace od 1. 1. do 31. 12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  2017 a byly uhrazeny do 31. 1.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(osobní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náklady, nájemné, energie, telefon,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internet)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Podíl spolufinancování sociální služby z jiných zdrojů (mimo úhrady od uživatelů a úhrady od zdravotních pojišťoven) je stanoven ve výši 8 % 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 metodice se již hovoří o výpočtu „Optimální výše dotace“ a nikoli o výpočtu „Vyrovnávací platby do smlouvy“  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optimální výše dotace</a:t>
            </a:r>
          </a:p>
          <a:p>
            <a:pPr lvl="1" algn="just"/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 vzorci se již se nepočítá s přiměřeným ziskem </a:t>
            </a:r>
          </a:p>
          <a:p>
            <a:pPr lvl="1" algn="just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případě pečovatelské služby a osobní asistence se výnosy nepočítají z úvazků sociálních pracovníků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5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uznatelných a neuznatelných nákladů je přílohou metodiky  </a:t>
            </a: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Průběžný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přehled o čerpání finančních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prostředků budou všichni příjemci dotace odevzdávat v termínu do </a:t>
            </a:r>
            <a:b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20. 7. 2017</a:t>
            </a: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Termín </a:t>
            </a: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pro závěrečné vyúčtování bude posunut na </a:t>
            </a: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5</a:t>
            </a:r>
            <a:r>
              <a:rPr 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. února 2018</a:t>
            </a:r>
          </a:p>
          <a:p>
            <a:pPr lvl="1" algn="just"/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závěrečného vyúčtování dotace bude též výpočet optimální výše dotace provedený dle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metodiky</a:t>
            </a:r>
          </a:p>
          <a:p>
            <a:pPr lvl="1" algn="just"/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Společně se závěrečným vyúčtováním dotace bude příjemce odevzdávat „vyúčtování vyrovnávací platby“</a:t>
            </a:r>
          </a:p>
          <a:p>
            <a:pPr algn="just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Úprava smlouvy v oblasti sankcí a publicity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2016 </a:t>
            </a:r>
          </a:p>
        </p:txBody>
      </p:sp>
    </p:spTree>
    <p:extLst>
      <p:ext uri="{BB962C8B-B14F-4D97-AF65-F5344CB8AC3E}">
        <p14:creationId xmlns:p14="http://schemas.microsoft.com/office/powerpoint/2010/main" val="1175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80728"/>
            <a:ext cx="8507288" cy="5328592"/>
          </a:xfrm>
        </p:spPr>
        <p:txBody>
          <a:bodyPr>
            <a:normAutofit fontScale="85000" lnSpcReduction="20000"/>
          </a:bodyPr>
          <a:lstStyle/>
          <a:p>
            <a:r>
              <a:rPr lang="cs-CZ" sz="2900" b="1" dirty="0" smtClean="0">
                <a:latin typeface="Arial" pitchFamily="34" charset="0"/>
                <a:cs typeface="Arial" pitchFamily="34" charset="0"/>
              </a:rPr>
              <a:t>Do 30. 6. 2017 </a:t>
            </a:r>
            <a:r>
              <a:rPr lang="cs-CZ" sz="2900" dirty="0" smtClean="0">
                <a:latin typeface="Arial" pitchFamily="34" charset="0"/>
                <a:cs typeface="Arial" pitchFamily="34" charset="0"/>
              </a:rPr>
              <a:t>vyplnit výkaznictví v OK systému (povinnost dle § 85 odst. 5 zákona o sociálních službách); termín pro vykazování je </a:t>
            </a:r>
            <a:r>
              <a:rPr lang="cs-CZ" sz="2900" smtClean="0">
                <a:latin typeface="Arial" pitchFamily="34" charset="0"/>
                <a:cs typeface="Arial" pitchFamily="34" charset="0"/>
              </a:rPr>
              <a:t>do </a:t>
            </a:r>
            <a:r>
              <a:rPr lang="cs-CZ" sz="2900" smtClean="0">
                <a:latin typeface="Arial" pitchFamily="34" charset="0"/>
                <a:cs typeface="Arial" pitchFamily="34" charset="0"/>
              </a:rPr>
              <a:t>30.6.2017 </a:t>
            </a:r>
            <a:r>
              <a:rPr lang="cs-CZ" sz="2900" dirty="0" smtClean="0">
                <a:latin typeface="Arial" pitchFamily="34" charset="0"/>
                <a:cs typeface="Arial" pitchFamily="34" charset="0"/>
              </a:rPr>
              <a:t>a pokuta za správní delikt do výše 50 tis. Kč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7. 2017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vyplnit výkaznictví v Katalogu sociálních služeb Ústeckého kraje za rok 2016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20. 7. 2017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odevzdat průběžný přehled o čerpání finančních prostředků 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8. 2017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předložit audit za rok 2016 (dotace ve výši 3 mil. Kč a více)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5.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2018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odevzdat Závěrečné vyúčtování poskytnuté dotace včetně výpočtu optimální výše dotace dle Části VII. Metodiky 2017 (Část X. bod 15 Metodiky 2017)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5. 2. 2018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předložit vyúčtování vyrovnávací platby uvedené v příloze Pověření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 smtClean="0"/>
              <a:t>Termíny platné v roce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1353</TotalTime>
  <Words>1932</Words>
  <Application>Microsoft Office PowerPoint</Application>
  <PresentationFormat>Předvádění na obrazovce (4:3)</PresentationFormat>
  <Paragraphs>274</Paragraphs>
  <Slides>44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Shluk</vt:lpstr>
      <vt:lpstr>Hlavní změny v programu Podpora sociálních služeb v Ústeckém kraji</vt:lpstr>
      <vt:lpstr>Hlavní změny oproti roku 2016  </vt:lpstr>
      <vt:lpstr>Hlavní změny oproti roku 2016 </vt:lpstr>
      <vt:lpstr>Hlavní změny oproti roku 2016  </vt:lpstr>
      <vt:lpstr>Hlavní změny oproti roku 2016 </vt:lpstr>
      <vt:lpstr>Hlavní změny oproti roku 2016 </vt:lpstr>
      <vt:lpstr>Hlavní změny oproti roku 2016 </vt:lpstr>
      <vt:lpstr>Hlavní změny oproti roku 2016 </vt:lpstr>
      <vt:lpstr>Termíny platné v roce 2017</vt:lpstr>
      <vt:lpstr>Termíny platné v roce 2016</vt:lpstr>
      <vt:lpstr>Proces hodnocení žádosti o dotaci ze státního rozpočtu</vt:lpstr>
      <vt:lpstr>Proces hodnocení žádosti o dotaci</vt:lpstr>
      <vt:lpstr>Proces hodnocení žádosti o dotaci</vt:lpstr>
      <vt:lpstr>Proces hodnocení žádosti o dotaci</vt:lpstr>
      <vt:lpstr>Proces hodnocení žádosti o dotaci</vt:lpstr>
      <vt:lpstr>Pověření, výpočet vyrovnávací platby, výpočet dotace</vt:lpstr>
      <vt:lpstr>Hlavní změny v Pověření</vt:lpstr>
      <vt:lpstr>Hlavní změny v Pověření</vt:lpstr>
      <vt:lpstr>Hlavní změny v Pověření</vt:lpstr>
      <vt:lpstr>Kontrola vykázaných údajů</vt:lpstr>
      <vt:lpstr>Hlavní změny v Pověření</vt:lpstr>
      <vt:lpstr>Hlavní změny v Pověření</vt:lpstr>
      <vt:lpstr>Nejčastější chyby při hodnocení koeficientů</vt:lpstr>
      <vt:lpstr>Hlavní změny ve výpočtu dotace</vt:lpstr>
      <vt:lpstr>Vyúčtování dotace a vyrovnávací platby za rok 2016  Krajský úřad Ústeckého kraje  Odbor sociálních věcí  Oddělení plánování a rozvoje služeb </vt:lpstr>
      <vt:lpstr>Vyúčtování dotace a vyrovnávací platby za rok 2016</vt:lpstr>
      <vt:lpstr>Termíny platné v roce 2016</vt:lpstr>
      <vt:lpstr>Finanční kontrola z pohledu poskytovatele dotace   Krajský úřad Ústeckého kraje  Odbor sociálních věcí  Oddělení plánování a rozvoje služeb </vt:lpstr>
      <vt:lpstr>Právní základ I</vt:lpstr>
      <vt:lpstr>Právní základ II</vt:lpstr>
      <vt:lpstr>Právní základ III</vt:lpstr>
      <vt:lpstr>Typy veřejnosprávních kontrol</vt:lpstr>
      <vt:lpstr>Cíle veřejnosprávní kontroly</vt:lpstr>
      <vt:lpstr>Proces veřejnosprávní kontroly </vt:lpstr>
      <vt:lpstr>Pravidla 3E</vt:lpstr>
      <vt:lpstr>Povinnosti příjemce</vt:lpstr>
      <vt:lpstr>Častá pochybení </vt:lpstr>
      <vt:lpstr>Příklady porušení rozpočtové kázně </vt:lpstr>
      <vt:lpstr>Doklady k finanční kontrole </vt:lpstr>
      <vt:lpstr>Doklady k finanční kontrole </vt:lpstr>
      <vt:lpstr>Doklady k finanční kontrole </vt:lpstr>
      <vt:lpstr>Doklady k finanční kontrole </vt:lpstr>
      <vt:lpstr>Doklady k finanční kontrole </vt:lpstr>
      <vt:lpstr>Dotazy směřujte na ekonomický dotační tým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Steklá Petra</cp:lastModifiedBy>
  <cp:revision>124</cp:revision>
  <cp:lastPrinted>2015-09-25T04:49:06Z</cp:lastPrinted>
  <dcterms:created xsi:type="dcterms:W3CDTF">2015-09-23T13:18:41Z</dcterms:created>
  <dcterms:modified xsi:type="dcterms:W3CDTF">2016-09-08T07:21:05Z</dcterms:modified>
</cp:coreProperties>
</file>