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0" r:id="rId2"/>
    <p:sldId id="1335" r:id="rId3"/>
    <p:sldId id="1403" r:id="rId4"/>
    <p:sldId id="1316" r:id="rId5"/>
    <p:sldId id="1339" r:id="rId6"/>
    <p:sldId id="1340" r:id="rId7"/>
    <p:sldId id="1341" r:id="rId8"/>
    <p:sldId id="1338" r:id="rId9"/>
    <p:sldId id="1343" r:id="rId10"/>
    <p:sldId id="1344" r:id="rId11"/>
    <p:sldId id="1318" r:id="rId12"/>
    <p:sldId id="1345" r:id="rId13"/>
    <p:sldId id="1432" r:id="rId1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áčková Jana PhDr.,Mgr. (MPSV)" initials="KJP(" lastIdx="7" clrIdx="0">
    <p:extLst/>
  </p:cmAuthor>
  <p:cmAuthor id="2" name="Zajacová Melanie PhDr. (MPSV)" initials="ZM" lastIdx="6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61CA4"/>
    <a:srgbClr val="0A1EB6"/>
    <a:srgbClr val="3D20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94A78-D536-4C90-8CD8-F184A042411E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53243-AF1D-47D5-B35F-4829B72B94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03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FA26C-283A-49A6-9DEB-003D3AA701E5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F6931-C702-4CC2-B128-73CD092598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6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58850">
              <a:tabLst>
                <a:tab pos="0" algn="l"/>
                <a:tab pos="463550" algn="l"/>
                <a:tab pos="927100" algn="l"/>
                <a:tab pos="1390650" algn="l"/>
                <a:tab pos="1854200" algn="l"/>
                <a:tab pos="2317750" algn="l"/>
                <a:tab pos="2781300" algn="l"/>
                <a:tab pos="3244850" algn="l"/>
                <a:tab pos="3708400" algn="l"/>
                <a:tab pos="4171950" algn="l"/>
                <a:tab pos="4635500" algn="l"/>
                <a:tab pos="5099050" algn="l"/>
                <a:tab pos="5562600" algn="l"/>
                <a:tab pos="6026150" algn="l"/>
                <a:tab pos="6489700" algn="l"/>
                <a:tab pos="6953250" algn="l"/>
                <a:tab pos="7416800" algn="l"/>
                <a:tab pos="7880350" algn="l"/>
                <a:tab pos="8343900" algn="l"/>
                <a:tab pos="8807450" algn="l"/>
                <a:tab pos="9271000" algn="l"/>
              </a:tabLst>
            </a:pPr>
            <a:fld id="{04946A83-9282-40E4-8646-B447467BEB78}" type="slidenum">
              <a:rPr lang="cs-CZ" sz="1200" smtClean="0">
                <a:solidFill>
                  <a:srgbClr val="000000"/>
                </a:solidFill>
                <a:latin typeface="Times New Roman" pitchFamily="18" charset="0"/>
                <a:ea typeface="DejaVu Sans"/>
                <a:cs typeface="DejaVu Sans"/>
              </a:rPr>
              <a:pPr defTabSz="958850">
                <a:tabLst>
                  <a:tab pos="0" algn="l"/>
                  <a:tab pos="463550" algn="l"/>
                  <a:tab pos="927100" algn="l"/>
                  <a:tab pos="1390650" algn="l"/>
                  <a:tab pos="1854200" algn="l"/>
                  <a:tab pos="2317750" algn="l"/>
                  <a:tab pos="2781300" algn="l"/>
                  <a:tab pos="3244850" algn="l"/>
                  <a:tab pos="3708400" algn="l"/>
                  <a:tab pos="4171950" algn="l"/>
                  <a:tab pos="4635500" algn="l"/>
                  <a:tab pos="5099050" algn="l"/>
                  <a:tab pos="5562600" algn="l"/>
                  <a:tab pos="6026150" algn="l"/>
                  <a:tab pos="6489700" algn="l"/>
                  <a:tab pos="6953250" algn="l"/>
                  <a:tab pos="7416800" algn="l"/>
                  <a:tab pos="7880350" algn="l"/>
                  <a:tab pos="8343900" algn="l"/>
                  <a:tab pos="8807450" algn="l"/>
                  <a:tab pos="9271000" algn="l"/>
                </a:tabLst>
              </a:pPr>
              <a:t>1</a:t>
            </a:fld>
            <a:endParaRPr lang="cs-CZ" sz="1200">
              <a:solidFill>
                <a:srgbClr val="000000"/>
              </a:solidFill>
              <a:latin typeface="Times New Roman" pitchFamily="18" charset="0"/>
              <a:ea typeface="DejaVu Sans"/>
              <a:cs typeface="DejaVu Sans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67075" y="509588"/>
            <a:ext cx="3398838" cy="2549525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3776" y="3227322"/>
            <a:ext cx="7942262" cy="3058954"/>
          </a:xfrm>
          <a:noFill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10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98307" name="Zástupný symbol pro číslo snímku 3"/>
          <p:cNvSpPr txBox="1">
            <a:spLocks noGrp="1"/>
          </p:cNvSpPr>
          <p:nvPr/>
        </p:nvSpPr>
        <p:spPr bwMode="auto">
          <a:xfrm>
            <a:off x="3913496" y="9556326"/>
            <a:ext cx="2995235" cy="50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92" tIns="46296" rIns="92592" bIns="46296" anchor="b"/>
          <a:lstStyle/>
          <a:p>
            <a:pPr algn="r" defTabSz="970932"/>
            <a:fld id="{E88F19DE-CB51-4C2A-9041-65DC4D92B04C}" type="slidenum">
              <a:rPr lang="cs-CZ" sz="1200">
                <a:latin typeface="Calibri" pitchFamily="34" charset="0"/>
                <a:cs typeface="Arial" charset="0"/>
              </a:rPr>
              <a:pPr algn="r" defTabSz="970932"/>
              <a:t>2</a:t>
            </a:fld>
            <a:endParaRPr lang="cs-CZ" sz="120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133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98307" name="Zástupný symbol pro číslo snímku 3"/>
          <p:cNvSpPr txBox="1">
            <a:spLocks noGrp="1"/>
          </p:cNvSpPr>
          <p:nvPr/>
        </p:nvSpPr>
        <p:spPr bwMode="auto">
          <a:xfrm>
            <a:off x="3913496" y="9556326"/>
            <a:ext cx="2995235" cy="50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592" tIns="46296" rIns="92592" bIns="46296" anchor="b"/>
          <a:lstStyle/>
          <a:p>
            <a:pPr algn="r" defTabSz="970932"/>
            <a:fld id="{E88F19DE-CB51-4C2A-9041-65DC4D92B04C}" type="slidenum">
              <a:rPr lang="cs-CZ" sz="1200">
                <a:latin typeface="Calibri" pitchFamily="34" charset="0"/>
                <a:cs typeface="Arial" charset="0"/>
              </a:rPr>
              <a:pPr algn="r" defTabSz="970932"/>
              <a:t>13</a:t>
            </a:fld>
            <a:endParaRPr lang="cs-CZ" sz="120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11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1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50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68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66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07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35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4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7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7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97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05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EF73-DFE4-485F-8D89-91008F72F623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46FF1-E39F-4EE3-9FEE-44DB850AD9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2027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619673" y="1341438"/>
            <a:ext cx="7272807" cy="280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800" b="1" dirty="0">
              <a:solidFill>
                <a:schemeClr val="tx2"/>
              </a:solidFill>
              <a:cs typeface="DejaVu Sans"/>
            </a:endParaRPr>
          </a:p>
          <a:p>
            <a:pPr algn="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800" b="1" dirty="0" smtClean="0">
              <a:solidFill>
                <a:schemeClr val="tx2"/>
              </a:solidFill>
              <a:latin typeface="Century Gothic" panose="020B0502020202020204" pitchFamily="34" charset="0"/>
              <a:cs typeface="DejaVu Sans"/>
            </a:endParaRPr>
          </a:p>
          <a:p>
            <a:pPr algn="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cs-CZ" sz="2800" b="1" dirty="0" smtClean="0">
                <a:solidFill>
                  <a:schemeClr val="tx2"/>
                </a:solidFill>
                <a:latin typeface="Century Gothic" panose="020B0502020202020204" pitchFamily="34" charset="0"/>
                <a:cs typeface="DejaVu Sans"/>
              </a:rPr>
              <a:t>Zaopatřovací příspěvek</a:t>
            </a:r>
            <a:endParaRPr lang="cs-CZ" sz="2800" b="1" dirty="0">
              <a:solidFill>
                <a:schemeClr val="tx2"/>
              </a:solidFill>
              <a:latin typeface="Century Gothic" panose="020B0502020202020204" pitchFamily="34" charset="0"/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800" b="1" dirty="0">
              <a:solidFill>
                <a:schemeClr val="tx2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400" b="1" dirty="0">
              <a:solidFill>
                <a:srgbClr val="00000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  <a:p>
            <a:pPr algn="ctr" defTabSz="457200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cs-CZ" sz="2000" b="1" dirty="0">
              <a:solidFill>
                <a:srgbClr val="808080"/>
              </a:solidFill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6405856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81336"/>
            <a:ext cx="8157592" cy="5727371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Orgán sociálně-právní ochrany (příslušný OÚ ORP) je </a:t>
            </a:r>
            <a:r>
              <a:rPr lang="cs-CZ" sz="2200" b="1" dirty="0">
                <a:solidFill>
                  <a:schemeClr val="tx2"/>
                </a:solidFill>
              </a:rPr>
              <a:t>povinen informovat sociálního </a:t>
            </a:r>
            <a:r>
              <a:rPr lang="cs-CZ" sz="2200" b="1" dirty="0" smtClean="0">
                <a:solidFill>
                  <a:schemeClr val="tx2"/>
                </a:solidFill>
              </a:rPr>
              <a:t>pracovníka /sociálního kurátora </a:t>
            </a:r>
            <a:r>
              <a:rPr lang="cs-CZ" sz="2200" b="1" dirty="0">
                <a:solidFill>
                  <a:schemeClr val="tx2"/>
                </a:solidFill>
              </a:rPr>
              <a:t>o ukončení péče </a:t>
            </a:r>
            <a:r>
              <a:rPr lang="cs-CZ" sz="2200" dirty="0">
                <a:solidFill>
                  <a:schemeClr val="tx2"/>
                </a:solidFill>
              </a:rPr>
              <a:t>zakládající nárok na zaopatřovací příspěvek (tj. o nadcházejícím ukončení pěstounství, poručenství nebo ústavní výchovy</a:t>
            </a:r>
            <a:r>
              <a:rPr lang="cs-CZ" sz="2200" dirty="0" smtClean="0">
                <a:solidFill>
                  <a:schemeClr val="tx2"/>
                </a:solidFill>
              </a:rPr>
              <a:t>) </a:t>
            </a:r>
            <a:r>
              <a:rPr lang="cs-CZ" sz="2200" b="1" dirty="0" smtClean="0">
                <a:solidFill>
                  <a:schemeClr val="tx2"/>
                </a:solidFill>
              </a:rPr>
              <a:t>nejméně 6 měsíců před tímto ukončením</a:t>
            </a:r>
            <a:r>
              <a:rPr lang="cs-CZ" sz="2200" i="1" dirty="0" smtClean="0">
                <a:solidFill>
                  <a:schemeClr val="tx2"/>
                </a:solidFill>
              </a:rPr>
              <a:t> </a:t>
            </a:r>
            <a:r>
              <a:rPr lang="cs-CZ" sz="2200" dirty="0" smtClean="0">
                <a:solidFill>
                  <a:schemeClr val="tx2"/>
                </a:solidFill>
              </a:rPr>
              <a:t>a </a:t>
            </a:r>
            <a:r>
              <a:rPr lang="cs-CZ" sz="2200" dirty="0">
                <a:solidFill>
                  <a:schemeClr val="tx2"/>
                </a:solidFill>
              </a:rPr>
              <a:t>poskytnout mu informace pro </a:t>
            </a:r>
            <a:r>
              <a:rPr lang="cs-CZ" sz="2200" dirty="0" smtClean="0">
                <a:solidFill>
                  <a:schemeClr val="tx2"/>
                </a:solidFill>
              </a:rPr>
              <a:t>navázání </a:t>
            </a:r>
            <a:r>
              <a:rPr lang="cs-CZ" sz="2200" dirty="0">
                <a:solidFill>
                  <a:schemeClr val="tx2"/>
                </a:solidFill>
              </a:rPr>
              <a:t>spolupráce sociálního pracovníka a mladého dospělého</a:t>
            </a:r>
            <a:r>
              <a:rPr lang="cs-CZ" sz="22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2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!! Předání informací by se mělo vždy odehrávat se souhlasem nezletilého klienta</a:t>
            </a:r>
          </a:p>
          <a:p>
            <a:pPr marL="0" indent="0" algn="just">
              <a:buNone/>
            </a:pPr>
            <a:endParaRPr lang="cs-CZ" sz="2200" b="1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Sociální pracovník / sociální kurátor je povinen společně s mladým dospělým </a:t>
            </a:r>
            <a:r>
              <a:rPr lang="cs-CZ" sz="2200" b="1" dirty="0">
                <a:solidFill>
                  <a:schemeClr val="tx2"/>
                </a:solidFill>
              </a:rPr>
              <a:t>aktualizovat individuální plán a potvrdit spolupráci mladého dospělého při jeho naplňování </a:t>
            </a:r>
            <a:r>
              <a:rPr lang="cs-CZ" sz="2200" b="1" dirty="0" smtClean="0">
                <a:solidFill>
                  <a:schemeClr val="tx2"/>
                </a:solidFill>
              </a:rPr>
              <a:t>nejméně jednou za 6 měsíců</a:t>
            </a:r>
            <a:r>
              <a:rPr lang="cs-CZ" sz="2200" dirty="0" smtClean="0">
                <a:solidFill>
                  <a:schemeClr val="tx2"/>
                </a:solidFill>
              </a:rPr>
              <a:t>, </a:t>
            </a:r>
            <a:r>
              <a:rPr lang="cs-CZ" sz="2200" dirty="0">
                <a:solidFill>
                  <a:schemeClr val="tx2"/>
                </a:solidFill>
              </a:rPr>
              <a:t>a to pro potřeby ověření nároku na výplatu dávky pro ÚP</a:t>
            </a:r>
            <a:r>
              <a:rPr lang="cs-CZ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sz="2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Mladý dospělý je </a:t>
            </a:r>
            <a:r>
              <a:rPr lang="cs-CZ" sz="2200" dirty="0" smtClean="0">
                <a:solidFill>
                  <a:schemeClr val="tx2"/>
                </a:solidFill>
              </a:rPr>
              <a:t>ze zákona povinen </a:t>
            </a:r>
            <a:r>
              <a:rPr lang="cs-CZ" sz="2200" b="1" dirty="0">
                <a:solidFill>
                  <a:schemeClr val="tx2"/>
                </a:solidFill>
              </a:rPr>
              <a:t>poskytnout sociálnímu kurátorovi OÚ ORP součinnost </a:t>
            </a:r>
            <a:r>
              <a:rPr lang="cs-CZ" sz="2200" dirty="0">
                <a:solidFill>
                  <a:schemeClr val="tx2"/>
                </a:solidFill>
              </a:rPr>
              <a:t>při vypracování individuálního plánu mladého dospělého, jeho aktualizaci a vyhodnocování, a to v termínech stanovených obecním úřadem obce s rozšířenou působností, a plnit podmínky v něm stanovené</a:t>
            </a:r>
            <a:r>
              <a:rPr lang="cs-CZ" sz="2200" dirty="0" smtClean="0">
                <a:solidFill>
                  <a:schemeClr val="tx2"/>
                </a:solidFill>
              </a:rPr>
              <a:t>.  </a:t>
            </a:r>
          </a:p>
          <a:p>
            <a:pPr marL="0" indent="0" algn="just">
              <a:buNone/>
            </a:pPr>
            <a:endParaRPr lang="cs-CZ" sz="22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!! Míra součinnosti se zásadně odvíjí od potřeb klienta a nastavení jeho individuálního plánu.</a:t>
            </a:r>
            <a:endParaRPr lang="cs-CZ" sz="2200" b="1" i="1" u="sng" dirty="0">
              <a:solidFill>
                <a:schemeClr val="tx2"/>
              </a:solidFill>
              <a:highlight>
                <a:srgbClr val="00FF00"/>
              </a:highlight>
            </a:endParaRPr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003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792088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Novela zákona o SPOD</a:t>
            </a:r>
            <a:r>
              <a:rPr lang="cs-CZ" sz="3200" b="1" dirty="0">
                <a:solidFill>
                  <a:srgbClr val="0070C0"/>
                </a:solidFill>
              </a:rPr>
              <a:t>: Zaopatřovací příspěvek jednorázový </a:t>
            </a:r>
            <a:r>
              <a:rPr lang="cs-CZ" sz="3200" dirty="0">
                <a:solidFill>
                  <a:srgbClr val="0070C0"/>
                </a:solidFill>
              </a:rPr>
              <a:t>(§ 50c)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69368"/>
            <a:ext cx="7941568" cy="537968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Nárok na </a:t>
            </a:r>
            <a:r>
              <a:rPr lang="cs-CZ" sz="2400" b="1" dirty="0">
                <a:solidFill>
                  <a:schemeClr val="tx2"/>
                </a:solidFill>
              </a:rPr>
              <a:t>jednorázový zaopatřovací příspěvek ve výši </a:t>
            </a:r>
            <a:br>
              <a:rPr lang="cs-CZ" sz="2400" b="1" dirty="0">
                <a:solidFill>
                  <a:schemeClr val="tx2"/>
                </a:solidFill>
              </a:rPr>
            </a:br>
            <a:r>
              <a:rPr lang="cs-CZ" sz="2400" b="1" dirty="0">
                <a:solidFill>
                  <a:schemeClr val="tx2"/>
                </a:solidFill>
              </a:rPr>
              <a:t>25 000 Kč </a:t>
            </a:r>
            <a:r>
              <a:rPr lang="cs-CZ" sz="2400" dirty="0">
                <a:solidFill>
                  <a:schemeClr val="tx2"/>
                </a:solidFill>
              </a:rPr>
              <a:t>vznikne mladému dospělému, který byl ke dni dosažení zletilosti nebo plné svéprávnosti v pěstounské péči, poručenství nebo v ústavní výchově, pokud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není nezaopatřeným dítětem nebo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přestane splňovat podmínky nároku na opakující se zaopatřovací příspěvek.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Jednorázový zaopatřovací příspěvek nahradí pro děti odcházející z NRP dosavadní jednorázový příspěvek </a:t>
            </a:r>
            <a:br>
              <a:rPr lang="cs-CZ" sz="2400" dirty="0">
                <a:solidFill>
                  <a:schemeClr val="tx2"/>
                </a:solidFill>
              </a:rPr>
            </a:br>
            <a:r>
              <a:rPr lang="cs-CZ" sz="2400" dirty="0">
                <a:solidFill>
                  <a:schemeClr val="tx2"/>
                </a:solidFill>
              </a:rPr>
              <a:t>při ukončení pěstounské péče, na který bude vznikat nárok nejpozději do 31. 12. 2021.</a:t>
            </a:r>
          </a:p>
          <a:p>
            <a:pPr marL="0" indent="0" algn="just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cs-CZ" sz="2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792088"/>
          </a:xfrm>
        </p:spPr>
        <p:txBody>
          <a:bodyPr>
            <a:normAutofit fontScale="90000"/>
          </a:bodyPr>
          <a:lstStyle/>
          <a:p>
            <a:r>
              <a:rPr lang="cs-CZ" sz="3200" dirty="0">
                <a:solidFill>
                  <a:srgbClr val="0070C0"/>
                </a:solidFill>
              </a:rPr>
              <a:t>Novela zákona o SPOD</a:t>
            </a:r>
            <a:r>
              <a:rPr lang="cs-CZ" sz="3200" b="1" dirty="0">
                <a:solidFill>
                  <a:srgbClr val="0070C0"/>
                </a:solidFill>
              </a:rPr>
              <a:t>: Zaopatřovací příspěvek jednorázový </a:t>
            </a:r>
            <a:r>
              <a:rPr lang="cs-CZ" sz="3200" dirty="0">
                <a:solidFill>
                  <a:srgbClr val="0070C0"/>
                </a:solidFill>
              </a:rPr>
              <a:t>(§ 50c)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268760"/>
            <a:ext cx="7941568" cy="528029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Jednorázový zaopatřovací příspěvek nenáleží</a:t>
            </a:r>
            <a:endParaRPr lang="cs-CZ" sz="2400" b="1" dirty="0">
              <a:solidFill>
                <a:schemeClr val="tx2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za dobu čerpání </a:t>
            </a:r>
            <a:r>
              <a:rPr lang="cs-CZ" sz="2000" u="sng" dirty="0">
                <a:solidFill>
                  <a:schemeClr val="tx2"/>
                </a:solidFill>
              </a:rPr>
              <a:t>příspěvku na úhradu potřeb dítěte</a:t>
            </a:r>
            <a:r>
              <a:rPr lang="cs-CZ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solidFill>
                  <a:schemeClr val="tx2"/>
                </a:solidFill>
              </a:rPr>
              <a:t>a </a:t>
            </a:r>
            <a:r>
              <a:rPr lang="cs-CZ" sz="2000" u="sng" dirty="0">
                <a:solidFill>
                  <a:schemeClr val="tx2"/>
                </a:solidFill>
              </a:rPr>
              <a:t>odměny pěstouna</a:t>
            </a:r>
            <a:r>
              <a:rPr lang="cs-CZ" sz="2000" dirty="0">
                <a:solidFill>
                  <a:schemeClr val="tx2"/>
                </a:solidFill>
              </a:rPr>
              <a:t> nebo </a:t>
            </a:r>
            <a:r>
              <a:rPr lang="cs-CZ" sz="2000" u="sng" dirty="0">
                <a:solidFill>
                  <a:schemeClr val="tx2"/>
                </a:solidFill>
              </a:rPr>
              <a:t>příspěvku při pěstounské péči</a:t>
            </a:r>
            <a:r>
              <a:rPr lang="cs-CZ" sz="2000" dirty="0">
                <a:solidFill>
                  <a:schemeClr val="tx2"/>
                </a:solidFill>
              </a:rPr>
              <a:t>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za dobu poskytování </a:t>
            </a:r>
            <a:r>
              <a:rPr lang="cs-CZ" sz="2000" u="sng" dirty="0">
                <a:solidFill>
                  <a:schemeClr val="tx2"/>
                </a:solidFill>
              </a:rPr>
              <a:t>plného přímého zaopatření školským zařízení pro výkon ústavní výchovy</a:t>
            </a:r>
            <a:r>
              <a:rPr lang="cs-CZ" sz="2000" dirty="0">
                <a:solidFill>
                  <a:schemeClr val="tx2"/>
                </a:solidFill>
              </a:rPr>
              <a:t> po dosažení zletilosti </a:t>
            </a:r>
            <a:br>
              <a:rPr lang="cs-CZ" sz="2000" dirty="0">
                <a:solidFill>
                  <a:schemeClr val="tx2"/>
                </a:solidFill>
              </a:rPr>
            </a:br>
            <a:r>
              <a:rPr lang="cs-CZ" sz="2000" dirty="0">
                <a:solidFill>
                  <a:schemeClr val="tx2"/>
                </a:solidFill>
              </a:rPr>
              <a:t>na základě smlouvy nebo na základě prodloužení ústavní výchovy,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v případě, že mladému dospělému byla školským zařízením pro výkon ústavní výchovy poskytnuta po ukončení ústavní výchovy </a:t>
            </a:r>
            <a:r>
              <a:rPr lang="cs-CZ" sz="2000" u="sng" dirty="0">
                <a:solidFill>
                  <a:schemeClr val="tx2"/>
                </a:solidFill>
              </a:rPr>
              <a:t>věcná pomoc nebo jednorázový peněžitý příspěvek </a:t>
            </a:r>
            <a:r>
              <a:rPr lang="cs-CZ" sz="2000" dirty="0">
                <a:solidFill>
                  <a:schemeClr val="tx2"/>
                </a:solidFill>
              </a:rPr>
              <a:t>podle § 33 zákona č. 109/2002 Sb. v hodnotě odpovídající výši jednorázového zaopatřovacího příspěvku.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sz="2200" dirty="0">
              <a:solidFill>
                <a:schemeClr val="tx2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cs-CZ" sz="2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cs-CZ" sz="22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cs-CZ" sz="22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643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Nadpis 1"/>
          <p:cNvSpPr>
            <a:spLocks noGrp="1"/>
          </p:cNvSpPr>
          <p:nvPr>
            <p:ph type="title" idx="4294967295"/>
          </p:nvPr>
        </p:nvSpPr>
        <p:spPr>
          <a:xfrm>
            <a:off x="685800" y="116632"/>
            <a:ext cx="7991475" cy="864096"/>
          </a:xfrm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0070C0"/>
                </a:solidFill>
              </a:rPr>
              <a:t>Novela zákona o SPOD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685800" y="1097360"/>
            <a:ext cx="8350696" cy="57707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endParaRPr lang="cs-CZ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cs-CZ" sz="36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cs-CZ" sz="3900" b="1" dirty="0">
                <a:solidFill>
                  <a:schemeClr val="tx2"/>
                </a:solidFill>
              </a:rPr>
              <a:t>Dotazy</a:t>
            </a:r>
          </a:p>
          <a:p>
            <a:pPr marL="0" indent="0" algn="ctr">
              <a:buNone/>
              <a:defRPr/>
            </a:pPr>
            <a:r>
              <a:rPr lang="cs-CZ" sz="3900" b="1" dirty="0">
                <a:solidFill>
                  <a:schemeClr val="tx2"/>
                </a:solidFill>
              </a:rPr>
              <a:t>????</a:t>
            </a:r>
          </a:p>
          <a:p>
            <a:pPr marL="0" indent="0" algn="ctr">
              <a:buNone/>
              <a:defRPr/>
            </a:pPr>
            <a:endParaRPr lang="cs-CZ" sz="24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endParaRPr lang="cs-CZ" sz="24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endParaRPr lang="cs-CZ" sz="24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cs-CZ" b="1" dirty="0">
                <a:solidFill>
                  <a:schemeClr val="tx2"/>
                </a:solidFill>
              </a:rPr>
              <a:t>Děkujeme Vám za pozornost a spolupráci</a:t>
            </a:r>
            <a:r>
              <a:rPr lang="cs-CZ" sz="2400" b="1" dirty="0">
                <a:solidFill>
                  <a:schemeClr val="tx2"/>
                </a:solidFill>
              </a:rPr>
              <a:t>!</a:t>
            </a:r>
          </a:p>
          <a:p>
            <a:pPr marL="0" indent="0" algn="ctr">
              <a:buNone/>
              <a:defRPr/>
            </a:pPr>
            <a:endParaRPr lang="cs-CZ" sz="2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cs-CZ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  <a:defRPr/>
            </a:pPr>
            <a:r>
              <a:rPr lang="cs-CZ" sz="2200" b="1" i="1" dirty="0">
                <a:solidFill>
                  <a:schemeClr val="accent1">
                    <a:lumMod val="75000"/>
                  </a:schemeClr>
                </a:solidFill>
              </a:rPr>
              <a:t>Tým oddělení koncepce náhradní </a:t>
            </a:r>
            <a:r>
              <a:rPr lang="cs-CZ" sz="2200" b="1" i="1">
                <a:solidFill>
                  <a:schemeClr val="accent1">
                    <a:lumMod val="75000"/>
                  </a:schemeClr>
                </a:solidFill>
              </a:rPr>
              <a:t>rodinné péče MPSV</a:t>
            </a:r>
            <a:endParaRPr lang="cs-CZ" sz="22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  <a:defRPr/>
            </a:pPr>
            <a:r>
              <a:rPr lang="cs-CZ" sz="2200" b="1" i="1" dirty="0">
                <a:solidFill>
                  <a:schemeClr val="accent1">
                    <a:lumMod val="75000"/>
                  </a:schemeClr>
                </a:solidFill>
              </a:rPr>
              <a:t>Tým oddělení koncepce ochrany práv dětí a transformace služeb pro ohrožené děti a rodiny MPSV </a:t>
            </a:r>
          </a:p>
          <a:p>
            <a:pPr marL="0" indent="0" algn="just">
              <a:buNone/>
              <a:defRPr/>
            </a:pP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defRPr/>
            </a:pP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defRPr/>
            </a:pPr>
            <a:endParaRPr lang="cs-CZ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14" descr="pruh">
            <a:extLst>
              <a:ext uri="{FF2B5EF4-FFF2-40B4-BE49-F238E27FC236}">
                <a16:creationId xmlns:a16="http://schemas.microsoft.com/office/drawing/2014/main" xmlns="" id="{A8FCBFDE-EFC4-4895-932D-320C3E30B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: ohnutý roh 1">
            <a:extLst>
              <a:ext uri="{FF2B5EF4-FFF2-40B4-BE49-F238E27FC236}">
                <a16:creationId xmlns:a16="http://schemas.microsoft.com/office/drawing/2014/main" xmlns="" id="{45A6149D-8265-4F53-BA3E-A6E18C09CB1F}"/>
              </a:ext>
            </a:extLst>
          </p:cNvPr>
          <p:cNvSpPr/>
          <p:nvPr/>
        </p:nvSpPr>
        <p:spPr>
          <a:xfrm>
            <a:off x="3131840" y="1556792"/>
            <a:ext cx="4032448" cy="2088232"/>
          </a:xfrm>
          <a:prstGeom prst="foldedCorner">
            <a:avLst/>
          </a:prstGeom>
          <a:ln w="571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DOTAZY</a:t>
            </a:r>
          </a:p>
          <a:p>
            <a:pPr algn="ctr"/>
            <a:r>
              <a:rPr lang="cs-CZ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????</a:t>
            </a:r>
          </a:p>
        </p:txBody>
      </p:sp>
    </p:spTree>
    <p:extLst>
      <p:ext uri="{BB962C8B-B14F-4D97-AF65-F5344CB8AC3E}">
        <p14:creationId xmlns:p14="http://schemas.microsoft.com/office/powerpoint/2010/main" val="2110644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Nadpis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8137525" cy="576263"/>
          </a:xfrm>
        </p:spPr>
        <p:txBody>
          <a:bodyPr/>
          <a:lstStyle/>
          <a:p>
            <a:pPr eaLnBrk="1" hangingPunct="1"/>
            <a:r>
              <a:rPr lang="cs-CZ" sz="2800" b="1" dirty="0">
                <a:solidFill>
                  <a:srgbClr val="0070C0"/>
                </a:solidFill>
              </a:rPr>
              <a:t>Novelizace zákona o SPOD</a:t>
            </a:r>
          </a:p>
        </p:txBody>
      </p:sp>
      <p:sp>
        <p:nvSpPr>
          <p:cNvPr id="62467" name="Zástupný symbol pro obsah 2"/>
          <p:cNvSpPr>
            <a:spLocks noGrp="1"/>
          </p:cNvSpPr>
          <p:nvPr>
            <p:ph idx="4294967295"/>
          </p:nvPr>
        </p:nvSpPr>
        <p:spPr>
          <a:xfrm>
            <a:off x="754954" y="576262"/>
            <a:ext cx="8137526" cy="6281737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  <a:defRPr/>
            </a:pP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Zákon č. 363/2021 Sb., kterým se mění zákon č. 359/1999 Sb., o sociálně-právní ochraně dětí, ve znění pozdějších předpisů, a další související zákony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600" b="1" dirty="0">
                <a:solidFill>
                  <a:schemeClr val="accent1">
                    <a:lumMod val="75000"/>
                  </a:schemeClr>
                </a:solidFill>
              </a:rPr>
              <a:t>              </a:t>
            </a:r>
          </a:p>
          <a:p>
            <a:pPr marL="0" indent="0" eaLnBrk="1" hangingPunct="1">
              <a:buNone/>
              <a:defRPr/>
            </a:pPr>
            <a:r>
              <a:rPr lang="cs-CZ" sz="2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cs-CZ" sz="2600" b="1" dirty="0">
                <a:solidFill>
                  <a:srgbClr val="002060"/>
                </a:solidFill>
              </a:rPr>
              <a:t> účinnost od </a:t>
            </a:r>
            <a:r>
              <a:rPr lang="cs-CZ" sz="2600" b="1" u="sng" dirty="0">
                <a:solidFill>
                  <a:srgbClr val="002060"/>
                </a:solidFill>
              </a:rPr>
              <a:t>1. 1. 2022, </a:t>
            </a:r>
            <a:r>
              <a:rPr lang="cs-CZ" sz="2600" b="1" dirty="0">
                <a:solidFill>
                  <a:srgbClr val="002060"/>
                </a:solidFill>
              </a:rPr>
              <a:t>s odloženou účinností některých novelizačních bodů, konkrétně: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novelizační body týkající se zakotvení zákazu umísťování děti do 3 let nebo do 4 let věku do náhradní ústavní péče </a:t>
            </a:r>
            <a:r>
              <a:rPr lang="cs-CZ" sz="2600" b="1" dirty="0"/>
              <a:t>→ účinnost od </a:t>
            </a:r>
            <a:r>
              <a:rPr lang="cs-CZ" sz="2600" b="1" u="sng" dirty="0"/>
              <a:t>1. 1. 2025</a:t>
            </a:r>
          </a:p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cs-CZ" sz="2600" dirty="0"/>
              <a:t>novelizační body týkající se zrušení úpravy nároku </a:t>
            </a:r>
            <a:br>
              <a:rPr lang="cs-CZ" sz="2600" dirty="0"/>
            </a:br>
            <a:r>
              <a:rPr lang="cs-CZ" sz="2600" dirty="0"/>
              <a:t>na příspěvek na úhradu potřeb dítěte a na odměnu pěstouna ve vztahu ke zletilým nezaopatřeným dětem po skončení pěstounské nebo poručnické péče </a:t>
            </a:r>
            <a:br>
              <a:rPr lang="cs-CZ" sz="2600" dirty="0"/>
            </a:br>
            <a:r>
              <a:rPr lang="cs-CZ" sz="2600" b="1" dirty="0"/>
              <a:t>→ účinnost od </a:t>
            </a:r>
            <a:r>
              <a:rPr lang="cs-CZ" sz="2600" b="1" u="sng" dirty="0"/>
              <a:t>1. 1. 2028</a:t>
            </a:r>
            <a:r>
              <a:rPr lang="cs-CZ" sz="2600" dirty="0"/>
              <a:t/>
            </a:r>
            <a:br>
              <a:rPr lang="cs-CZ" sz="2600" dirty="0"/>
            </a:br>
            <a:endParaRPr lang="cs-CZ" sz="2600" dirty="0"/>
          </a:p>
          <a:p>
            <a:pPr eaLnBrk="1" hangingPunct="1">
              <a:buFontTx/>
              <a:buChar char="-"/>
              <a:defRPr/>
            </a:pPr>
            <a:endParaRPr lang="cs-CZ" sz="2600" b="1" dirty="0"/>
          </a:p>
        </p:txBody>
      </p:sp>
      <p:sp>
        <p:nvSpPr>
          <p:cNvPr id="7" name="Šipka doprava 1">
            <a:extLst>
              <a:ext uri="{FF2B5EF4-FFF2-40B4-BE49-F238E27FC236}">
                <a16:creationId xmlns:a16="http://schemas.microsoft.com/office/drawing/2014/main" xmlns="" id="{3F9CB341-EC76-4BD4-B150-C1830E33ECA5}"/>
              </a:ext>
            </a:extLst>
          </p:cNvPr>
          <p:cNvSpPr/>
          <p:nvPr/>
        </p:nvSpPr>
        <p:spPr>
          <a:xfrm>
            <a:off x="899592" y="1844824"/>
            <a:ext cx="792088" cy="36004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8" name="Picture 4" descr="Paragraf Stock Illustrations – 221 Paragraf Stock Illustrations, Vectors &amp;  Clipart - Dreamstime">
            <a:extLst>
              <a:ext uri="{FF2B5EF4-FFF2-40B4-BE49-F238E27FC236}">
                <a16:creationId xmlns:a16="http://schemas.microsoft.com/office/drawing/2014/main" xmlns="" id="{2B872A7D-8348-4F19-A0F5-C67D7D2B7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905"/>
            <a:ext cx="683568" cy="68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pruh">
            <a:extLst>
              <a:ext uri="{FF2B5EF4-FFF2-40B4-BE49-F238E27FC236}">
                <a16:creationId xmlns:a16="http://schemas.microsoft.com/office/drawing/2014/main" xmlns="" id="{B7BA76ED-D385-4A74-87BA-5F7447907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054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792088"/>
          </a:xfrm>
        </p:spPr>
        <p:txBody>
          <a:bodyPr>
            <a:normAutofit/>
          </a:bodyPr>
          <a:lstStyle/>
          <a:p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157592" cy="5411955"/>
          </a:xfrm>
        </p:spPr>
        <p:txBody>
          <a:bodyPr>
            <a:normAutofit/>
          </a:bodyPr>
          <a:lstStyle/>
          <a:p>
            <a:pPr marL="0" lvl="1" indent="0" algn="just">
              <a:buNone/>
            </a:pPr>
            <a:endParaRPr lang="cs-CZ" sz="2200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3200" dirty="0">
              <a:solidFill>
                <a:srgbClr val="0070C0"/>
              </a:solidFill>
            </a:endParaRPr>
          </a:p>
          <a:p>
            <a:pPr marL="0" lvl="1" indent="0" algn="just">
              <a:buNone/>
            </a:pPr>
            <a:r>
              <a:rPr lang="cs-CZ" sz="3200" dirty="0">
                <a:solidFill>
                  <a:srgbClr val="0070C0"/>
                </a:solidFill>
              </a:rPr>
              <a:t>Novela zákona o SPOD: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</a:p>
          <a:p>
            <a:pPr marL="0" lvl="1" indent="0" algn="just">
              <a:buNone/>
            </a:pPr>
            <a:r>
              <a:rPr lang="cs-CZ" sz="3200" b="1" dirty="0">
                <a:solidFill>
                  <a:srgbClr val="0070C0"/>
                </a:solidFill>
              </a:rPr>
              <a:t>Zaopatřovací příspěvek</a:t>
            </a:r>
            <a:endParaRPr lang="cs-CZ" sz="3200" i="1" dirty="0"/>
          </a:p>
          <a:p>
            <a:pPr marL="0" lvl="1" indent="0" algn="just">
              <a:buNone/>
            </a:pPr>
            <a:endParaRPr lang="cs-CZ" sz="32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92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79208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Zaopatřovací </a:t>
            </a:r>
            <a:r>
              <a:rPr lang="cs-CZ" sz="3200" b="1" dirty="0">
                <a:solidFill>
                  <a:srgbClr val="0070C0"/>
                </a:solidFill>
              </a:rPr>
              <a:t>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96752"/>
            <a:ext cx="8157592" cy="54119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100" dirty="0">
                <a:solidFill>
                  <a:schemeClr val="tx2"/>
                </a:solidFill>
              </a:rPr>
              <a:t>Zavedení jednotné úpravy zaopatření mladých lidí, kteří po dosažení zletilosti nebo plné svéprávnosti odcházejí z pěstounské péče, poručnické péče nebo z ústavní výchovy (včetně péče ZDVOP) a nadále splňují podmínku nezaopatřenosti </a:t>
            </a:r>
            <a:r>
              <a:rPr lang="cs-CZ" sz="2100" dirty="0" smtClean="0">
                <a:solidFill>
                  <a:schemeClr val="tx2"/>
                </a:solidFill>
              </a:rPr>
              <a:t>→ </a:t>
            </a:r>
            <a:r>
              <a:rPr lang="cs-CZ" sz="2100" b="1" dirty="0" smtClean="0">
                <a:solidFill>
                  <a:schemeClr val="tx2"/>
                </a:solidFill>
              </a:rPr>
              <a:t>opakující se zaopatřovací příspěvek pro </a:t>
            </a:r>
            <a:r>
              <a:rPr lang="cs-CZ" sz="2100" b="1" dirty="0">
                <a:solidFill>
                  <a:schemeClr val="tx2"/>
                </a:solidFill>
              </a:rPr>
              <a:t>tyto zletilé nezaopatřené děti ve výši </a:t>
            </a:r>
            <a:br>
              <a:rPr lang="cs-CZ" sz="2100" b="1" dirty="0">
                <a:solidFill>
                  <a:schemeClr val="tx2"/>
                </a:solidFill>
              </a:rPr>
            </a:br>
            <a:r>
              <a:rPr lang="cs-CZ" sz="2100" b="1" dirty="0">
                <a:solidFill>
                  <a:schemeClr val="tx2"/>
                </a:solidFill>
              </a:rPr>
              <a:t>15 000 Kč měsíčně, </a:t>
            </a:r>
            <a:r>
              <a:rPr lang="cs-CZ" sz="2100" dirty="0">
                <a:solidFill>
                  <a:schemeClr val="tx2"/>
                </a:solidFill>
              </a:rPr>
              <a:t>pokud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100" dirty="0">
                <a:solidFill>
                  <a:schemeClr val="tx2"/>
                </a:solidFill>
              </a:rPr>
              <a:t>náhradní péče bezprostředně před dosažením zletilosti nebo plné svéprávnosti trvala alespoň </a:t>
            </a:r>
            <a:r>
              <a:rPr lang="cs-CZ" sz="2100" b="1" u="sng" dirty="0">
                <a:solidFill>
                  <a:schemeClr val="tx2"/>
                </a:solidFill>
              </a:rPr>
              <a:t>12 měsíců</a:t>
            </a:r>
            <a:r>
              <a:rPr lang="cs-CZ" sz="2100" u="sng" dirty="0">
                <a:solidFill>
                  <a:schemeClr val="tx2"/>
                </a:solidFill>
              </a:rPr>
              <a:t> </a:t>
            </a:r>
            <a:r>
              <a:rPr lang="cs-CZ" sz="2100" dirty="0">
                <a:solidFill>
                  <a:schemeClr val="tx2"/>
                </a:solidFill>
              </a:rPr>
              <a:t>(ústavní výchova, ZDVOP, zprostředkovaná PP) nebo </a:t>
            </a:r>
            <a:r>
              <a:rPr lang="cs-CZ" sz="2100" b="1" u="sng" dirty="0">
                <a:solidFill>
                  <a:schemeClr val="tx2"/>
                </a:solidFill>
              </a:rPr>
              <a:t>3 roky </a:t>
            </a:r>
            <a:r>
              <a:rPr lang="cs-CZ" sz="2100" dirty="0">
                <a:solidFill>
                  <a:schemeClr val="tx2"/>
                </a:solidFill>
              </a:rPr>
              <a:t>(nezprostředkovaná PP),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100" dirty="0">
                <a:solidFill>
                  <a:schemeClr val="tx2"/>
                </a:solidFill>
              </a:rPr>
              <a:t>oprávněná osoba je </a:t>
            </a:r>
            <a:r>
              <a:rPr lang="cs-CZ" sz="2100" b="1" u="sng" dirty="0">
                <a:solidFill>
                  <a:schemeClr val="tx2"/>
                </a:solidFill>
              </a:rPr>
              <a:t>nezaopatřeným dítětem</a:t>
            </a:r>
            <a:r>
              <a:rPr lang="cs-CZ" sz="2100" dirty="0">
                <a:solidFill>
                  <a:schemeClr val="tx2"/>
                </a:solidFill>
              </a:rPr>
              <a:t> podle zákona o SSP,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100" dirty="0">
                <a:solidFill>
                  <a:schemeClr val="tx2"/>
                </a:solidFill>
              </a:rPr>
              <a:t>nebyla pravomocně </a:t>
            </a:r>
            <a:r>
              <a:rPr lang="cs-CZ" sz="2100" b="1" u="sng" dirty="0">
                <a:solidFill>
                  <a:schemeClr val="tx2"/>
                </a:solidFill>
              </a:rPr>
              <a:t>odsouzena k nepodmíněnému trestu odnětí svobody</a:t>
            </a:r>
            <a:r>
              <a:rPr lang="cs-CZ" sz="2100" dirty="0">
                <a:solidFill>
                  <a:schemeClr val="tx2"/>
                </a:solidFill>
              </a:rPr>
              <a:t>, který dosud nebyl zahlazen, a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cs-CZ" sz="2100" dirty="0">
                <a:solidFill>
                  <a:schemeClr val="tx2"/>
                </a:solidFill>
              </a:rPr>
              <a:t>má vypracován </a:t>
            </a:r>
            <a:r>
              <a:rPr lang="cs-CZ" sz="2100" i="1" u="sng" dirty="0">
                <a:solidFill>
                  <a:schemeClr val="tx2"/>
                </a:solidFill>
              </a:rPr>
              <a:t>individuální plán mladého dospělého</a:t>
            </a:r>
            <a:r>
              <a:rPr lang="cs-CZ" sz="2100" dirty="0">
                <a:solidFill>
                  <a:schemeClr val="tx2"/>
                </a:solidFill>
              </a:rPr>
              <a:t> a poskytuje sociálnímu kurátorovi OÚORP součinnost při jeho vyhodnocování a aktualizaci  </a:t>
            </a:r>
          </a:p>
          <a:p>
            <a:pPr marL="0" lvl="1" indent="0" algn="just">
              <a:buNone/>
            </a:pPr>
            <a:endParaRPr lang="cs-CZ" sz="2200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67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11542"/>
            <a:ext cx="8157592" cy="5727371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Požadovaná doby trvání náhradní péče před dosažením zletilosti / plné svéprávnosti je splněna také v případě že,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v průběhu trvání náhradní péče došlo ke změně osoby pečující ke změně poskytovatele služeb v zařízení ústavní výchovy; 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mladý dospělý byl bezprostředně před svěřením </a:t>
            </a:r>
            <a:br>
              <a:rPr lang="cs-CZ" sz="2000" dirty="0">
                <a:solidFill>
                  <a:schemeClr val="tx2"/>
                </a:solidFill>
              </a:rPr>
            </a:br>
            <a:r>
              <a:rPr lang="cs-CZ" sz="2000" dirty="0">
                <a:solidFill>
                  <a:schemeClr val="tx2"/>
                </a:solidFill>
              </a:rPr>
              <a:t>do pěstounské péče </a:t>
            </a:r>
            <a:r>
              <a:rPr lang="cs-CZ" sz="2000" u="sng" dirty="0">
                <a:solidFill>
                  <a:schemeClr val="tx2"/>
                </a:solidFill>
              </a:rPr>
              <a:t>v ústavní výchově alespoň po dobu </a:t>
            </a:r>
            <a:br>
              <a:rPr lang="cs-CZ" sz="2000" u="sng" dirty="0">
                <a:solidFill>
                  <a:schemeClr val="tx2"/>
                </a:solidFill>
              </a:rPr>
            </a:br>
            <a:r>
              <a:rPr lang="cs-CZ" sz="2000" u="sng" dirty="0">
                <a:solidFill>
                  <a:schemeClr val="tx2"/>
                </a:solidFill>
              </a:rPr>
              <a:t>12 měsíců po sobě </a:t>
            </a:r>
            <a:r>
              <a:rPr lang="cs-CZ" sz="2000" u="sng" dirty="0" smtClean="0">
                <a:solidFill>
                  <a:schemeClr val="tx2"/>
                </a:solidFill>
              </a:rPr>
              <a:t>jdoucích </a:t>
            </a:r>
            <a:r>
              <a:rPr lang="cs-CZ" sz="2000" dirty="0" smtClean="0">
                <a:solidFill>
                  <a:schemeClr val="tx2"/>
                </a:solidFill>
              </a:rPr>
              <a:t>(1 rok ÚV a min. 1 den PP) </a:t>
            </a:r>
            <a:endParaRPr lang="cs-CZ" sz="2000" dirty="0">
              <a:solidFill>
                <a:schemeClr val="tx2"/>
              </a:solidFill>
            </a:endParaRP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mladý dospělý byl bezprostředně před nařízením ústavní výchovy </a:t>
            </a:r>
            <a:r>
              <a:rPr lang="cs-CZ" sz="2000" u="sng" dirty="0">
                <a:solidFill>
                  <a:schemeClr val="tx2"/>
                </a:solidFill>
              </a:rPr>
              <a:t>nepřetržitě alespoň 1 rok v pěstounské péči</a:t>
            </a:r>
            <a:r>
              <a:rPr lang="cs-CZ" sz="2000" dirty="0">
                <a:solidFill>
                  <a:schemeClr val="tx2"/>
                </a:solidFill>
              </a:rPr>
              <a:t> a následně nařízená ústavní výchova </a:t>
            </a:r>
            <a:r>
              <a:rPr lang="cs-CZ" sz="2000" u="sng" dirty="0">
                <a:solidFill>
                  <a:schemeClr val="tx2"/>
                </a:solidFill>
              </a:rPr>
              <a:t>trvala alespoň 6 měsíců po sobě </a:t>
            </a:r>
            <a:r>
              <a:rPr lang="cs-CZ" sz="2000" u="sng" dirty="0" smtClean="0">
                <a:solidFill>
                  <a:schemeClr val="tx2"/>
                </a:solidFill>
              </a:rPr>
              <a:t>jdoucích </a:t>
            </a:r>
            <a:r>
              <a:rPr lang="cs-CZ" sz="2000" dirty="0" smtClean="0">
                <a:solidFill>
                  <a:schemeClr val="tx2"/>
                </a:solidFill>
              </a:rPr>
              <a:t>(1 rok PP a min. ½ roku ÚV). </a:t>
            </a:r>
          </a:p>
          <a:p>
            <a:pPr marL="400050" lvl="2" indent="0" algn="just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Doby, po které trvala péče zakládající nárok na zaopatřovací příspěvek, </a:t>
            </a:r>
            <a:r>
              <a:rPr lang="cs-CZ" sz="2200" b="1" dirty="0">
                <a:solidFill>
                  <a:schemeClr val="tx2"/>
                </a:solidFill>
              </a:rPr>
              <a:t>se pro účely splnění požadované doby trvání náhradní péče sčítají</a:t>
            </a:r>
            <a:r>
              <a:rPr lang="cs-CZ" sz="2200" dirty="0">
                <a:solidFill>
                  <a:schemeClr val="tx2"/>
                </a:solidFill>
              </a:rPr>
              <a:t>, pokud jednotlivé druhy péče zakládající nárok na zaopatřovací příspěvek </a:t>
            </a:r>
            <a:r>
              <a:rPr lang="cs-CZ" sz="2200" b="1" dirty="0">
                <a:solidFill>
                  <a:schemeClr val="tx2"/>
                </a:solidFill>
              </a:rPr>
              <a:t>na sebe bezprostředně navazovaly</a:t>
            </a:r>
            <a:r>
              <a:rPr lang="cs-CZ" sz="2200" dirty="0">
                <a:solidFill>
                  <a:schemeClr val="tx2"/>
                </a:solidFill>
              </a:rPr>
              <a:t>.</a:t>
            </a:r>
            <a:endParaRPr lang="cs-CZ" sz="2200" i="1" dirty="0">
              <a:solidFill>
                <a:schemeClr val="tx2"/>
              </a:solidFill>
            </a:endParaRPr>
          </a:p>
          <a:p>
            <a:pPr marL="0" lvl="1" indent="0" algn="just">
              <a:buNone/>
            </a:pPr>
            <a:endParaRPr lang="cs-CZ" sz="2200" i="1" dirty="0">
              <a:solidFill>
                <a:schemeClr val="tx2"/>
              </a:solidFill>
            </a:endParaRPr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31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8157592" cy="5627979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Do požadované doby trvání náhradní péče před dosažením zletilosti / plné svéprávnosti se započítává také 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doba, po kterou byl mladý dospělý svěřen do osobní péče osoby pečující na základě usnesení soudu o nařízení předběžného opatření,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doba, po kterou byl mladý dospělý v plném přímém zaopatření ústavního zařízení na základě usnesení soudu </a:t>
            </a:r>
            <a:br>
              <a:rPr lang="cs-CZ" sz="2000" dirty="0">
                <a:solidFill>
                  <a:schemeClr val="tx2"/>
                </a:solidFill>
              </a:rPr>
            </a:br>
            <a:r>
              <a:rPr lang="cs-CZ" sz="2000" dirty="0">
                <a:solidFill>
                  <a:schemeClr val="tx2"/>
                </a:solidFill>
              </a:rPr>
              <a:t>o předběžné úpravě poměrů dítěte nebo o výchovném opatření podle § 13a, </a:t>
            </a:r>
          </a:p>
          <a:p>
            <a:pPr marL="0" lvl="1" indent="0" algn="just">
              <a:buNone/>
            </a:pPr>
            <a:r>
              <a:rPr lang="cs-CZ" sz="2400" b="1" dirty="0">
                <a:solidFill>
                  <a:schemeClr val="tx2"/>
                </a:solidFill>
              </a:rPr>
              <a:t>pokud tato doba bezprostředně předcházela dni, ke kterému se stalo vykonatelným rozhodnutí soudu o péči zakládající nárok na zaopatřovací příspěvek </a:t>
            </a:r>
            <a:r>
              <a:rPr lang="cs-CZ" sz="2400" dirty="0">
                <a:solidFill>
                  <a:schemeClr val="tx2"/>
                </a:solidFill>
              </a:rPr>
              <a:t>(tj. rozsudek soudu o pěstounské péči, o jmenování poručníka dítěti nebo o nařízení ústavní výchovy, včetně svěření dítěte do péče ZDVOP podle § 971/2 </a:t>
            </a:r>
            <a:r>
              <a:rPr lang="cs-CZ" sz="2400" dirty="0" err="1">
                <a:solidFill>
                  <a:schemeClr val="tx2"/>
                </a:solidFill>
              </a:rPr>
              <a:t>o.z</a:t>
            </a:r>
            <a:r>
              <a:rPr lang="cs-CZ" sz="2400" dirty="0">
                <a:solidFill>
                  <a:schemeClr val="tx2"/>
                </a:solidFill>
              </a:rPr>
              <a:t>.).</a:t>
            </a:r>
            <a:endParaRPr lang="cs-CZ" sz="2400" b="1" dirty="0">
              <a:solidFill>
                <a:schemeClr val="tx2"/>
              </a:solidFill>
            </a:endParaRPr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550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980728"/>
            <a:ext cx="8157592" cy="5627979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Kvalifikovaná doba trvání náhradní péče před dosažením zletilosti / plné svéprávnosti se nevyžaduje za předpokladu, </a:t>
            </a:r>
            <a:br>
              <a:rPr lang="cs-CZ" sz="2400" dirty="0">
                <a:solidFill>
                  <a:schemeClr val="tx2"/>
                </a:solidFill>
              </a:rPr>
            </a:br>
            <a:r>
              <a:rPr lang="cs-CZ" sz="2400" dirty="0">
                <a:solidFill>
                  <a:schemeClr val="tx2"/>
                </a:solidFill>
              </a:rPr>
              <a:t>že oprávněná osoba byla do náhradní rodinné nebo ústavní péče </a:t>
            </a:r>
            <a:r>
              <a:rPr lang="cs-CZ" sz="2400" b="1" dirty="0">
                <a:solidFill>
                  <a:schemeClr val="tx2"/>
                </a:solidFill>
              </a:rPr>
              <a:t>svěřena z důvodu jejího oboustranného osiření</a:t>
            </a:r>
            <a:r>
              <a:rPr lang="cs-CZ" sz="2400" b="1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None/>
            </a:pPr>
            <a:endParaRPr lang="cs-CZ" sz="2400" b="1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V případě svěření oprávněné osoby do nezprostředkované pěstounské péče se zkracuje požadovaná doba trvání náhradní </a:t>
            </a:r>
            <a:r>
              <a:rPr lang="cs-CZ" sz="2400" dirty="0" smtClean="0">
                <a:solidFill>
                  <a:schemeClr val="tx2"/>
                </a:solidFill>
              </a:rPr>
              <a:t>péče </a:t>
            </a:r>
            <a:r>
              <a:rPr lang="cs-CZ" sz="2400" b="1" dirty="0" smtClean="0">
                <a:solidFill>
                  <a:schemeClr val="tx2"/>
                </a:solidFill>
              </a:rPr>
              <a:t>z 3 let na 12 měsíců </a:t>
            </a:r>
            <a:r>
              <a:rPr lang="cs-CZ" sz="2400" dirty="0">
                <a:solidFill>
                  <a:schemeClr val="tx2"/>
                </a:solidFill>
              </a:rPr>
              <a:t>v případě, že důvodem svěření dítěte do pěstounské péče bylo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prohlášení rodičů za nezvěstné,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pobyt rodičů ve zdravotnickém zařízení nebo v pobytovém zařízení sociálních služeb, nebo</a:t>
            </a:r>
          </a:p>
          <a:p>
            <a:pPr marL="742950" lvl="2" indent="-342900" algn="just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tx2"/>
                </a:solidFill>
              </a:rPr>
              <a:t>vzetí rodičů do vazby nebo nástup rodičů do výkonu trestu odnětí svobody.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cs-CZ" sz="2200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7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81336"/>
            <a:ext cx="8157592" cy="572737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Na žádost mladého dospělého může Generální ředitelství ÚP </a:t>
            </a:r>
            <a:r>
              <a:rPr lang="cs-CZ" sz="2200" b="1" dirty="0">
                <a:solidFill>
                  <a:schemeClr val="tx2"/>
                </a:solidFill>
              </a:rPr>
              <a:t>rozhodnout o odstranění tvrdosti zákona</a:t>
            </a:r>
            <a:r>
              <a:rPr lang="cs-CZ" sz="2200" dirty="0">
                <a:solidFill>
                  <a:schemeClr val="tx2"/>
                </a:solidFill>
              </a:rPr>
              <a:t> a prominutí splnění podmínky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2"/>
                </a:solidFill>
              </a:rPr>
              <a:t>trvání náhradní péče do dne dosažení zletilosti nebo nabytí plné svéprávnosti,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2"/>
                </a:solidFill>
              </a:rPr>
              <a:t>doby trvání náhradní péče bezprostředně před dosažením zletilosti nebo plné svéprávnosti</a:t>
            </a:r>
            <a:r>
              <a:rPr lang="cs-CZ" sz="18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2"/>
                </a:solidFill>
              </a:rPr>
              <a:t>S nárokem na opakující se zaopatřovací příspěvek je </a:t>
            </a:r>
            <a:r>
              <a:rPr lang="cs-CZ" sz="2200" b="1" dirty="0">
                <a:solidFill>
                  <a:schemeClr val="tx2"/>
                </a:solidFill>
              </a:rPr>
              <a:t>vyloučen souběh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2"/>
                </a:solidFill>
              </a:rPr>
              <a:t>s uplatněním nároku zletilého nezaopatřeného dítěte na </a:t>
            </a:r>
            <a:r>
              <a:rPr lang="cs-CZ" sz="1800" u="sng" dirty="0">
                <a:solidFill>
                  <a:schemeClr val="tx2"/>
                </a:solidFill>
              </a:rPr>
              <a:t>příspěvek </a:t>
            </a:r>
            <a:br>
              <a:rPr lang="cs-CZ" sz="1800" u="sng" dirty="0">
                <a:solidFill>
                  <a:schemeClr val="tx2"/>
                </a:solidFill>
              </a:rPr>
            </a:br>
            <a:r>
              <a:rPr lang="cs-CZ" sz="1800" u="sng" dirty="0">
                <a:solidFill>
                  <a:schemeClr val="tx2"/>
                </a:solidFill>
              </a:rPr>
              <a:t>na úhradu potřeb dítěte</a:t>
            </a:r>
            <a:r>
              <a:rPr lang="cs-CZ" sz="1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dirty="0">
                <a:solidFill>
                  <a:schemeClr val="tx2"/>
                </a:solidFill>
              </a:rPr>
              <a:t>a nároku bývalého pěstouna či poručníka </a:t>
            </a:r>
            <a:br>
              <a:rPr lang="cs-CZ" sz="1800" dirty="0">
                <a:solidFill>
                  <a:schemeClr val="tx2"/>
                </a:solidFill>
              </a:rPr>
            </a:br>
            <a:r>
              <a:rPr lang="cs-CZ" sz="1800" dirty="0">
                <a:solidFill>
                  <a:schemeClr val="tx2"/>
                </a:solidFill>
              </a:rPr>
              <a:t>na </a:t>
            </a:r>
            <a:r>
              <a:rPr lang="cs-CZ" sz="1800" u="sng" dirty="0">
                <a:solidFill>
                  <a:schemeClr val="tx2"/>
                </a:solidFill>
              </a:rPr>
              <a:t>odměnu pěstouna</a:t>
            </a:r>
            <a:r>
              <a:rPr lang="cs-CZ" sz="1800" dirty="0">
                <a:solidFill>
                  <a:schemeClr val="tx2"/>
                </a:solidFill>
              </a:rPr>
              <a:t> (příspěvek při pěstounské péči),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chemeClr val="tx2"/>
                </a:solidFill>
              </a:rPr>
              <a:t>s poskytováním </a:t>
            </a:r>
            <a:r>
              <a:rPr lang="cs-CZ" sz="1800" u="sng" dirty="0">
                <a:solidFill>
                  <a:schemeClr val="tx2"/>
                </a:solidFill>
              </a:rPr>
              <a:t>plného přímého zaopatření školským zařízení pro výkon ústavní výchovy</a:t>
            </a:r>
            <a:r>
              <a:rPr lang="cs-CZ" sz="1800" dirty="0">
                <a:solidFill>
                  <a:schemeClr val="tx2"/>
                </a:solidFill>
              </a:rPr>
              <a:t> po dosažení zletilosti na základě smlouvy nebo na základě prodloužení ústavní výchovy</a:t>
            </a:r>
            <a:r>
              <a:rPr lang="cs-CZ" sz="18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 algn="just">
              <a:buNone/>
            </a:pPr>
            <a:endParaRPr lang="cs-CZ" sz="18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200" b="1" dirty="0" smtClean="0">
                <a:solidFill>
                  <a:schemeClr val="tx2"/>
                </a:solidFill>
              </a:rPr>
              <a:t>Do </a:t>
            </a:r>
            <a:r>
              <a:rPr lang="cs-CZ" sz="2200" b="1" dirty="0">
                <a:solidFill>
                  <a:schemeClr val="tx2"/>
                </a:solidFill>
              </a:rPr>
              <a:t>konce roku 2027 </a:t>
            </a:r>
            <a:r>
              <a:rPr lang="cs-CZ" sz="2200" dirty="0">
                <a:solidFill>
                  <a:schemeClr val="tx2"/>
                </a:solidFill>
              </a:rPr>
              <a:t>je však pro oprávněné osoby odcházející </a:t>
            </a:r>
            <a:br>
              <a:rPr lang="cs-CZ" sz="2200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z pěstounské péče zachována </a:t>
            </a:r>
            <a:r>
              <a:rPr lang="cs-CZ" sz="2200" b="1" dirty="0">
                <a:solidFill>
                  <a:schemeClr val="tx2"/>
                </a:solidFill>
              </a:rPr>
              <a:t>možnost volby </a:t>
            </a:r>
            <a:r>
              <a:rPr lang="cs-CZ" sz="2200" dirty="0">
                <a:solidFill>
                  <a:schemeClr val="tx2"/>
                </a:solidFill>
              </a:rPr>
              <a:t>mezi uplatněním nároku </a:t>
            </a:r>
            <a:br>
              <a:rPr lang="cs-CZ" sz="2200" dirty="0">
                <a:solidFill>
                  <a:schemeClr val="tx2"/>
                </a:solidFill>
              </a:rPr>
            </a:br>
            <a:r>
              <a:rPr lang="cs-CZ" sz="2200" dirty="0">
                <a:solidFill>
                  <a:schemeClr val="tx2"/>
                </a:solidFill>
              </a:rPr>
              <a:t>na příspěvek na úhradu potřeb dítěte (+ na odměnu pěstouna pro bývalého pěstouna/poručníka) a mezi uplatněním nároku na opakující se zaopatřovací příspěvek.</a:t>
            </a:r>
          </a:p>
          <a:p>
            <a:pPr marL="0" lvl="1" indent="0" algn="just">
              <a:buNone/>
            </a:pPr>
            <a:endParaRPr lang="cs-CZ" sz="2200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2200" i="1" dirty="0"/>
          </a:p>
          <a:p>
            <a:pPr marL="0" lvl="1" indent="0" algn="just">
              <a:buNone/>
            </a:pPr>
            <a:endParaRPr lang="cs-CZ" sz="1900" i="1" dirty="0"/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598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8001000" cy="50405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rgbClr val="0070C0"/>
                </a:solidFill>
              </a:rPr>
              <a:t>Zaopatřovací příspěvek opakující se </a:t>
            </a:r>
            <a:r>
              <a:rPr lang="cs-CZ" sz="3200" dirty="0">
                <a:solidFill>
                  <a:srgbClr val="0070C0"/>
                </a:solidFill>
              </a:rPr>
              <a:t>(§ 50b)</a:t>
            </a:r>
            <a:endParaRPr lang="cs-CZ" sz="3200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881336"/>
            <a:ext cx="8157592" cy="5727371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200" b="1" u="sng" dirty="0">
                <a:solidFill>
                  <a:schemeClr val="tx2"/>
                </a:solidFill>
              </a:rPr>
              <a:t>Individuální plán mladého dospělého (§ 50d</a:t>
            </a:r>
            <a:r>
              <a:rPr lang="cs-CZ" sz="2200" dirty="0">
                <a:solidFill>
                  <a:schemeClr val="tx2"/>
                </a:solidFill>
              </a:rPr>
              <a:t>) obsahuje dle zákona s ohledem na zdravotní stav, možnosti a schopnosti mladého dospělého zejména stanovení rozsahu spolupráce mladého dospělého a sociálního kurátora,  vymezení způsobu přípravy na budoucí povolání a samostatné hospodaření, způsobu pomoci při hledání bydlení a zaměstnání, přípravu na partnerský a rodinný život</a:t>
            </a:r>
            <a:r>
              <a:rPr lang="cs-CZ" sz="22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cs-CZ" sz="22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!! Jednotlivé </a:t>
            </a:r>
            <a:r>
              <a:rPr lang="cs-CZ" sz="2200" b="1" dirty="0">
                <a:solidFill>
                  <a:schemeClr val="tx2"/>
                </a:solidFill>
              </a:rPr>
              <a:t>body obsahově identifikuje mladý dospělý sám a sociální pracovník / sociální kurátor jej při tom doprovází a pomáhá s formulací a upřesněním přání mladého dospělého</a:t>
            </a:r>
            <a:r>
              <a:rPr lang="cs-CZ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2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2200" b="1" dirty="0" smtClean="0">
                <a:solidFill>
                  <a:schemeClr val="tx2"/>
                </a:solidFill>
              </a:rPr>
              <a:t>!! Sociální </a:t>
            </a:r>
            <a:r>
              <a:rPr lang="cs-CZ" sz="2200" b="1" dirty="0">
                <a:solidFill>
                  <a:schemeClr val="tx2"/>
                </a:solidFill>
              </a:rPr>
              <a:t>pracovník / sociální kurátor nezodpovídá za život mladého dospělého =&gt; je jeho oporou a podporou.</a:t>
            </a:r>
          </a:p>
          <a:p>
            <a:pPr marL="0" lvl="1" indent="0" algn="just">
              <a:buNone/>
            </a:pPr>
            <a:endParaRPr lang="cs-CZ" sz="2400" dirty="0"/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tx2"/>
                </a:solidFill>
              </a:rPr>
              <a:t>Individuální plán mladého dospělého se vypracovává </a:t>
            </a:r>
            <a:r>
              <a:rPr lang="cs-CZ" sz="2400" b="1" dirty="0">
                <a:solidFill>
                  <a:schemeClr val="tx2"/>
                </a:solidFill>
              </a:rPr>
              <a:t>před podáním žádosti</a:t>
            </a:r>
            <a:r>
              <a:rPr lang="cs-CZ" sz="2400" dirty="0">
                <a:solidFill>
                  <a:schemeClr val="tx2"/>
                </a:solidFill>
              </a:rPr>
              <a:t> o opakující se zaopatřovací příspěvek podle § 50b. Požádat o vypracování individuálního plánu může </a:t>
            </a:r>
            <a:r>
              <a:rPr lang="cs-CZ" sz="2400" dirty="0" smtClean="0">
                <a:solidFill>
                  <a:schemeClr val="tx2"/>
                </a:solidFill>
              </a:rPr>
              <a:t>dítě nejdříve 6 měsíců před dosažením plné svéprávnosti.</a:t>
            </a:r>
            <a:endParaRPr lang="cs-CZ" sz="2400" i="1" u="sng" dirty="0">
              <a:solidFill>
                <a:schemeClr val="tx2"/>
              </a:solidFill>
              <a:highlight>
                <a:srgbClr val="00FF00"/>
              </a:highlight>
            </a:endParaRPr>
          </a:p>
        </p:txBody>
      </p:sp>
      <p:pic>
        <p:nvPicPr>
          <p:cNvPr id="4" name="Picture 14" descr="pru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35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8926</TotalTime>
  <Words>472</Words>
  <Application>Microsoft Office PowerPoint</Application>
  <PresentationFormat>Předvádění na obrazovce (4:3)</PresentationFormat>
  <Paragraphs>112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DejaVu Sans</vt:lpstr>
      <vt:lpstr>Times New Roman</vt:lpstr>
      <vt:lpstr>Wingdings</vt:lpstr>
      <vt:lpstr>Motiv systému Office</vt:lpstr>
      <vt:lpstr>Prezentace aplikace PowerPoint</vt:lpstr>
      <vt:lpstr>Novelizace zákona o SPOD</vt:lpstr>
      <vt:lpstr>Prezentace aplikace PowerPoint</vt:lpstr>
      <vt:lpstr>Zaopatřovací příspěvek opakující se (§ 50b)</vt:lpstr>
      <vt:lpstr>Zaopatřovací příspěvek opakující se (§ 50b)</vt:lpstr>
      <vt:lpstr>Zaopatřovací příspěvek opakující se (§ 50b)</vt:lpstr>
      <vt:lpstr>Zaopatřovací příspěvek opakující se (§ 50b)</vt:lpstr>
      <vt:lpstr>Zaopatřovací příspěvek opakující se (§ 50b)</vt:lpstr>
      <vt:lpstr>Zaopatřovací příspěvek opakující se (§ 50b)</vt:lpstr>
      <vt:lpstr>Zaopatřovací příspěvek opakující se (§ 50b)</vt:lpstr>
      <vt:lpstr>Novela zákona o SPOD: Zaopatřovací příspěvek jednorázový (§ 50c)</vt:lpstr>
      <vt:lpstr>Novela zákona o SPOD: Zaopatřovací příspěvek jednorázový (§ 50c)</vt:lpstr>
      <vt:lpstr>Novela zákona o SPOD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Anna Hofschneiderová</dc:creator>
  <cp:lastModifiedBy>Filipová Daniela</cp:lastModifiedBy>
  <cp:revision>607</cp:revision>
  <cp:lastPrinted>2021-12-08T08:12:32Z</cp:lastPrinted>
  <dcterms:created xsi:type="dcterms:W3CDTF">2017-06-23T05:28:28Z</dcterms:created>
  <dcterms:modified xsi:type="dcterms:W3CDTF">2021-12-08T08:12:41Z</dcterms:modified>
</cp:coreProperties>
</file>