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14"/>
  </p:notesMasterIdLst>
  <p:handoutMasterIdLst>
    <p:handoutMasterId r:id="rId15"/>
  </p:handoutMasterIdLst>
  <p:sldIdLst>
    <p:sldId id="256" r:id="rId2"/>
    <p:sldId id="294" r:id="rId3"/>
    <p:sldId id="257" r:id="rId4"/>
    <p:sldId id="292" r:id="rId5"/>
    <p:sldId id="267" r:id="rId6"/>
    <p:sldId id="263" r:id="rId7"/>
    <p:sldId id="266" r:id="rId8"/>
    <p:sldId id="262" r:id="rId9"/>
    <p:sldId id="291" r:id="rId10"/>
    <p:sldId id="264" r:id="rId11"/>
    <p:sldId id="293" r:id="rId12"/>
    <p:sldId id="268" r:id="rId13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60" d="100"/>
          <a:sy n="60" d="100"/>
        </p:scale>
        <p:origin x="-2448" y="-11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872451-84D5-4859-B038-110EA7128572}" type="datetimeFigureOut">
              <a:rPr lang="cs-CZ" smtClean="0"/>
              <a:pPr/>
              <a:t>25.11.2013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cs-CZ" smtClean="0"/>
              <a:t>opvk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469364-F4A6-446A-BC42-FE50AEB983F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00169565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693CB5-E214-49B9-821A-9C028487F649}" type="datetimeFigureOut">
              <a:rPr lang="cs-CZ" smtClean="0"/>
              <a:pPr/>
              <a:t>25.11.2013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cs-CZ" smtClean="0"/>
              <a:t>opvk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84008F-D4DB-4417-A855-B0616605196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33156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84008F-D4DB-4417-A855-B06166051962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opvk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8618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cs-CZ" smtClean="0"/>
              <a:t>11/24/2013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6522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cs-CZ" smtClean="0"/>
              <a:t>11/24/2013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2329601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cs-CZ" smtClean="0"/>
              <a:t>11/24/2013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xmlns="" val="1040082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cs-CZ" smtClean="0"/>
              <a:t>11/24/2013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xmlns="" val="74690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cs-CZ" smtClean="0"/>
              <a:t>11/24/2013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1086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cs-CZ" smtClean="0"/>
              <a:t>11/24/2013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768379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cs-CZ" smtClean="0"/>
              <a:t>11/24/2013</a:t>
            </a:r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xmlns="" val="2003480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cs-CZ" smtClean="0"/>
              <a:t>11/24/2013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xmlns="" val="3792665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cs-CZ" smtClean="0"/>
              <a:t>11/24/2013</a:t>
            </a:r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106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cs-CZ" smtClean="0"/>
              <a:t>11/24/2013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8417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cs-CZ" smtClean="0"/>
              <a:t>11/24/2013</a:t>
            </a:r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xmlns="" val="893974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11/24/2013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BD3D6-7ABF-467C-A5A7-2FB43BFFBB0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1979712" cy="836712"/>
          </a:xfrm>
          <a:prstGeom prst="rect">
            <a:avLst/>
          </a:prstGeom>
          <a:gradFill flip="none" rotWithShape="1">
            <a:gsLst>
              <a:gs pos="100000">
                <a:srgbClr val="003D96">
                  <a:alpha val="74000"/>
                </a:srgbClr>
              </a:gs>
              <a:gs pos="50000">
                <a:srgbClr val="104086">
                  <a:shade val="67500"/>
                  <a:satMod val="115000"/>
                </a:srgbClr>
              </a:gs>
              <a:gs pos="100000">
                <a:srgbClr val="104086">
                  <a:shade val="100000"/>
                  <a:satMod val="115000"/>
                </a:srgbClr>
              </a:gs>
            </a:gsLst>
            <a:lin ang="54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7164288" y="0"/>
            <a:ext cx="1979712" cy="836712"/>
          </a:xfrm>
          <a:prstGeom prst="rect">
            <a:avLst/>
          </a:prstGeom>
          <a:gradFill flip="none" rotWithShape="1">
            <a:gsLst>
              <a:gs pos="100000">
                <a:srgbClr val="003D96">
                  <a:alpha val="74000"/>
                </a:srgbClr>
              </a:gs>
              <a:gs pos="50000">
                <a:srgbClr val="104086">
                  <a:shade val="67500"/>
                  <a:satMod val="115000"/>
                </a:srgbClr>
              </a:gs>
              <a:gs pos="100000">
                <a:srgbClr val="104086">
                  <a:shade val="100000"/>
                  <a:satMod val="115000"/>
                </a:srgbClr>
              </a:gs>
            </a:gsLst>
            <a:lin ang="54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Obrázek 8" descr="logolink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2555776" y="0"/>
            <a:ext cx="3960440" cy="998500"/>
          </a:xfrm>
          <a:prstGeom prst="rect">
            <a:avLst/>
          </a:prstGeom>
          <a:solidFill>
            <a:srgbClr val="000000"/>
          </a:solidFill>
        </p:spPr>
      </p:pic>
      <p:sp>
        <p:nvSpPr>
          <p:cNvPr id="10" name="Obdélník 9"/>
          <p:cNvSpPr/>
          <p:nvPr userDrawn="1"/>
        </p:nvSpPr>
        <p:spPr>
          <a:xfrm>
            <a:off x="0" y="6381328"/>
            <a:ext cx="8172400" cy="476672"/>
          </a:xfrm>
          <a:prstGeom prst="rect">
            <a:avLst/>
          </a:prstGeom>
          <a:gradFill flip="none" rotWithShape="1">
            <a:gsLst>
              <a:gs pos="0">
                <a:srgbClr val="104086">
                  <a:shade val="30000"/>
                  <a:satMod val="115000"/>
                </a:srgbClr>
              </a:gs>
              <a:gs pos="50000">
                <a:srgbClr val="104086">
                  <a:shade val="67500"/>
                  <a:satMod val="115000"/>
                </a:srgbClr>
              </a:gs>
              <a:gs pos="100000">
                <a:srgbClr val="10408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sz="1100" b="1" dirty="0" smtClean="0">
              <a:solidFill>
                <a:srgbClr val="FFC000"/>
              </a:solidFill>
            </a:endParaRPr>
          </a:p>
          <a:p>
            <a:r>
              <a:rPr lang="cs-CZ" sz="1100" b="1" dirty="0" smtClean="0">
                <a:solidFill>
                  <a:srgbClr val="FFC000"/>
                </a:solidFill>
              </a:rPr>
              <a:t>„Přírodovědné a technické vzdělávání Ústeckého kraje“</a:t>
            </a:r>
          </a:p>
          <a:p>
            <a:r>
              <a:rPr lang="cs-CZ" sz="1100" i="1" dirty="0" smtClean="0">
                <a:solidFill>
                  <a:srgbClr val="FFC000"/>
                </a:solidFill>
              </a:rPr>
              <a:t>CZ.1.07/1.1.00/44.0005</a:t>
            </a:r>
          </a:p>
          <a:p>
            <a:pPr algn="ctr"/>
            <a:endParaRPr lang="cs-CZ" sz="1100" dirty="0"/>
          </a:p>
        </p:txBody>
      </p:sp>
      <p:sp>
        <p:nvSpPr>
          <p:cNvPr id="11" name="Zástupný symbol pro číslo snímku 15"/>
          <p:cNvSpPr txBox="1">
            <a:spLocks/>
          </p:cNvSpPr>
          <p:nvPr userDrawn="1"/>
        </p:nvSpPr>
        <p:spPr>
          <a:xfrm>
            <a:off x="8172400" y="6381328"/>
            <a:ext cx="971600" cy="476672"/>
          </a:xfrm>
          <a:prstGeom prst="rect">
            <a:avLst/>
          </a:prstGeom>
          <a:solidFill>
            <a:srgbClr val="104086"/>
          </a:solid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C6A4B7-76C5-4EFD-98F7-89980EC66B22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2" name="Přímá spojovací čára 11"/>
          <p:cNvCxnSpPr/>
          <p:nvPr userDrawn="1"/>
        </p:nvCxnSpPr>
        <p:spPr>
          <a:xfrm>
            <a:off x="0" y="6309320"/>
            <a:ext cx="9144000" cy="0"/>
          </a:xfrm>
          <a:prstGeom prst="line">
            <a:avLst/>
          </a:prstGeom>
          <a:ln w="69850" cmpd="thickThin">
            <a:solidFill>
              <a:srgbClr val="1040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65333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23000">
              <a:schemeClr val="bg1">
                <a:tint val="80000"/>
                <a:satMod val="30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1643050"/>
            <a:ext cx="7772400" cy="1785950"/>
          </a:xfrm>
        </p:spPr>
        <p:txBody>
          <a:bodyPr/>
          <a:lstStyle/>
          <a:p>
            <a:r>
              <a:rPr lang="cs-CZ" dirty="0" smtClean="0"/>
              <a:t>Nejčastější chyby při zadávání veřejných zakázek z OPVK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149080"/>
            <a:ext cx="6400800" cy="1489720"/>
          </a:xfrm>
        </p:spPr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tx1"/>
                </a:solidFill>
              </a:rPr>
              <a:t>25. 11. 2013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28596" y="1268760"/>
            <a:ext cx="8501122" cy="4608512"/>
          </a:xfrm>
        </p:spPr>
        <p:txBody>
          <a:bodyPr>
            <a:noAutofit/>
          </a:bodyPr>
          <a:lstStyle/>
          <a:p>
            <a:pPr marL="342900" indent="-342900" algn="just">
              <a:buFontTx/>
              <a:buChar char="-"/>
            </a:pPr>
            <a:r>
              <a:rPr lang="cs-CZ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Chybné názvy a číslování jednotlivých </a:t>
            </a:r>
            <a:r>
              <a:rPr lang="cs-CZ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příloh zadávací dokumentace v zadávací dokumentaci, terminologické </a:t>
            </a:r>
            <a:r>
              <a:rPr lang="cs-CZ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nejasnosti.</a:t>
            </a:r>
          </a:p>
          <a:p>
            <a:pPr marL="342900" indent="-342900" algn="just">
              <a:buFontTx/>
              <a:buChar char="-"/>
            </a:pPr>
            <a:r>
              <a:rPr lang="cs-CZ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Změny ve smlouvách – návrh smlouvy se liší oproti podepsané smlouvě s vítězným uchazečem</a:t>
            </a:r>
            <a:r>
              <a:rPr lang="cs-CZ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!!</a:t>
            </a:r>
          </a:p>
          <a:p>
            <a:pPr marL="342900" indent="-342900" algn="just">
              <a:buFontTx/>
              <a:buChar char="-"/>
            </a:pPr>
            <a:r>
              <a:rPr lang="cs-CZ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Ve Výzvách uvedeno, že se jedná o zakázku, která není zadávána dle zákona č. 137/2006 Sb., o veřejných zakázkách, ale na zákon jsou všude uváděny odkazy.</a:t>
            </a:r>
            <a:endParaRPr lang="cs-CZ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152128"/>
          </a:xfrm>
        </p:spPr>
        <p:txBody>
          <a:bodyPr>
            <a:normAutofit/>
          </a:bodyPr>
          <a:lstStyle/>
          <a:p>
            <a:r>
              <a:rPr lang="cs-CZ" sz="3600" u="sng" dirty="0" smtClean="0"/>
              <a:t>Technická novela - platnost od 01. 01. 2014</a:t>
            </a:r>
            <a:endParaRPr lang="cs-CZ" sz="3600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Autofit/>
          </a:bodyPr>
          <a:lstStyle/>
          <a:p>
            <a:pPr algn="just"/>
            <a:r>
              <a:rPr lang="cs-CZ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Schválené opatření vstoupí v účinnost 1. 1. 2014, zákonné opatření musí podle Ústavy ČR ještě potvrdit nově ustavená Poslanecká sněmovna (mělo by proběhnout dne 25 .11. 2013)</a:t>
            </a:r>
          </a:p>
          <a:p>
            <a:pPr algn="just"/>
            <a:r>
              <a:rPr lang="cs-CZ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Navýšení limitů pro podlimitní veřejné zakázky: </a:t>
            </a:r>
          </a:p>
          <a:p>
            <a:pPr marL="0" indent="0" algn="just">
              <a:buNone/>
            </a:pPr>
            <a:r>
              <a:rPr lang="cs-CZ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		- 2 mil. Kč bez DPH – dodávky a služby</a:t>
            </a:r>
          </a:p>
          <a:p>
            <a:pPr marL="0" indent="0" algn="just">
              <a:buNone/>
            </a:pPr>
            <a:r>
              <a:rPr lang="cs-CZ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		- 6 mil. Kč bez DPH – stavebná práce</a:t>
            </a:r>
          </a:p>
          <a:p>
            <a:pPr algn="just"/>
            <a:r>
              <a:rPr lang="cs-CZ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Změny v případě, že zadavatel obdržel pouze jednu nabídku – u opakované VZ, u VZ na základě rámcové smlouvy</a:t>
            </a:r>
          </a:p>
          <a:p>
            <a:pPr algn="just"/>
            <a:r>
              <a:rPr lang="cs-CZ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Splnění kvalifikace - ruší původní podmínku, že skutečnosti rozhodné pro splnění kvalifikace musí nastat ve lhůtě pro podání nabídek a nově stanoví, že tyto skutečnosti mohou nastat po lhůtě pro podání nabídek</a:t>
            </a:r>
          </a:p>
          <a:p>
            <a:pPr algn="just"/>
            <a:r>
              <a:rPr lang="cs-CZ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 případě opakované zakázky – nemusí se zveřejňovat předběžné oznámení (urychlí proces)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61925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71472" y="1714488"/>
            <a:ext cx="8429684" cy="3500462"/>
          </a:xfrm>
        </p:spPr>
        <p:txBody>
          <a:bodyPr>
            <a:normAutofit/>
          </a:bodyPr>
          <a:lstStyle/>
          <a:p>
            <a:pPr algn="l"/>
            <a:r>
              <a:rPr lang="cs-CZ" sz="2700" dirty="0" smtClean="0"/>
              <a:t/>
            </a:r>
            <a:br>
              <a:rPr lang="cs-CZ" sz="2700" dirty="0" smtClean="0"/>
            </a:br>
            <a:r>
              <a:rPr lang="cs-CZ" sz="2700" dirty="0" smtClean="0"/>
              <a:t/>
            </a:r>
            <a:br>
              <a:rPr lang="cs-CZ" sz="2700" dirty="0" smtClean="0"/>
            </a:br>
            <a:r>
              <a:rPr lang="cs-CZ" sz="2700" dirty="0" smtClean="0"/>
              <a:t/>
            </a:r>
            <a:br>
              <a:rPr lang="cs-CZ" sz="2700" dirty="0" smtClean="0"/>
            </a:br>
            <a:r>
              <a:rPr lang="cs-CZ" sz="2700" dirty="0" smtClean="0"/>
              <a:t> </a:t>
            </a:r>
            <a:endParaRPr lang="cs-CZ" sz="2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>
            <a:normAutofit/>
          </a:bodyPr>
          <a:lstStyle/>
          <a:p>
            <a:r>
              <a:rPr lang="cs-CZ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Děkujeme Vám za pozornost</a:t>
            </a:r>
          </a:p>
          <a:p>
            <a:r>
              <a:rPr lang="cs-CZ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</a:t>
            </a:r>
            <a:r>
              <a:rPr lang="cs-CZ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přejeme Vám pěkný zbytek dne.</a:t>
            </a:r>
            <a:endParaRPr lang="cs-CZ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cs-CZ" u="sng" dirty="0" smtClean="0"/>
              <a:t>Průzkum trhu a stanovení předpokládané hodnoty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/>
          </a:bodyPr>
          <a:lstStyle/>
          <a:p>
            <a:pPr marL="268288" indent="-268288" algn="just">
              <a:buNone/>
            </a:pPr>
            <a:r>
              <a:rPr lang="cs-CZ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</a:t>
            </a:r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Zadavatel </a:t>
            </a: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je povinen doložit způsob ustanovení předpokládané hodnoty </a:t>
            </a:r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veřejné zakázky.</a:t>
            </a:r>
            <a:endParaRPr lang="cs-CZ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just">
              <a:buNone/>
            </a:pPr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Při </a:t>
            </a: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stanovení předpokládané hodnoty zadavatel vychází: </a:t>
            </a:r>
          </a:p>
          <a:p>
            <a:pPr marL="630238" indent="0" algn="just">
              <a:buNone/>
            </a:pPr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</a:t>
            </a: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z údajů o zakázkách stejného </a:t>
            </a:r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či obdobného plnění,</a:t>
            </a:r>
            <a:endParaRPr lang="cs-CZ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973138" algn="just">
              <a:buFontTx/>
              <a:buChar char="-"/>
            </a:pPr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z </a:t>
            </a: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průzkumu </a:t>
            </a:r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trhu.</a:t>
            </a:r>
          </a:p>
          <a:p>
            <a:pPr marL="630238" indent="0" algn="just">
              <a:buNone/>
            </a:pPr>
            <a:endParaRPr lang="cs-CZ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20638" algn="just">
              <a:buFontTx/>
              <a:buChar char="-"/>
            </a:pP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!!! Zadavatel nesmí snožovat předpokládanou hodnotu VZ a zadávat ji v nižším režimu!!!</a:t>
            </a:r>
            <a:endParaRPr lang="cs-CZ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1713626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1052737"/>
            <a:ext cx="7772400" cy="576064"/>
          </a:xfrm>
        </p:spPr>
        <p:txBody>
          <a:bodyPr>
            <a:normAutofit fontScale="90000"/>
          </a:bodyPr>
          <a:lstStyle/>
          <a:p>
            <a:r>
              <a:rPr lang="cs-CZ" u="sng" dirty="0" smtClean="0"/>
              <a:t>Hodnoty s DPH / bez DPH</a:t>
            </a:r>
            <a:endParaRPr lang="cs-CZ" u="sng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24847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cs-CZ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Předpokládaná hodnota:</a:t>
            </a:r>
          </a:p>
          <a:p>
            <a:pPr algn="just"/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Předpokládanou hodnotu zadavatel vždy stanovuje bez DPH!! </a:t>
            </a:r>
          </a:p>
          <a:p>
            <a:pPr algn="just"/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Zákon i příručka pro příjemce stanovují předpokládanou hodnotu bez DPH – nutno dodržovat z důvodu správného zařazení VZ.</a:t>
            </a:r>
          </a:p>
          <a:p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endParaRPr lang="cs-CZ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cs-CZ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Hodnotící kritérium –cena:</a:t>
            </a:r>
          </a:p>
          <a:p>
            <a:pPr algn="just"/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Zadavatel stanovuje hodnotící kritérium cenu s DPH / bez DPH v závislosti na tom, zda je plátcem / neplátcem DPH.</a:t>
            </a:r>
          </a:p>
          <a:p>
            <a:pPr algn="just"/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Zadavatel je povinen hodnotit skutečnou cenu, kterou uhradí dodavateli – tj., pokud zadavatel je plátcem DPH je hodnotícím kritériem cena bez DPH, pokud zadavatel není plátcem DPH hodnotící nabídkovou cenu s DPH!!</a:t>
            </a:r>
          </a:p>
          <a:p>
            <a:pPr algn="just"/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POVINOST – stanovit ve Výzvě, zda hodnotím cenu s DPH / či bez DPH</a:t>
            </a:r>
            <a:endParaRPr lang="cs-CZ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cs-CZ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936104"/>
          </a:xfrm>
        </p:spPr>
        <p:txBody>
          <a:bodyPr>
            <a:normAutofit/>
          </a:bodyPr>
          <a:lstStyle/>
          <a:p>
            <a:r>
              <a:rPr lang="cs-CZ" sz="4000" u="sng" dirty="0" smtClean="0"/>
              <a:t>Hodnotící kritérium</a:t>
            </a:r>
            <a:endParaRPr lang="cs-CZ" sz="4000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137323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cs-CZ" sz="29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Cena</a:t>
            </a:r>
            <a:r>
              <a:rPr lang="cs-CZ" sz="29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endParaRPr lang="cs-CZ" sz="2900" b="1" dirty="0" smtClean="0">
              <a:solidFill>
                <a:schemeClr val="tx1">
                  <a:tint val="75000"/>
                </a:schemeClr>
              </a:solidFill>
            </a:endParaRPr>
          </a:p>
          <a:p>
            <a:pPr marL="357188" indent="-357188" algn="just">
              <a:lnSpc>
                <a:spcPct val="90000"/>
              </a:lnSpc>
              <a:buNone/>
            </a:pPr>
            <a:r>
              <a:rPr lang="cs-CZ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– </a:t>
            </a:r>
            <a:r>
              <a:rPr lang="cs-CZ" sz="2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správně uvést, zda bude hodnocena ceny s DPH / </a:t>
            </a:r>
            <a:r>
              <a:rPr lang="cs-CZ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bez </a:t>
            </a:r>
            <a:r>
              <a:rPr lang="cs-CZ" sz="2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DPH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cs-CZ" sz="29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Ostatní hodnotící </a:t>
            </a:r>
            <a:r>
              <a:rPr lang="cs-CZ" sz="29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kritéria </a:t>
            </a:r>
            <a:endParaRPr lang="cs-CZ" sz="29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65113" indent="-265113" algn="just">
              <a:lnSpc>
                <a:spcPct val="90000"/>
              </a:lnSpc>
              <a:buNone/>
            </a:pPr>
            <a:r>
              <a:rPr lang="cs-CZ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tato </a:t>
            </a:r>
            <a:r>
              <a:rPr lang="cs-CZ" sz="2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hodnotící </a:t>
            </a:r>
            <a:r>
              <a:rPr lang="cs-CZ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kritéria nejsou </a:t>
            </a:r>
            <a:r>
              <a:rPr lang="cs-CZ" sz="2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dostatečně přesně </a:t>
            </a:r>
            <a:r>
              <a:rPr lang="cs-CZ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stanovena, </a:t>
            </a:r>
            <a:r>
              <a:rPr lang="cs-CZ" sz="2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což vede k nejasnostem, jak </a:t>
            </a:r>
            <a:r>
              <a:rPr lang="cs-CZ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mají </a:t>
            </a:r>
            <a:r>
              <a:rPr lang="cs-CZ" sz="2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být </a:t>
            </a:r>
            <a:r>
              <a:rPr lang="cs-CZ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kritéria hodnocena </a:t>
            </a:r>
          </a:p>
          <a:p>
            <a:pPr marL="265113" indent="-265113" algn="just">
              <a:lnSpc>
                <a:spcPct val="90000"/>
              </a:lnSpc>
              <a:buNone/>
            </a:pPr>
            <a:r>
              <a:rPr lang="cs-CZ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	př. termín </a:t>
            </a:r>
            <a:r>
              <a:rPr lang="cs-CZ" sz="2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dodání – kalendářní x pracovní </a:t>
            </a:r>
            <a:r>
              <a:rPr lang="cs-CZ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dny, </a:t>
            </a:r>
            <a:r>
              <a:rPr lang="cs-CZ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subjektovní</a:t>
            </a:r>
            <a:r>
              <a:rPr lang="cs-CZ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kritéria – není uvedeno, co bude hodnoceno a jak,…..)</a:t>
            </a:r>
            <a:endParaRPr lang="cs-CZ" sz="29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212948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720079"/>
          </a:xfrm>
        </p:spPr>
        <p:txBody>
          <a:bodyPr>
            <a:normAutofit/>
          </a:bodyPr>
          <a:lstStyle/>
          <a:p>
            <a:r>
              <a:rPr lang="cs-CZ" sz="4000" u="sng" dirty="0"/>
              <a:t>Chybné vymezení předmětu plnění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00034" y="2132856"/>
            <a:ext cx="7858180" cy="3505944"/>
          </a:xfrm>
        </p:spPr>
        <p:txBody>
          <a:bodyPr>
            <a:normAutofit lnSpcReduction="10000"/>
          </a:bodyPr>
          <a:lstStyle/>
          <a:p>
            <a:pPr marL="357188" indent="-357188" algn="just"/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Stanovení </a:t>
            </a: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předmětu </a:t>
            </a:r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plnění </a:t>
            </a: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veřejné zakázky nejasně a </a:t>
            </a:r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logicky </a:t>
            </a: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špatně. </a:t>
            </a:r>
            <a:endParaRPr lang="cs-CZ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65113" indent="-265113" algn="just"/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Nekonzultování </a:t>
            </a: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předmětu plnění s odborníkem v dané problematice, s tím související špatný průzkum trhu, který by odhalil a eliminoval některá pochybení.</a:t>
            </a:r>
            <a:r>
              <a:rPr lang="cs-CZ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marL="265113" indent="-265113" algn="just"/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Nedostatečná </a:t>
            </a: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specifikace předmětu </a:t>
            </a:r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plnění</a:t>
            </a: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 specifikace umožňující dodání pouze jednoho výrobku, dodání pouze jednou firmou….</a:t>
            </a:r>
          </a:p>
          <a:p>
            <a:pPr algn="just"/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V předmětu plnění se objevují názvy výrobků, firem…..</a:t>
            </a:r>
            <a:endParaRPr lang="cs-CZ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cs-CZ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1052737"/>
            <a:ext cx="7772400" cy="864095"/>
          </a:xfrm>
        </p:spPr>
        <p:txBody>
          <a:bodyPr>
            <a:normAutofit/>
          </a:bodyPr>
          <a:lstStyle/>
          <a:p>
            <a:pPr lvl="0"/>
            <a:r>
              <a:rPr lang="cs-CZ" sz="4000" u="sng" dirty="0"/>
              <a:t>Počítání lhůt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71472" y="1916832"/>
            <a:ext cx="7929618" cy="3721968"/>
          </a:xfrm>
        </p:spPr>
        <p:txBody>
          <a:bodyPr>
            <a:normAutofit fontScale="92500"/>
          </a:bodyPr>
          <a:lstStyle/>
          <a:p>
            <a:pPr marL="342900" indent="-342900" algn="just">
              <a:buFontTx/>
              <a:buChar char="-"/>
            </a:pPr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Nutnost dodržení minimálních lhůt stanovených zákonem nebo příručkou!</a:t>
            </a:r>
          </a:p>
          <a:p>
            <a:pPr marL="342900" indent="-342900" algn="just">
              <a:buFontTx/>
              <a:buChar char="-"/>
            </a:pPr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Lhůty vždy počítáme ode dne následujícího.</a:t>
            </a:r>
          </a:p>
          <a:p>
            <a:pPr marL="342900" indent="-342900" algn="just">
              <a:buFontTx/>
              <a:buChar char="-"/>
            </a:pPr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 případě počítání lhůt je potřeba dodržet celé dny (např. lhůta pro podání nabídek je 10 dnů, tzn., že je celých 10 dnů a proto termín pro odevzdání nabídek stanovuji nejdříve na 11 den).</a:t>
            </a:r>
          </a:p>
          <a:p>
            <a:pPr marL="265113" indent="-265113" algn="just"/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</a:t>
            </a: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Stanovení nereálného termínu plnění (nejčastěji nastává, že </a:t>
            </a:r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zadavatel </a:t>
            </a: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udělá první verzi ZD a následně termíny neposouvá dle logické řady, případně nepočítá se schvalovacím procesem v rámci KÚ ÚK</a:t>
            </a:r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).</a:t>
            </a:r>
            <a:endParaRPr lang="cs-CZ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1196753"/>
            <a:ext cx="7772400" cy="1224136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u="sng" dirty="0" smtClean="0"/>
              <a:t>Seznam oslovených dodavatelů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	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2492896"/>
            <a:ext cx="7560840" cy="3168352"/>
          </a:xfrm>
        </p:spPr>
        <p:txBody>
          <a:bodyPr>
            <a:normAutofit/>
          </a:bodyPr>
          <a:lstStyle/>
          <a:p>
            <a:pPr marL="268288" indent="-268288" algn="just">
              <a:buFontTx/>
              <a:buChar char="-"/>
            </a:pPr>
            <a:r>
              <a:rPr lang="cs-CZ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</a:t>
            </a:r>
            <a:r>
              <a:rPr lang="cs-CZ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slovení </a:t>
            </a:r>
            <a:r>
              <a:rPr lang="cs-CZ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dodavatelé nejsou schopni realizovat předmět plnění veřejné zakázky – je mimo jejich rámec </a:t>
            </a:r>
            <a:r>
              <a:rPr lang="cs-CZ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činnosti.</a:t>
            </a:r>
            <a:endParaRPr lang="cs-CZ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68288" indent="-268288" algn="just">
              <a:buFontTx/>
              <a:buChar char="-"/>
            </a:pPr>
            <a:r>
              <a:rPr lang="cs-CZ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Oslovení </a:t>
            </a:r>
            <a:r>
              <a:rPr lang="cs-CZ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uchazeči mají stejného jednatele, statutární orgán….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85720" y="1000109"/>
            <a:ext cx="8643998" cy="1132748"/>
          </a:xfrm>
        </p:spPr>
        <p:txBody>
          <a:bodyPr>
            <a:normAutofit/>
          </a:bodyPr>
          <a:lstStyle/>
          <a:p>
            <a:r>
              <a:rPr lang="cs-CZ" sz="4000" u="sng" dirty="0" smtClean="0"/>
              <a:t>Chyby  v publicitě</a:t>
            </a:r>
            <a:endParaRPr lang="cs-CZ" sz="4000" u="sng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71472" y="2420888"/>
            <a:ext cx="8286808" cy="3651318"/>
          </a:xfrm>
        </p:spPr>
        <p:txBody>
          <a:bodyPr>
            <a:normAutofit/>
          </a:bodyPr>
          <a:lstStyle/>
          <a:p>
            <a:pPr marL="361950" indent="-361950" algn="just">
              <a:buFont typeface="Calibri" pitchFamily="34" charset="0"/>
              <a:buChar char="–"/>
            </a:pPr>
            <a:r>
              <a:rPr lang="cs-CZ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Při </a:t>
            </a:r>
            <a:r>
              <a:rPr lang="cs-CZ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převzetí vzoru ze stránek </a:t>
            </a:r>
            <a:r>
              <a:rPr lang="cs-CZ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MŠMT (zde není </a:t>
            </a:r>
            <a:r>
              <a:rPr lang="cs-CZ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uvedeno logo </a:t>
            </a:r>
            <a:r>
              <a:rPr lang="cs-CZ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Ústeckého kraje)</a:t>
            </a:r>
          </a:p>
          <a:p>
            <a:pPr marL="361950" indent="-361950" algn="just">
              <a:buFont typeface="Calibri" pitchFamily="34" charset="0"/>
              <a:buChar char="–"/>
            </a:pPr>
            <a:r>
              <a:rPr lang="cs-CZ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</a:t>
            </a:r>
            <a:r>
              <a:rPr lang="cs-CZ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rámci spisového </a:t>
            </a:r>
            <a:r>
              <a:rPr lang="cs-CZ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materiálu není </a:t>
            </a:r>
            <a:r>
              <a:rPr lang="cs-CZ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na </a:t>
            </a:r>
            <a:r>
              <a:rPr lang="cs-CZ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některém </a:t>
            </a:r>
            <a:r>
              <a:rPr lang="cs-CZ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z dokumentů </a:t>
            </a:r>
            <a:r>
              <a:rPr lang="cs-CZ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uvedena publicita</a:t>
            </a:r>
          </a:p>
          <a:p>
            <a:pPr marL="361950" indent="-361950" algn="just">
              <a:buFont typeface="Calibri" pitchFamily="34" charset="0"/>
              <a:buChar char="–"/>
            </a:pPr>
            <a:r>
              <a:rPr lang="cs-CZ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Špatný formát – vliv formátování stránek, protíná text dokumentů …..</a:t>
            </a:r>
            <a:endParaRPr lang="cs-CZ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1357298"/>
            <a:ext cx="7772400" cy="631542"/>
          </a:xfrm>
        </p:spPr>
        <p:txBody>
          <a:bodyPr>
            <a:normAutofit fontScale="90000"/>
          </a:bodyPr>
          <a:lstStyle/>
          <a:p>
            <a:r>
              <a:rPr lang="cs-CZ" sz="2700" dirty="0" smtClean="0"/>
              <a:t/>
            </a:r>
            <a:br>
              <a:rPr lang="cs-CZ" sz="2700" dirty="0" smtClean="0"/>
            </a:br>
            <a:r>
              <a:rPr lang="cs-CZ" sz="2700" dirty="0" smtClean="0"/>
              <a:t/>
            </a:r>
            <a:br>
              <a:rPr lang="cs-CZ" sz="2700" dirty="0" smtClean="0"/>
            </a:br>
            <a:r>
              <a:rPr lang="cs-CZ" sz="2700" dirty="0" smtClean="0"/>
              <a:t/>
            </a:r>
            <a:br>
              <a:rPr lang="cs-CZ" sz="2700" dirty="0" smtClean="0"/>
            </a:br>
            <a:r>
              <a:rPr lang="cs-CZ" sz="2700" dirty="0" smtClean="0"/>
              <a:t/>
            </a:r>
            <a:br>
              <a:rPr lang="cs-CZ" sz="2700" dirty="0" smtClean="0"/>
            </a:br>
            <a:r>
              <a:rPr lang="cs-CZ" sz="2700" dirty="0" smtClean="0"/>
              <a:t/>
            </a:r>
            <a:br>
              <a:rPr lang="cs-CZ" sz="2700" dirty="0" smtClean="0"/>
            </a:br>
            <a:r>
              <a:rPr lang="cs-CZ" sz="2700" dirty="0" smtClean="0"/>
              <a:t/>
            </a:r>
            <a:br>
              <a:rPr lang="cs-CZ" sz="2700" dirty="0" smtClean="0"/>
            </a:br>
            <a:r>
              <a:rPr lang="cs-CZ" u="sng" dirty="0" smtClean="0"/>
              <a:t>Další chyby při zadání VZ</a:t>
            </a:r>
            <a:br>
              <a:rPr lang="cs-CZ" u="sng" dirty="0" smtClean="0"/>
            </a:br>
            <a:r>
              <a:rPr lang="cs-CZ" u="sng" dirty="0" smtClean="0"/>
              <a:t/>
            </a:r>
            <a:br>
              <a:rPr lang="cs-CZ" u="sng" dirty="0" smtClean="0"/>
            </a:br>
            <a:r>
              <a:rPr lang="cs-CZ" sz="2700" dirty="0" smtClean="0"/>
              <a:t/>
            </a:r>
            <a:br>
              <a:rPr lang="cs-CZ" sz="2700" dirty="0" smtClean="0"/>
            </a:br>
            <a:r>
              <a:rPr lang="cs-CZ" sz="2700" dirty="0" smtClean="0"/>
              <a:t/>
            </a:r>
            <a:br>
              <a:rPr lang="cs-CZ" sz="2700" dirty="0" smtClean="0"/>
            </a:br>
            <a:r>
              <a:rPr lang="cs-CZ" sz="2700" dirty="0" smtClean="0"/>
              <a:t/>
            </a:r>
            <a:br>
              <a:rPr lang="cs-CZ" sz="2700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2204864"/>
            <a:ext cx="8319298" cy="3384376"/>
          </a:xfrm>
        </p:spPr>
        <p:txBody>
          <a:bodyPr>
            <a:normAutofit/>
          </a:bodyPr>
          <a:lstStyle/>
          <a:p>
            <a:pPr marL="342900" indent="-342900" algn="just">
              <a:buFontTx/>
              <a:buChar char="-"/>
            </a:pPr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Špatně uvedené zda se jedná o službu, dodávku nebo stavební práci: buď není uvedeno vůbec nebo se v rámci ZD objevují různé druhy tohoto označení, případě slovní spojení „dodávka služby“.</a:t>
            </a:r>
          </a:p>
          <a:p>
            <a:pPr marL="342900" indent="-342900" algn="just">
              <a:buFontTx/>
              <a:buChar char="-"/>
            </a:pPr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Rozdílné ustanovení v rámci výzvy, zadávací dokumentace nebo návrhu smlouvy (např. doby plnění, sankcí, </a:t>
            </a:r>
            <a:r>
              <a:rPr lang="cs-CZ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apod</a:t>
            </a:r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…).</a:t>
            </a:r>
          </a:p>
          <a:p>
            <a:pPr marL="342900" indent="-342900" algn="just">
              <a:buFontTx/>
              <a:buChar char="-"/>
            </a:pPr>
            <a:r>
              <a:rPr lang="cs-CZ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Nedostatečná kontrola nabídek (požadovaných náležitostí, smluv – zda  je uchazeč neměnil, ….)</a:t>
            </a:r>
          </a:p>
          <a:p>
            <a:endParaRPr lang="cs-CZ" sz="2400" dirty="0" smtClean="0"/>
          </a:p>
          <a:p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554</TotalTime>
  <Words>419</Words>
  <Application>Microsoft Office PowerPoint</Application>
  <PresentationFormat>Předvádění na obrazovce (4:3)</PresentationFormat>
  <Paragraphs>62</Paragraphs>
  <Slides>12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systému Office</vt:lpstr>
      <vt:lpstr>Nejčastější chyby při zadávání veřejných zakázek z OPVK</vt:lpstr>
      <vt:lpstr>Průzkum trhu a stanovení předpokládané hodnoty</vt:lpstr>
      <vt:lpstr>Hodnoty s DPH / bez DPH</vt:lpstr>
      <vt:lpstr>Hodnotící kritérium</vt:lpstr>
      <vt:lpstr>Chybné vymezení předmětu plnění</vt:lpstr>
      <vt:lpstr>Počítání lhůt</vt:lpstr>
      <vt:lpstr>  Seznam oslovených dodavatelů   </vt:lpstr>
      <vt:lpstr>Chyby  v publicitě</vt:lpstr>
      <vt:lpstr>      Další chyby při zadání VZ     </vt:lpstr>
      <vt:lpstr>Snímek 10</vt:lpstr>
      <vt:lpstr>Technická novela - platnost od 01. 01. 2014</vt:lpstr>
      <vt:lpstr>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donat.p</dc:creator>
  <cp:lastModifiedBy>soukupova.e</cp:lastModifiedBy>
  <cp:revision>100</cp:revision>
  <dcterms:created xsi:type="dcterms:W3CDTF">2013-10-30T12:00:26Z</dcterms:created>
  <dcterms:modified xsi:type="dcterms:W3CDTF">2013-11-25T06:44:19Z</dcterms:modified>
</cp:coreProperties>
</file>