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1" r:id="rId4"/>
    <p:sldId id="262" r:id="rId5"/>
    <p:sldId id="265" r:id="rId6"/>
    <p:sldId id="263" r:id="rId7"/>
    <p:sldId id="270" r:id="rId8"/>
    <p:sldId id="264" r:id="rId9"/>
    <p:sldId id="266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4F5-7CF2-4FC1-AC5E-9FA259427CB3}" type="datetimeFigureOut">
              <a:rPr lang="cs-CZ" smtClean="0"/>
              <a:pPr/>
              <a:t>10.11.2009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CF7A3E-B8DA-4F6D-8F99-879ECD1A9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4F5-7CF2-4FC1-AC5E-9FA259427CB3}" type="datetimeFigureOut">
              <a:rPr lang="cs-CZ" smtClean="0"/>
              <a:pPr/>
              <a:t>10.11.2009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7A3E-B8DA-4F6D-8F99-879ECD1A9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4F5-7CF2-4FC1-AC5E-9FA259427CB3}" type="datetimeFigureOut">
              <a:rPr lang="cs-CZ" smtClean="0"/>
              <a:pPr/>
              <a:t>10.11.2009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7A3E-B8DA-4F6D-8F99-879ECD1A9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4F5-7CF2-4FC1-AC5E-9FA259427CB3}" type="datetimeFigureOut">
              <a:rPr lang="cs-CZ" smtClean="0"/>
              <a:pPr/>
              <a:t>10.11.2009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CF7A3E-B8DA-4F6D-8F99-879ECD1A9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4F5-7CF2-4FC1-AC5E-9FA259427CB3}" type="datetimeFigureOut">
              <a:rPr lang="cs-CZ" smtClean="0"/>
              <a:pPr/>
              <a:t>10.11.2009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7A3E-B8DA-4F6D-8F99-879ECD1A9F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4F5-7CF2-4FC1-AC5E-9FA259427CB3}" type="datetimeFigureOut">
              <a:rPr lang="cs-CZ" smtClean="0"/>
              <a:pPr/>
              <a:t>10.11.2009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7A3E-B8DA-4F6D-8F99-879ECD1A9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4F5-7CF2-4FC1-AC5E-9FA259427CB3}" type="datetimeFigureOut">
              <a:rPr lang="cs-CZ" smtClean="0"/>
              <a:pPr/>
              <a:t>10.11.2009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CF7A3E-B8DA-4F6D-8F99-879ECD1A9F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4F5-7CF2-4FC1-AC5E-9FA259427CB3}" type="datetimeFigureOut">
              <a:rPr lang="cs-CZ" smtClean="0"/>
              <a:pPr/>
              <a:t>10.11.2009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7A3E-B8DA-4F6D-8F99-879ECD1A9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4F5-7CF2-4FC1-AC5E-9FA259427CB3}" type="datetimeFigureOut">
              <a:rPr lang="cs-CZ" smtClean="0"/>
              <a:pPr/>
              <a:t>10.11.2009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7A3E-B8DA-4F6D-8F99-879ECD1A9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4F5-7CF2-4FC1-AC5E-9FA259427CB3}" type="datetimeFigureOut">
              <a:rPr lang="cs-CZ" smtClean="0"/>
              <a:pPr/>
              <a:t>10.11.2009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7A3E-B8DA-4F6D-8F99-879ECD1A9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4F5-7CF2-4FC1-AC5E-9FA259427CB3}" type="datetimeFigureOut">
              <a:rPr lang="cs-CZ" smtClean="0"/>
              <a:pPr/>
              <a:t>10.11.2009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7A3E-B8DA-4F6D-8F99-879ECD1A9F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7754F5-7CF2-4FC1-AC5E-9FA259427CB3}" type="datetimeFigureOut">
              <a:rPr lang="cs-CZ" smtClean="0"/>
              <a:pPr/>
              <a:t>10.11.2009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CF7A3E-B8DA-4F6D-8F99-879ECD1A9FA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Domov pro osoby se zdravotním postižením </a:t>
            </a:r>
            <a:r>
              <a:rPr lang="cs-CZ" dirty="0" err="1" smtClean="0"/>
              <a:t>Trmice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Zřizovatel: Ústecký kraj (od 1.1.2009)</a:t>
            </a:r>
          </a:p>
          <a:p>
            <a:pPr algn="just"/>
            <a:r>
              <a:rPr lang="cs-CZ" dirty="0" smtClean="0"/>
              <a:t>Adresa: Za Humny 580, </a:t>
            </a:r>
            <a:r>
              <a:rPr lang="cs-CZ" dirty="0" err="1" smtClean="0"/>
              <a:t>Trmice</a:t>
            </a:r>
            <a:r>
              <a:rPr lang="cs-CZ" dirty="0" smtClean="0"/>
              <a:t> 400 04</a:t>
            </a:r>
          </a:p>
          <a:p>
            <a:pPr algn="just"/>
            <a:r>
              <a:rPr lang="cs-CZ" dirty="0" smtClean="0"/>
              <a:t>Vznik: 1991 (jako příspěvková organizace Statutárního města Ústí nad Labem..v roce 1992 vznik pracovních skupin pro jednotlivé sociální oblasti plánování v </a:t>
            </a:r>
            <a:r>
              <a:rPr lang="cs-CZ" dirty="0" err="1" smtClean="0"/>
              <a:t>soc</a:t>
            </a:r>
            <a:r>
              <a:rPr lang="cs-CZ" dirty="0" smtClean="0"/>
              <a:t>. službách, kdy skupina lidí oslovila politickou reprezentaci v ÚL a začalo se mluvit o nedostatku terénní péče a nutnosti komunitního plánování)</a:t>
            </a:r>
          </a:p>
          <a:p>
            <a:endParaRPr lang="cs-CZ" dirty="0"/>
          </a:p>
        </p:txBody>
      </p:sp>
      <p:pic>
        <p:nvPicPr>
          <p:cNvPr id="1026" name="Picture 2" descr="G:\DCIM\101MSDCF\DSC0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Přestavba pokojů</a:t>
            </a:r>
            <a:endParaRPr lang="cs-CZ" dirty="0"/>
          </a:p>
        </p:txBody>
      </p:sp>
      <p:pic>
        <p:nvPicPr>
          <p:cNvPr id="6146" name="Picture 2" descr="C:\Users\vendula\Desktop\fota prezentace\USP2 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6147" name="Picture 3" descr="C:\Users\vendula\Desktop\fota prezentace\USP2 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Stěhování</a:t>
            </a:r>
            <a:endParaRPr lang="cs-CZ" dirty="0"/>
          </a:p>
        </p:txBody>
      </p:sp>
      <p:pic>
        <p:nvPicPr>
          <p:cNvPr id="7170" name="Picture 2" descr="C:\Users\vendula\Desktop\fota prezentace\DSC0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7171" name="Picture 3" descr="C:\Users\vendula\Desktop\fota prezentace\DSC0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Děkuji za pozornost</a:t>
            </a:r>
          </a:p>
          <a:p>
            <a:pPr>
              <a:buNone/>
            </a:pPr>
            <a:r>
              <a:rPr lang="cs-CZ" dirty="0" smtClean="0"/>
              <a:t>                    Lenka </a:t>
            </a:r>
            <a:r>
              <a:rPr lang="cs-CZ" dirty="0" err="1" smtClean="0"/>
              <a:t>Reichelová</a:t>
            </a:r>
            <a:endParaRPr lang="cs-CZ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jsme začínali…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Otevření ÚSP: 1991 (jako detašované pracoviště ÚSP </a:t>
            </a:r>
            <a:r>
              <a:rPr lang="cs-CZ" dirty="0" err="1" smtClean="0"/>
              <a:t>Hliňany</a:t>
            </a:r>
            <a:r>
              <a:rPr lang="cs-CZ" dirty="0" smtClean="0"/>
              <a:t>)</a:t>
            </a:r>
          </a:p>
          <a:p>
            <a:pPr algn="just"/>
            <a:r>
              <a:rPr lang="cs-CZ" dirty="0" smtClean="0"/>
              <a:t>kapacita: 18 lůžek ve dvou velkokapacitních pokojích</a:t>
            </a:r>
          </a:p>
          <a:p>
            <a:pPr algn="just"/>
            <a:r>
              <a:rPr lang="cs-CZ" dirty="0" smtClean="0"/>
              <a:t>zaměstnanci: kolovali..jednou v </a:t>
            </a:r>
            <a:r>
              <a:rPr lang="cs-CZ" dirty="0" err="1" smtClean="0"/>
              <a:t>Hliňanech</a:t>
            </a:r>
            <a:r>
              <a:rPr lang="cs-CZ" dirty="0" smtClean="0"/>
              <a:t>, jednou v </a:t>
            </a:r>
            <a:r>
              <a:rPr lang="cs-CZ" dirty="0" err="1" smtClean="0"/>
              <a:t>Trmicích</a:t>
            </a:r>
            <a:r>
              <a:rPr lang="cs-CZ" dirty="0" smtClean="0"/>
              <a:t>….jenom zdravotní sestry</a:t>
            </a:r>
          </a:p>
          <a:p>
            <a:pPr algn="just"/>
            <a:r>
              <a:rPr lang="cs-CZ" dirty="0" smtClean="0"/>
              <a:t>rok 1992: přestavba pokojů pomocí příček na čtyřlůžkové a pětilůžkové (první malý krok ke zlepšení prostředí)</a:t>
            </a:r>
          </a:p>
          <a:p>
            <a:pPr algn="just"/>
            <a:r>
              <a:rPr lang="cs-CZ" dirty="0" smtClean="0"/>
              <a:t>rok 2006: další příčky a vznik dvoulůžkových a třílůžkových pokojů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jsme žili…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 smtClean="0"/>
              <a:t>Do zařízení se nastěhovali chlapci a muži ve věku od 13 do 50 let</a:t>
            </a:r>
          </a:p>
          <a:p>
            <a:pPr algn="just"/>
            <a:r>
              <a:rPr lang="cs-CZ" dirty="0" smtClean="0"/>
              <a:t>všichni zbavení právní způsobilosti a většina v dětství zbavena školní docházky</a:t>
            </a:r>
          </a:p>
          <a:p>
            <a:pPr algn="just">
              <a:buNone/>
            </a:pPr>
            <a:r>
              <a:rPr lang="cs-CZ" dirty="0" smtClean="0"/>
              <a:t>…a nastal čas změn…vyhledávání pracovních příležitostí v ústavu i mimo ústav, nabídnuto „večerní“ vzdělávání a začleňování do běžné komunity v rámci sportovních aktivit a zájmových kroužků</a:t>
            </a:r>
          </a:p>
          <a:p>
            <a:pPr algn="just">
              <a:buNone/>
            </a:pPr>
            <a:r>
              <a:rPr lang="cs-CZ" dirty="0" smtClean="0"/>
              <a:t>!!! Všechny aktivity jsme se snažili dělat mimo ústav!!!</a:t>
            </a:r>
          </a:p>
          <a:p>
            <a:pPr algn="just">
              <a:buFont typeface="Franklin Gothic Book" pitchFamily="34" charset="0"/>
              <a:buChar char="×"/>
            </a:pPr>
            <a:r>
              <a:rPr lang="cs-CZ" dirty="0" smtClean="0"/>
              <a:t>individuální plánování – velký důraz na individuální plánování jednotlivých klientů, pracovní rehabilitace dle dovedností klienta, velký důraz na péči o osobu vlastní (výběr jídla, výběr ošacení, hospodaření s </a:t>
            </a:r>
            <a:r>
              <a:rPr lang="cs-CZ" dirty="0" err="1" smtClean="0"/>
              <a:t>fin</a:t>
            </a:r>
            <a:r>
              <a:rPr lang="cs-CZ" dirty="0" smtClean="0"/>
              <a:t>. prostředky)</a:t>
            </a:r>
          </a:p>
          <a:p>
            <a:pPr algn="just">
              <a:buFont typeface="Franklin Gothic Book" pitchFamily="34" charset="0"/>
              <a:buChar char="×"/>
            </a:pPr>
            <a:r>
              <a:rPr lang="cs-CZ" dirty="0" smtClean="0"/>
              <a:t>spolupráce s organizacemi, které nám nabídly to co jsme právě potřebovali pro jednotlivé klienty…v oblasti zaměstnávání, vzdělávání a volnočasových aktivitách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Společné akce - integrace</a:t>
            </a:r>
            <a:endParaRPr lang="cs-CZ" dirty="0"/>
          </a:p>
        </p:txBody>
      </p:sp>
      <p:pic>
        <p:nvPicPr>
          <p:cNvPr id="2050" name="Picture 2" descr="C:\Users\vendula\Desktop\fota prezentace\DSC00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2051" name="Picture 3" descr="C:\Users\vendula\Desktop\fota prezentace\DSC00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jsme došli…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klienti si začali uvědomovat sami sebe</a:t>
            </a:r>
          </a:p>
          <a:p>
            <a:pPr algn="just"/>
            <a:r>
              <a:rPr lang="cs-CZ" dirty="0" smtClean="0"/>
              <a:t>naučili se vybírat si vyhovující aktivity v oblasti kultury, sportu</a:t>
            </a:r>
          </a:p>
          <a:p>
            <a:pPr algn="just"/>
            <a:r>
              <a:rPr lang="cs-CZ" dirty="0" smtClean="0"/>
              <a:t>naučili se používat varnou konvici, mikrovlnou troubu, myčku na nádobí, lednici…</a:t>
            </a:r>
          </a:p>
          <a:p>
            <a:pPr algn="just">
              <a:buNone/>
            </a:pPr>
            <a:r>
              <a:rPr lang="cs-CZ" dirty="0" smtClean="0"/>
              <a:t>A některým byl ústav už „malý“…my jsme jim neměli co nabídnout a tak nějak sama začala podpora samostatného bydlení.</a:t>
            </a:r>
          </a:p>
          <a:p>
            <a:pPr algn="just"/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domova</a:t>
            </a:r>
            <a:endParaRPr lang="cs-CZ" dirty="0"/>
          </a:p>
        </p:txBody>
      </p:sp>
      <p:pic>
        <p:nvPicPr>
          <p:cNvPr id="3075" name="Picture 3" descr="C:\Users\vendula\Desktop\fota prezentace\USP2 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3076" name="Picture 4" descr="C:\Users\vendula\Desktop\fota prezentace\USP2 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rok 2007 - registrace služby domova pro osoby se zdravotním postižením</a:t>
            </a:r>
          </a:p>
          <a:p>
            <a:r>
              <a:rPr lang="cs-CZ" dirty="0" smtClean="0"/>
              <a:t>rok 2008 – registrace služby podpora samostatného bydlení – otevření prvního bytu</a:t>
            </a:r>
          </a:p>
          <a:p>
            <a:r>
              <a:rPr lang="cs-CZ" dirty="0" smtClean="0"/>
              <a:t>klienti zaměstnáni na otevřeném trhu práce (6)</a:t>
            </a:r>
          </a:p>
          <a:p>
            <a:r>
              <a:rPr lang="cs-CZ" dirty="0" smtClean="0"/>
              <a:t>pronájem prostor mimo zařízení na pracovní rehabilitaci</a:t>
            </a:r>
          </a:p>
          <a:p>
            <a:r>
              <a:rPr lang="cs-CZ" dirty="0" smtClean="0"/>
              <a:t>rok 2009 – odchod dalších 3 klientů ze služby domova do služby podpora samostatného bydlení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Seznámení s prací</a:t>
            </a:r>
            <a:endParaRPr lang="cs-CZ" dirty="0"/>
          </a:p>
        </p:txBody>
      </p:sp>
      <p:pic>
        <p:nvPicPr>
          <p:cNvPr id="4098" name="Picture 2" descr="C:\Users\vendula\Desktop\fota prezentace\DSC0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4099" name="Picture 3" descr="C:\Users\vendula\Desktop\fota prezentace\DSC0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rehabilitace</a:t>
            </a:r>
            <a:endParaRPr lang="cs-CZ" dirty="0"/>
          </a:p>
        </p:txBody>
      </p:sp>
      <p:pic>
        <p:nvPicPr>
          <p:cNvPr id="5122" name="Picture 2" descr="C:\Users\vendula\Desktop\fota prezentace\USP2 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5123" name="Picture 3" descr="C:\Users\vendula\Desktop\fota prezentace\USP2 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143</TotalTime>
  <Words>404</Words>
  <Application>Microsoft Office PowerPoint</Application>
  <PresentationFormat>Předvádění na obrazovce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Cesta</vt:lpstr>
      <vt:lpstr>Domov pro osoby se zdravotním postižením Trmice</vt:lpstr>
      <vt:lpstr>Jak jsme začínali…</vt:lpstr>
      <vt:lpstr>Jak jsme žili…</vt:lpstr>
      <vt:lpstr>Společné akce - integrace</vt:lpstr>
      <vt:lpstr>Kam jsme došli…</vt:lpstr>
      <vt:lpstr>Vytvoření domova</vt:lpstr>
      <vt:lpstr>Současnost</vt:lpstr>
      <vt:lpstr>Seznámení s prací</vt:lpstr>
      <vt:lpstr>Pracovní rehabilitace</vt:lpstr>
      <vt:lpstr>Přestavba pokojů</vt:lpstr>
      <vt:lpstr>Stěhování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 pro osoby se zdravotním postižením Trmice</dc:title>
  <dc:creator>vendula</dc:creator>
  <cp:lastModifiedBy>Host</cp:lastModifiedBy>
  <cp:revision>16</cp:revision>
  <dcterms:created xsi:type="dcterms:W3CDTF">2009-11-05T13:23:26Z</dcterms:created>
  <dcterms:modified xsi:type="dcterms:W3CDTF">2009-11-10T13:40:46Z</dcterms:modified>
</cp:coreProperties>
</file>