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9" r:id="rId3"/>
    <p:sldId id="265" r:id="rId4"/>
    <p:sldId id="293" r:id="rId5"/>
    <p:sldId id="305" r:id="rId6"/>
    <p:sldId id="306" r:id="rId7"/>
    <p:sldId id="286" r:id="rId8"/>
    <p:sldId id="287" r:id="rId9"/>
    <p:sldId id="274" r:id="rId10"/>
    <p:sldId id="301" r:id="rId11"/>
    <p:sldId id="302" r:id="rId12"/>
    <p:sldId id="307" r:id="rId13"/>
    <p:sldId id="308" r:id="rId14"/>
    <p:sldId id="309" r:id="rId15"/>
    <p:sldId id="310" r:id="rId16"/>
    <p:sldId id="311" r:id="rId17"/>
    <p:sldId id="312" r:id="rId18"/>
    <p:sldId id="294" r:id="rId19"/>
    <p:sldId id="282" r:id="rId20"/>
    <p:sldId id="313" r:id="rId21"/>
    <p:sldId id="314" r:id="rId22"/>
    <p:sldId id="315" r:id="rId23"/>
    <p:sldId id="316" r:id="rId24"/>
    <p:sldId id="260" r:id="rId2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7FF"/>
    <a:srgbClr val="010FFF"/>
    <a:srgbClr val="000DFF"/>
    <a:srgbClr val="9B9DF3"/>
    <a:srgbClr val="4F53E9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8.66\DS\_Odd&#283;len&#237;%20pozemn&#237;ch%20komunikac&#237;\VZ%20-%20Ve&#345;ejn&#233;%20zak&#225;zky\2016-VZ-DS-20%20-%20Diagnostika%20silnic%20a%20v&#253;sledky%20ALL\Data%202022-12-06\Okresy-celke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000D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b="1" dirty="0">
                <a:solidFill>
                  <a:srgbClr val="000DFF"/>
                </a:solidFill>
              </a:rPr>
              <a:t>Klasifikace stavu silnic </a:t>
            </a:r>
          </a:p>
        </c:rich>
      </c:tx>
      <c:layout>
        <c:manualLayout>
          <c:xMode val="edge"/>
          <c:yMode val="edge"/>
          <c:x val="1.2982237885615342E-2"/>
          <c:y val="3.29599092227535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0D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9227288051299684E-2"/>
          <c:y val="0.14835509661854063"/>
          <c:w val="0.69683324149865122"/>
          <c:h val="0.577886841162896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Okresy!$C$3</c:f>
              <c:strCache>
                <c:ptCount val="1"/>
                <c:pt idx="0">
                  <c:v>výborný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Okresy!$B$4:$B$10</c:f>
              <c:strCache>
                <c:ptCount val="7"/>
                <c:pt idx="0">
                  <c:v>Chomutov</c:v>
                </c:pt>
                <c:pt idx="1">
                  <c:v>Děčín</c:v>
                </c:pt>
                <c:pt idx="2">
                  <c:v>Louny</c:v>
                </c:pt>
                <c:pt idx="3">
                  <c:v>Litoměřice</c:v>
                </c:pt>
                <c:pt idx="4">
                  <c:v>Most</c:v>
                </c:pt>
                <c:pt idx="5">
                  <c:v>Teplice</c:v>
                </c:pt>
                <c:pt idx="6">
                  <c:v>Ústí nad Labem</c:v>
                </c:pt>
              </c:strCache>
            </c:strRef>
          </c:cat>
          <c:val>
            <c:numRef>
              <c:f>Okresy!$C$4:$C$10</c:f>
              <c:numCache>
                <c:formatCode>#,##0</c:formatCode>
                <c:ptCount val="7"/>
                <c:pt idx="0">
                  <c:v>153803</c:v>
                </c:pt>
                <c:pt idx="1">
                  <c:v>177527</c:v>
                </c:pt>
                <c:pt idx="2">
                  <c:v>211224</c:v>
                </c:pt>
                <c:pt idx="3">
                  <c:v>156216</c:v>
                </c:pt>
                <c:pt idx="4">
                  <c:v>32930</c:v>
                </c:pt>
                <c:pt idx="5">
                  <c:v>53964</c:v>
                </c:pt>
                <c:pt idx="6">
                  <c:v>36367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09-4856-8B5D-76DABF8D8943}"/>
            </c:ext>
          </c:extLst>
        </c:ser>
        <c:ser>
          <c:idx val="1"/>
          <c:order val="1"/>
          <c:tx>
            <c:strRef>
              <c:f>Okresy!$D$3</c:f>
              <c:strCache>
                <c:ptCount val="1"/>
                <c:pt idx="0">
                  <c:v>dobrý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Okresy!$B$4:$B$10</c:f>
              <c:strCache>
                <c:ptCount val="7"/>
                <c:pt idx="0">
                  <c:v>Chomutov</c:v>
                </c:pt>
                <c:pt idx="1">
                  <c:v>Děčín</c:v>
                </c:pt>
                <c:pt idx="2">
                  <c:v>Louny</c:v>
                </c:pt>
                <c:pt idx="3">
                  <c:v>Litoměřice</c:v>
                </c:pt>
                <c:pt idx="4">
                  <c:v>Most</c:v>
                </c:pt>
                <c:pt idx="5">
                  <c:v>Teplice</c:v>
                </c:pt>
                <c:pt idx="6">
                  <c:v>Ústí nad Labem</c:v>
                </c:pt>
              </c:strCache>
            </c:strRef>
          </c:cat>
          <c:val>
            <c:numRef>
              <c:f>Okresy!$D$4:$D$10</c:f>
              <c:numCache>
                <c:formatCode>#,##0</c:formatCode>
                <c:ptCount val="7"/>
                <c:pt idx="0">
                  <c:v>194754</c:v>
                </c:pt>
                <c:pt idx="1">
                  <c:v>160234</c:v>
                </c:pt>
                <c:pt idx="2">
                  <c:v>209195</c:v>
                </c:pt>
                <c:pt idx="3">
                  <c:v>241970</c:v>
                </c:pt>
                <c:pt idx="4">
                  <c:v>91439</c:v>
                </c:pt>
                <c:pt idx="5">
                  <c:v>98339</c:v>
                </c:pt>
                <c:pt idx="6">
                  <c:v>102389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09-4856-8B5D-76DABF8D8943}"/>
            </c:ext>
          </c:extLst>
        </c:ser>
        <c:ser>
          <c:idx val="2"/>
          <c:order val="2"/>
          <c:tx>
            <c:strRef>
              <c:f>Okresy!$E$3</c:f>
              <c:strCache>
                <c:ptCount val="1"/>
                <c:pt idx="0">
                  <c:v>vyhovující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Okresy!$B$4:$B$10</c:f>
              <c:strCache>
                <c:ptCount val="7"/>
                <c:pt idx="0">
                  <c:v>Chomutov</c:v>
                </c:pt>
                <c:pt idx="1">
                  <c:v>Děčín</c:v>
                </c:pt>
                <c:pt idx="2">
                  <c:v>Louny</c:v>
                </c:pt>
                <c:pt idx="3">
                  <c:v>Litoměřice</c:v>
                </c:pt>
                <c:pt idx="4">
                  <c:v>Most</c:v>
                </c:pt>
                <c:pt idx="5">
                  <c:v>Teplice</c:v>
                </c:pt>
                <c:pt idx="6">
                  <c:v>Ústí nad Labem</c:v>
                </c:pt>
              </c:strCache>
            </c:strRef>
          </c:cat>
          <c:val>
            <c:numRef>
              <c:f>Okresy!$E$4:$E$10</c:f>
              <c:numCache>
                <c:formatCode>#,##0</c:formatCode>
                <c:ptCount val="7"/>
                <c:pt idx="0">
                  <c:v>74814</c:v>
                </c:pt>
                <c:pt idx="1">
                  <c:v>67124</c:v>
                </c:pt>
                <c:pt idx="2">
                  <c:v>100389</c:v>
                </c:pt>
                <c:pt idx="3">
                  <c:v>108299</c:v>
                </c:pt>
                <c:pt idx="4">
                  <c:v>40619</c:v>
                </c:pt>
                <c:pt idx="5">
                  <c:v>60744</c:v>
                </c:pt>
                <c:pt idx="6">
                  <c:v>62044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09-4856-8B5D-76DABF8D8943}"/>
            </c:ext>
          </c:extLst>
        </c:ser>
        <c:ser>
          <c:idx val="3"/>
          <c:order val="3"/>
          <c:tx>
            <c:strRef>
              <c:f>Okresy!$F$3</c:f>
              <c:strCache>
                <c:ptCount val="1"/>
                <c:pt idx="0">
                  <c:v>nevyhovující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Okresy!$B$4:$B$10</c:f>
              <c:strCache>
                <c:ptCount val="7"/>
                <c:pt idx="0">
                  <c:v>Chomutov</c:v>
                </c:pt>
                <c:pt idx="1">
                  <c:v>Děčín</c:v>
                </c:pt>
                <c:pt idx="2">
                  <c:v>Louny</c:v>
                </c:pt>
                <c:pt idx="3">
                  <c:v>Litoměřice</c:v>
                </c:pt>
                <c:pt idx="4">
                  <c:v>Most</c:v>
                </c:pt>
                <c:pt idx="5">
                  <c:v>Teplice</c:v>
                </c:pt>
                <c:pt idx="6">
                  <c:v>Ústí nad Labem</c:v>
                </c:pt>
              </c:strCache>
            </c:strRef>
          </c:cat>
          <c:val>
            <c:numRef>
              <c:f>Okresy!$F$4:$F$10</c:f>
              <c:numCache>
                <c:formatCode>#,##0</c:formatCode>
                <c:ptCount val="7"/>
                <c:pt idx="0">
                  <c:v>76060</c:v>
                </c:pt>
                <c:pt idx="1">
                  <c:v>72195</c:v>
                </c:pt>
                <c:pt idx="2">
                  <c:v>151122</c:v>
                </c:pt>
                <c:pt idx="3">
                  <c:v>180523</c:v>
                </c:pt>
                <c:pt idx="4">
                  <c:v>29711</c:v>
                </c:pt>
                <c:pt idx="5">
                  <c:v>76743</c:v>
                </c:pt>
                <c:pt idx="6">
                  <c:v>58730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A09-4856-8B5D-76DABF8D8943}"/>
            </c:ext>
          </c:extLst>
        </c:ser>
        <c:ser>
          <c:idx val="4"/>
          <c:order val="4"/>
          <c:tx>
            <c:strRef>
              <c:f>Okresy!$G$3</c:f>
              <c:strCache>
                <c:ptCount val="1"/>
                <c:pt idx="0">
                  <c:v>havarijní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Okresy!$B$4:$B$10</c:f>
              <c:strCache>
                <c:ptCount val="7"/>
                <c:pt idx="0">
                  <c:v>Chomutov</c:v>
                </c:pt>
                <c:pt idx="1">
                  <c:v>Děčín</c:v>
                </c:pt>
                <c:pt idx="2">
                  <c:v>Louny</c:v>
                </c:pt>
                <c:pt idx="3">
                  <c:v>Litoměřice</c:v>
                </c:pt>
                <c:pt idx="4">
                  <c:v>Most</c:v>
                </c:pt>
                <c:pt idx="5">
                  <c:v>Teplice</c:v>
                </c:pt>
                <c:pt idx="6">
                  <c:v>Ústí nad Labem</c:v>
                </c:pt>
              </c:strCache>
            </c:strRef>
          </c:cat>
          <c:val>
            <c:numRef>
              <c:f>Okresy!$G$4:$G$10</c:f>
              <c:numCache>
                <c:formatCode>#,##0</c:formatCode>
                <c:ptCount val="7"/>
                <c:pt idx="0">
                  <c:v>52851</c:v>
                </c:pt>
                <c:pt idx="1">
                  <c:v>64431</c:v>
                </c:pt>
                <c:pt idx="2">
                  <c:v>144624</c:v>
                </c:pt>
                <c:pt idx="3">
                  <c:v>179936</c:v>
                </c:pt>
                <c:pt idx="4">
                  <c:v>12047</c:v>
                </c:pt>
                <c:pt idx="5">
                  <c:v>46787</c:v>
                </c:pt>
                <c:pt idx="6">
                  <c:v>65448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A09-4856-8B5D-76DABF8D8943}"/>
            </c:ext>
          </c:extLst>
        </c:ser>
        <c:ser>
          <c:idx val="5"/>
          <c:order val="5"/>
          <c:tx>
            <c:strRef>
              <c:f>Okresy!$I$3</c:f>
              <c:strCache>
                <c:ptCount val="1"/>
                <c:pt idx="0">
                  <c:v>Klasifikace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Okresy!$I$4:$I$10</c:f>
              <c:numCache>
                <c:formatCode>#,##0.00</c:formatCode>
                <c:ptCount val="7"/>
                <c:pt idx="0">
                  <c:v>2.4195030799482873</c:v>
                </c:pt>
                <c:pt idx="1">
                  <c:v>2.4197144656341236</c:v>
                </c:pt>
                <c:pt idx="2">
                  <c:v>2.7657558471331964</c:v>
                </c:pt>
                <c:pt idx="3">
                  <c:v>2.9838432470840099</c:v>
                </c:pt>
                <c:pt idx="4">
                  <c:v>2.4994147407930503</c:v>
                </c:pt>
                <c:pt idx="5">
                  <c:v>2.8931893741996633</c:v>
                </c:pt>
                <c:pt idx="6">
                  <c:v>3.0446276363323057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A09-4856-8B5D-76DABF8D8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8986664"/>
        <c:axId val="548987056"/>
      </c:barChart>
      <c:lineChart>
        <c:grouping val="standard"/>
        <c:varyColors val="0"/>
        <c:ser>
          <c:idx val="6"/>
          <c:order val="6"/>
          <c:tx>
            <c:strRef>
              <c:f>Okresy!$I$3</c:f>
              <c:strCache>
                <c:ptCount val="1"/>
                <c:pt idx="0">
                  <c:v>Klasifikace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square"/>
            <c:size val="7"/>
            <c:spPr>
              <a:solidFill>
                <a:schemeClr val="accent1">
                  <a:lumMod val="60000"/>
                </a:schemeClr>
              </a:solidFill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Okresy!$I$4:$I$10</c:f>
              <c:numCache>
                <c:formatCode>#,##0.00</c:formatCode>
                <c:ptCount val="7"/>
                <c:pt idx="0">
                  <c:v>2.4195030799482873</c:v>
                </c:pt>
                <c:pt idx="1">
                  <c:v>2.4197144656341236</c:v>
                </c:pt>
                <c:pt idx="2">
                  <c:v>2.7657558471331964</c:v>
                </c:pt>
                <c:pt idx="3">
                  <c:v>2.9838432470840099</c:v>
                </c:pt>
                <c:pt idx="4">
                  <c:v>2.4994147407930503</c:v>
                </c:pt>
                <c:pt idx="5">
                  <c:v>2.8931893741996633</c:v>
                </c:pt>
                <c:pt idx="6">
                  <c:v>3.0446276363323057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A09-4856-8B5D-76DABF8D8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51416"/>
        <c:axId val="548987448"/>
      </c:lineChart>
      <c:catAx>
        <c:axId val="54898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48987056"/>
        <c:crosses val="autoZero"/>
        <c:auto val="1"/>
        <c:lblAlgn val="ctr"/>
        <c:lblOffset val="100"/>
        <c:noMultiLvlLbl val="0"/>
      </c:catAx>
      <c:valAx>
        <c:axId val="548987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48986664"/>
        <c:crosses val="autoZero"/>
        <c:crossBetween val="between"/>
      </c:valAx>
      <c:valAx>
        <c:axId val="548987448"/>
        <c:scaling>
          <c:orientation val="minMax"/>
          <c:max val="5"/>
          <c:min val="1"/>
        </c:scaling>
        <c:delete val="0"/>
        <c:axPos val="r"/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6151416"/>
        <c:crosses val="max"/>
        <c:crossBetween val="between"/>
      </c:valAx>
      <c:catAx>
        <c:axId val="16151416"/>
        <c:scaling>
          <c:orientation val="minMax"/>
        </c:scaling>
        <c:delete val="1"/>
        <c:axPos val="b"/>
        <c:majorTickMark val="out"/>
        <c:minorTickMark val="none"/>
        <c:tickLblPos val="nextTo"/>
        <c:crossAx val="548987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5"/>
        <c:delete val="1"/>
      </c:legendEntry>
      <c:layout>
        <c:manualLayout>
          <c:xMode val="edge"/>
          <c:yMode val="edge"/>
          <c:x val="4.4559192493407618E-2"/>
          <c:y val="0.92941244499831832"/>
          <c:w val="0.83222495168614863"/>
          <c:h val="5.08285679687113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FCB6D-2EAF-4B10-86EE-C40756337E3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50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81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94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0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45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37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6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4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3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14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0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5881-60BC-4503-B5C4-5F5A774FF41F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91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reditel@dolnipoohri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53" y="0"/>
            <a:ext cx="12213053" cy="686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 školství, mládeže a sportu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64992" y="1802433"/>
            <a:ext cx="108620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Metodická podpora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Tvorby rozpočtů škol a školských zařízení (přímé náklady – platy, ONIV),</a:t>
            </a:r>
          </a:p>
          <a:p>
            <a:pPr marL="3429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stanovení platu a přiznání odměny řediteli školy či školského zařízení zřizovatelem  (finanční náklady hrazeny z rozpočtu školy – MŠMT), </a:t>
            </a:r>
          </a:p>
          <a:p>
            <a:pPr marL="3429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vyhlášení a realizace konkursního řízení na obsazení pracovního místa ředitele školy nebo školského zařízení zřizovaného obcí,</a:t>
            </a:r>
          </a:p>
          <a:p>
            <a:pPr marL="3429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jmenování ředitele školy nebo školského zařízení zřizovaného obcí na vedoucí pracovní místo,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oblast primární prevence (konání schůzek se školními metodiky prevence), práce s žáky se SVP zařazenými do ZŠ, metodické vedení v práci s asistenty pedagoga apod. 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Střední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článek podpory - MŠMT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195106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 školství, mládeže a sportu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73443" y="2193267"/>
            <a:ext cx="108620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 – školství, volný čas: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Primární prevence;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Volný čas;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Obědy do škol;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Stipendium ÚK pro studenty VŠ;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 – Sport (mládež):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Sport 2023;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Akademie talentované mládeže;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Výkonnostní sport;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Individuální dotace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239105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" y="-1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Louny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32254" y="971115"/>
            <a:ext cx="10950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</a:t>
            </a:r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d</a:t>
            </a:r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opravy a sil. hospodářství </a:t>
            </a:r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14633" y="1961685"/>
            <a:ext cx="94656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Dopravní obslužnost v rámci Dopravy Ústeckého kraje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Nové přímé spěšné vlaky linky U52 ze Žatce, Postoloprt a Loun do Ústí nad Labem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N</a:t>
            </a: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a většině železničních linek moderní nízkopodlažní vlaky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Nový autobusový dopravce – UMBRELLA CITY LINES</a:t>
            </a: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Od léta 2023 - nové autobusy u DSÚK, platba bankovní kartou ve vozech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Rozvoj přímých mezikrajských autobusových linek do středních Čech – Praha, Slaný, Kladno, Rakovník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Příprava rozvoje veřejné dopravy v oblasti </a:t>
            </a:r>
            <a:r>
              <a:rPr lang="cs-CZ" sz="2400" dirty="0" err="1" smtClean="0">
                <a:solidFill>
                  <a:srgbClr val="010FFF"/>
                </a:solidFill>
                <a:latin typeface="Century Gothic" panose="020B0502020202020204" pitchFamily="34" charset="0"/>
              </a:rPr>
              <a:t>čtyřmezí</a:t>
            </a: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Snaha tarifně zaintegrovat MHD v Lounech a Žatci do DÚK</a:t>
            </a: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666" y="2134186"/>
            <a:ext cx="1668574" cy="296635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996" y="3009592"/>
            <a:ext cx="1540960" cy="276286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9" y="4033833"/>
            <a:ext cx="663254" cy="66325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9" y="2150710"/>
            <a:ext cx="709999" cy="709999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237" y="5915900"/>
            <a:ext cx="1651087" cy="8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2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0298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582150" y="316360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  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5649" y="805327"/>
            <a:ext cx="7710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1B27FF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Stav silnic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48535" y="333148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95135" y="838018"/>
            <a:ext cx="879053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Celkem je v ÚK 3 653 </a:t>
            </a:r>
            <a:r>
              <a:rPr lang="cs-CZ" b="1" dirty="0">
                <a:solidFill>
                  <a:srgbClr val="1B27FF"/>
                </a:solidFill>
                <a:latin typeface="Century Gothic" panose="020B0502020202020204" pitchFamily="34" charset="0"/>
              </a:rPr>
              <a:t>km silnic </a:t>
            </a:r>
            <a:r>
              <a:rPr lang="cs-CZ" b="1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(900 km II</a:t>
            </a:r>
            <a:r>
              <a:rPr lang="cs-CZ" b="1" dirty="0">
                <a:solidFill>
                  <a:srgbClr val="1B27FF"/>
                </a:solidFill>
                <a:latin typeface="Century Gothic" panose="020B0502020202020204" pitchFamily="34" charset="0"/>
              </a:rPr>
              <a:t>. třídy a 2 752 </a:t>
            </a:r>
            <a:r>
              <a:rPr lang="cs-CZ" b="1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km III</a:t>
            </a:r>
            <a:r>
              <a:rPr lang="cs-CZ" b="1" dirty="0">
                <a:solidFill>
                  <a:srgbClr val="1B27FF"/>
                </a:solidFill>
                <a:latin typeface="Century Gothic" panose="020B0502020202020204" pitchFamily="34" charset="0"/>
              </a:rPr>
              <a:t>. </a:t>
            </a:r>
            <a:r>
              <a:rPr lang="cs-CZ" b="1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třídy)</a:t>
            </a:r>
          </a:p>
          <a:p>
            <a:endParaRPr lang="cs-CZ" sz="16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Děčín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–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552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(142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II. třídy a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399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III. třídy, provoz SUS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Děčín)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Chomutov – 541 km (139 km II. třídy a 412 km III. třídy, provoz SUS Chomutov)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Louny – 816 km (219 km II. třídy a 597 km III. třídy, provoz SUS Louny)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Litoměřice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–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866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(215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II. třídy a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651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III. třídy, provoz SUS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Litoměřice)</a:t>
            </a:r>
            <a:endParaRPr lang="cs-CZ" sz="12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Most – 207 km (43 km II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. třídy a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164 km III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.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třídy, provoz SUS Chomutov)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Teplice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–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336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(63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II. třídy a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273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III. třídy, provoz SUS Ústí nad Labem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)</a:t>
            </a:r>
            <a:endParaRPr lang="cs-CZ" sz="12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Ústí nad Labem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–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324 km (86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II. třídy a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238 </a:t>
            </a:r>
            <a:r>
              <a:rPr lang="cs-CZ" sz="1200" dirty="0">
                <a:solidFill>
                  <a:srgbClr val="1B27FF"/>
                </a:solidFill>
                <a:latin typeface="Century Gothic" panose="020B0502020202020204" pitchFamily="34" charset="0"/>
              </a:rPr>
              <a:t>km III. třídy, provoz SUS </a:t>
            </a:r>
            <a:r>
              <a:rPr lang="cs-CZ" sz="12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Ústí nad Labem)</a:t>
            </a:r>
            <a:endParaRPr lang="cs-CZ" sz="1200" dirty="0">
              <a:solidFill>
                <a:srgbClr val="1B27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 rotWithShape="1">
          <a:blip r:embed="rId3"/>
          <a:srcRect l="22500" t="23166" r="32770" b="18988"/>
          <a:stretch/>
        </p:blipFill>
        <p:spPr>
          <a:xfrm>
            <a:off x="785649" y="1236815"/>
            <a:ext cx="2410632" cy="1530336"/>
          </a:xfrm>
          <a:prstGeom prst="rect">
            <a:avLst/>
          </a:prstGeom>
        </p:spPr>
      </p:pic>
      <p:graphicFrame>
        <p:nvGraphicFramePr>
          <p:cNvPr id="15" name="Graf 1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76D5C745-6E9E-4D02-96AB-867C0471077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6221" y="2836927"/>
          <a:ext cx="4843849" cy="3856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Ovál 12"/>
          <p:cNvSpPr/>
          <p:nvPr/>
        </p:nvSpPr>
        <p:spPr>
          <a:xfrm>
            <a:off x="1488214" y="3195149"/>
            <a:ext cx="698155" cy="286618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810897" y="3418703"/>
            <a:ext cx="6829168" cy="3231654"/>
          </a:xfrm>
          <a:prstGeom prst="rect">
            <a:avLst/>
          </a:prstGeom>
          <a:noFill/>
          <a:ln w="19050">
            <a:solidFill>
              <a:srgbClr val="1B27FF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000DFF"/>
                </a:solidFill>
                <a:latin typeface="Century Gothic" panose="020B0502020202020204" pitchFamily="34" charset="0"/>
              </a:rPr>
              <a:t>Opravy a rekonstrukce v okrese </a:t>
            </a:r>
            <a:r>
              <a:rPr lang="cs-CZ" sz="1600" b="1" dirty="0" smtClean="0">
                <a:solidFill>
                  <a:srgbClr val="000DFF"/>
                </a:solidFill>
                <a:latin typeface="Century Gothic" panose="020B0502020202020204" pitchFamily="34" charset="0"/>
              </a:rPr>
              <a:t>Louny</a:t>
            </a:r>
            <a:endParaRPr lang="cs-CZ" sz="1600" b="1" dirty="0">
              <a:solidFill>
                <a:srgbClr val="000DFF"/>
              </a:solidFill>
              <a:latin typeface="Century Gothic" panose="020B0502020202020204" pitchFamily="34" charset="0"/>
            </a:endParaRPr>
          </a:p>
          <a:p>
            <a:endParaRPr lang="cs-CZ" sz="1200" b="1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II/225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Žatec - průtah, ul. Pražská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	7, 5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oprava živičného povrchu</a:t>
            </a:r>
          </a:p>
          <a:p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II/246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Louny - ul. 28. října (u 3. ZŠ)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	0,9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oprava živičného povrchu</a:t>
            </a:r>
          </a:p>
          <a:p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II/225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Žatec -průtah, Komenského 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alej	1,6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oprava živičného povrchu</a:t>
            </a:r>
          </a:p>
          <a:p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III/2394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Radonice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		2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oprava živičného povrchu</a:t>
            </a:r>
          </a:p>
          <a:p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III/2391+ III/2395 Radonice 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- Pátek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	5,8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oprava živičného povrchu</a:t>
            </a:r>
          </a:p>
          <a:p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III/22928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Ročov - Dolní Ročov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	3,9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oprava živičného povrchu</a:t>
            </a:r>
          </a:p>
          <a:p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III/2514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Minice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		1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oprava živičného povrchu</a:t>
            </a:r>
          </a:p>
          <a:p>
            <a:pPr lvl="0"/>
            <a:endParaRPr lang="cs-CZ" sz="1100" dirty="0" smtClean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pPr lvl="0"/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III/2501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Lišany - Postoloprty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7, 5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Sanace silničního tělesa 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komunikace</a:t>
            </a:r>
          </a:p>
          <a:p>
            <a:pPr lvl="0"/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III/1941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Valeč 	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1,2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Oprava propustku (2,288 km)</a:t>
            </a:r>
          </a:p>
          <a:p>
            <a:pPr lvl="0"/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II/194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</a:t>
            </a:r>
            <a:r>
              <a:rPr lang="cs-CZ" sz="1100" dirty="0" err="1">
                <a:solidFill>
                  <a:srgbClr val="1B27FF"/>
                </a:solidFill>
                <a:latin typeface="Century Gothic" panose="020B0502020202020204" pitchFamily="34" charset="0"/>
              </a:rPr>
              <a:t>P.Rohozec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 - Nová Ves 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2,8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Oprava propustku  (0,791 km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)</a:t>
            </a:r>
          </a:p>
          <a:p>
            <a:pPr lvl="0"/>
            <a:endParaRPr lang="cs-CZ" sz="11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pPr lvl="0"/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II/255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Postoloprty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	3,2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Rekonstrukce mostu </a:t>
            </a:r>
            <a:r>
              <a:rPr lang="cs-CZ" sz="1100" dirty="0" err="1">
                <a:solidFill>
                  <a:srgbClr val="1B27FF"/>
                </a:solidFill>
                <a:latin typeface="Century Gothic" panose="020B0502020202020204" pitchFamily="34" charset="0"/>
              </a:rPr>
              <a:t>ev.č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. 255-015A </a:t>
            </a:r>
          </a:p>
          <a:p>
            <a:pPr lvl="0"/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II/246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</a:t>
            </a:r>
            <a:r>
              <a:rPr lang="cs-CZ" sz="1100" dirty="0" err="1">
                <a:solidFill>
                  <a:srgbClr val="1B27FF"/>
                </a:solidFill>
                <a:latin typeface="Century Gothic" panose="020B0502020202020204" pitchFamily="34" charset="0"/>
              </a:rPr>
              <a:t>Orasice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	5,4 mil. Kč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	</a:t>
            </a:r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Rekonstrukce 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mostu </a:t>
            </a:r>
            <a:r>
              <a:rPr lang="cs-CZ" sz="1100" dirty="0" err="1" smtClean="0">
                <a:solidFill>
                  <a:srgbClr val="1B27FF"/>
                </a:solidFill>
                <a:latin typeface="Century Gothic" panose="020B0502020202020204" pitchFamily="34" charset="0"/>
              </a:rPr>
              <a:t>ev.č</a:t>
            </a:r>
            <a:r>
              <a:rPr lang="cs-CZ" sz="1100" dirty="0">
                <a:solidFill>
                  <a:srgbClr val="1B27FF"/>
                </a:solidFill>
                <a:latin typeface="Century Gothic" panose="020B0502020202020204" pitchFamily="34" charset="0"/>
              </a:rPr>
              <a:t>. 246-006 </a:t>
            </a:r>
          </a:p>
          <a:p>
            <a:pPr lvl="0"/>
            <a:r>
              <a:rPr lang="cs-CZ" sz="1100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 </a:t>
            </a:r>
            <a:endParaRPr lang="cs-CZ" sz="1100" dirty="0">
              <a:solidFill>
                <a:srgbClr val="1B27FF"/>
              </a:solidFill>
              <a:latin typeface="Century Gothic" panose="020B0502020202020204" pitchFamily="34" charset="0"/>
            </a:endParaRPr>
          </a:p>
          <a:p>
            <a:endParaRPr lang="cs-CZ" sz="1100" dirty="0">
              <a:solidFill>
                <a:srgbClr val="1B27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5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</a:t>
            </a:r>
            <a:r>
              <a:rPr lang="cs-CZ" sz="3600" dirty="0">
                <a:solidFill>
                  <a:srgbClr val="010FFF"/>
                </a:solidFill>
                <a:latin typeface="Century Gothic" panose="020B0502020202020204" pitchFamily="34" charset="0"/>
              </a:rPr>
              <a:t>strategie přípravy a realizace projektů - Fond spravedlivé transformace, fondy MŽP, MMR a jiných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32254" y="2941189"/>
            <a:ext cx="108620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Operační program Spravedlivá Transformace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zaměřený na řešení negativních dopadů odklonu od uhlí v Karlovarském, Ústeckém a Moravskoslezském kraji </a:t>
            </a:r>
            <a:endParaRPr lang="cs-CZ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lvl="0"/>
            <a:endParaRPr lang="cs-CZ" sz="9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lvl="0"/>
            <a:endParaRPr lang="cs-CZ" sz="9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Regionální stálá konference Ústeckého kraje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krajské komplexní seskupení partnerů (regionálních a místních) pro komunikaci a implementaci regionální politiky České republiky</a:t>
            </a:r>
          </a:p>
          <a:p>
            <a:pPr lvl="0"/>
            <a:endParaRPr lang="cs-CZ" sz="9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lvl="0"/>
            <a:endParaRPr lang="cs-CZ" sz="9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29119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</a:t>
            </a:r>
            <a:r>
              <a:rPr lang="cs-CZ" sz="3600" dirty="0">
                <a:solidFill>
                  <a:srgbClr val="010FFF"/>
                </a:solidFill>
                <a:latin typeface="Century Gothic" panose="020B0502020202020204" pitchFamily="34" charset="0"/>
              </a:rPr>
              <a:t>strategie přípravy a realizace projektů - Fond spravedlivé transformace, fondy MŽP, MMR a jiných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32254" y="2941189"/>
            <a:ext cx="108620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Energetické centrum  </a:t>
            </a:r>
            <a:r>
              <a:rPr lang="cs-CZ" sz="12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nově zřízená příspěvková organizace Ústeckého kraje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Dotační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</a:t>
            </a:r>
            <a:r>
              <a:rPr lang="cs-CZ" b="1" dirty="0">
                <a:solidFill>
                  <a:srgbClr val="010FFF"/>
                </a:solidFill>
                <a:latin typeface="Century Gothic" panose="020B0502020202020204" pitchFamily="34" charset="0"/>
              </a:rPr>
              <a:t>„ Podpora přípravy projektových záměrů v Ústeckém kraji 2023“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podpora obcí do 5000 obyvatel na území Ústeckého kraje při přípravě odborné dokumentace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pro rok 2023 alokace 8 000 000,- Kč </a:t>
            </a:r>
            <a:endParaRPr lang="cs-CZ" sz="16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p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řijato 89 žádostí v hodnotě 14 932 386Kč</a:t>
            </a:r>
            <a:endParaRPr lang="cs-CZ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Dotační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</a:t>
            </a:r>
            <a:r>
              <a:rPr lang="cs-CZ" b="1" dirty="0">
                <a:solidFill>
                  <a:srgbClr val="010FFF"/>
                </a:solidFill>
                <a:latin typeface="Century Gothic" panose="020B0502020202020204" pitchFamily="34" charset="0"/>
              </a:rPr>
              <a:t>„ Podpora začínajících podnikatelů v Ústeckém kraji“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pro rok 2023 alokace ve výši: 4 000 000,- Kč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d</a:t>
            </a:r>
            <a:r>
              <a:rPr lang="pl-PL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ne 15</a:t>
            </a:r>
            <a:r>
              <a:rPr lang="pl-PL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. 5. 2023 </a:t>
            </a:r>
            <a:r>
              <a:rPr lang="pl-PL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byl ukončen příjem žádostí</a:t>
            </a:r>
            <a:endParaRPr lang="pl-PL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fyzická nebo právnická osoba, která získala podnikatelské oprávnění k předmětu podnikání v roce vyhlášení DP nebo v roce předchozím a oprávnění bylo získáno poprvé, trvalý pobyt/sídlo v Ústeckém kraji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115726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</a:t>
            </a:r>
            <a:r>
              <a:rPr lang="cs-CZ" sz="3600" dirty="0">
                <a:solidFill>
                  <a:srgbClr val="010FFF"/>
                </a:solidFill>
                <a:latin typeface="Century Gothic" panose="020B0502020202020204" pitchFamily="34" charset="0"/>
              </a:rPr>
              <a:t>strategie přípravy a realizace projektů - Fond spravedlivé transformace, fondy MŽP, MMR a jiných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32254" y="2941189"/>
            <a:ext cx="1146395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V rámci </a:t>
            </a:r>
            <a:r>
              <a:rPr lang="cs-CZ" u="sng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Operačního programu Spravedlivá transformace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 budou prostřednictvím kraje poskytovány vouchery na „</a:t>
            </a:r>
            <a:r>
              <a:rPr lang="cs-CZ" u="sng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Zastřešující projekty</a:t>
            </a:r>
            <a:r>
              <a:rPr lang="cs-CZ" sz="2000" b="1" u="sng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“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 Příprava projektů v Ústeckém kraji“</a:t>
            </a:r>
            <a:endParaRPr lang="cs-CZ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Jedním z oprávněných žadatelů jsou obce a města v Ústeckém kraji </a:t>
            </a:r>
            <a:endParaRPr lang="cs-CZ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Alokace: 200 000 000 Kč</a:t>
            </a:r>
            <a:endParaRPr lang="cs-CZ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Předpokládaný termín vyhlášení: 4. čtvrtletí 2023 – 1. čtvrtletní 2024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 Vouchery pro podnikatele“ </a:t>
            </a:r>
            <a:endParaRPr lang="cs-CZ" sz="24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Žadatel: 				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mikro, malé a střední podniky, fyzické osoby 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nepodnikající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Alokace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: 				2 x 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140,2 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mil. Kč 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(2. výzvy 2023 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a 2025)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Předpokládaný termín 1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. 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výzvy: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		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10/2023</a:t>
            </a:r>
            <a:endParaRPr lang="cs-CZ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Tři podporované aktivity: 		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voucher 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pro rozvoj 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podnikání (podnikatelé a osoby nepodnikající)</a:t>
            </a:r>
            <a:endParaRPr lang="cs-CZ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					digitální  a inovační voucher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Výše dotace: 			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	max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. 80% uznatelných nákladů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Minimální výše dotace činí: 		50 000,- Kč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Maximální výše dotace činí:		50 000,- Kč - nepodnikající, 1 mil. Kč 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– 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inovační, 500 </a:t>
            </a:r>
            <a:r>
              <a:rPr lang="cs-CZ" sz="1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000,- </a:t>
            </a:r>
            <a:r>
              <a:rPr lang="cs-CZ" sz="1600" dirty="0">
                <a:solidFill>
                  <a:srgbClr val="010FFF"/>
                </a:solidFill>
                <a:latin typeface="Century Gothic" panose="020B0502020202020204" pitchFamily="34" charset="0"/>
              </a:rPr>
              <a:t>Kč  - ostatní	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415404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4185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</a:t>
            </a:r>
            <a:r>
              <a:rPr lang="cs-CZ" sz="3600" dirty="0">
                <a:solidFill>
                  <a:srgbClr val="010FFF"/>
                </a:solidFill>
                <a:latin typeface="Century Gothic" panose="020B0502020202020204" pitchFamily="34" charset="0"/>
              </a:rPr>
              <a:t>strategie přípravy a realizace projektů - Fond spravedlivé transformace, fondy MŽP, MMR a jiných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32254" y="2941189"/>
            <a:ext cx="1086201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Transformační centrum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e</a:t>
            </a: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nergetika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o</a:t>
            </a: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tevřená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</a:t>
            </a: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odpora podnikání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u</a:t>
            </a: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rbanismus, obnova území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revitalizace bývalé školy v sídlišti</a:t>
            </a:r>
          </a:p>
          <a:p>
            <a:pPr lvl="0"/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	</a:t>
            </a: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  <p:pic>
        <p:nvPicPr>
          <p:cNvPr id="1026" name="Picture 2" descr="Architektonickou soutěž vyhrál ateliér mh architects z Prah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342" y="2735479"/>
            <a:ext cx="49530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Ekonomická oblast </a:t>
            </a:r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3443" y="2193267"/>
            <a:ext cx="108620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Metodická pomoc obcím v oblasti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účetnictví a rozpočtu, setkání a semináře ve spolupráci s MF </a:t>
            </a: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místních a správních poplatků</a:t>
            </a: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vymáhání daňových nedoplatků a porušení rozpočtové kázně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konzultace k zpracování výkazů, k vyplnění příkazových bloků</a:t>
            </a:r>
          </a:p>
          <a:p>
            <a:pPr lvl="0"/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dotací a vztahů k státnímu rozpočtu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l-PL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 pro obce z rozpočtu kraje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l-PL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zprostředkování průtokových dotací ze státního rozpočtu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l-PL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rozpis a zasílání příspěvku na výkon státní správy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l-PL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souhrnné podklady pro finanční vypořádání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pl-PL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pl-PL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pl-PL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lvl="0"/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175567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884849"/>
            <a:ext cx="10944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majetku</a:t>
            </a:r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45018" y="1866095"/>
            <a:ext cx="11118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kompetence </a:t>
            </a: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pro oblast majetku a investic zabezpečuje investiční odbor a odbor majetkový a jde výlučně o samostatnou působnost Ústeckého kraje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202884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ovéPole 4"/>
          <p:cNvSpPr txBox="1"/>
          <p:nvPr/>
        </p:nvSpPr>
        <p:spPr>
          <a:xfrm>
            <a:off x="838200" y="304740"/>
            <a:ext cx="1066943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54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cs-CZ" sz="5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Den s Ústeckým krajem</a:t>
            </a:r>
          </a:p>
          <a:p>
            <a:pPr algn="ctr"/>
            <a:endParaRPr lang="cs-CZ" sz="44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cs-CZ" sz="4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16. 5. 2023</a:t>
            </a:r>
          </a:p>
          <a:p>
            <a:pPr algn="ctr"/>
            <a:r>
              <a:rPr lang="cs-CZ" sz="4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10:00 – 12:00 </a:t>
            </a:r>
          </a:p>
          <a:p>
            <a:pPr algn="ctr"/>
            <a:endParaRPr lang="cs-CZ" sz="44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cs-CZ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Kulturní dům </a:t>
            </a:r>
            <a:r>
              <a:rPr lang="cs-CZ" sz="4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ZASTÁVKA, Louny</a:t>
            </a:r>
            <a:endParaRPr lang="cs-CZ" sz="4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7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759818"/>
            <a:ext cx="7710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 investic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39346" y="1590815"/>
            <a:ext cx="105464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Investiční akce ve fázi přípravy a realizace projektových prací včetně předpokládaných finančních nákladů: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DD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, ZŠ, a SŠ Žatec-snížení energetické náročnosti objektu škol – 22 990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R</a:t>
            </a:r>
            <a:r>
              <a:rPr lang="pt-BR" dirty="0">
                <a:solidFill>
                  <a:srgbClr val="010FFF"/>
                </a:solidFill>
                <a:latin typeface="Century Gothic" panose="020B0502020202020204" pitchFamily="34" charset="0"/>
              </a:rPr>
              <a:t>evitalizace Archeoskanzenu Březno </a:t>
            </a:r>
            <a:r>
              <a:rPr lang="pt-BR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–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 </a:t>
            </a:r>
            <a:r>
              <a:rPr lang="pt-BR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expozice </a:t>
            </a:r>
            <a:r>
              <a:rPr lang="pt-BR" dirty="0">
                <a:solidFill>
                  <a:srgbClr val="010FFF"/>
                </a:solidFill>
                <a:latin typeface="Century Gothic" panose="020B0502020202020204" pitchFamily="34" charset="0"/>
              </a:rPr>
              <a:t>a vybudování zázemí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– 40 000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Komunikace III/25013 </a:t>
            </a:r>
            <a:r>
              <a:rPr lang="cs-CZ" dirty="0" err="1" smtClean="0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mostního objektu 25013 - 3 Dobroměřice </a:t>
            </a:r>
            <a:r>
              <a:rPr lang="pl-PL" dirty="0">
                <a:solidFill>
                  <a:srgbClr val="010FFF"/>
                </a:solidFill>
                <a:latin typeface="Century Gothic" panose="020B0502020202020204" pitchFamily="34" charset="0"/>
              </a:rPr>
              <a:t>– 75 000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tis. </a:t>
            </a:r>
            <a:r>
              <a:rPr lang="pl-PL" dirty="0">
                <a:solidFill>
                  <a:srgbClr val="010FFF"/>
                </a:solidFill>
                <a:latin typeface="Century Gothic" panose="020B0502020202020204" pitchFamily="34" charset="0"/>
              </a:rPr>
              <a:t>Kč</a:t>
            </a:r>
            <a:endParaRPr lang="cs-CZ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10FFF"/>
                </a:solidFill>
                <a:latin typeface="Century Gothic" panose="020B0502020202020204" pitchFamily="34" charset="0"/>
              </a:rPr>
              <a:t>Reko mostu 246-02 Louny – 15 000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tis. </a:t>
            </a:r>
            <a:r>
              <a:rPr lang="pl-PL" dirty="0">
                <a:solidFill>
                  <a:srgbClr val="010FFF"/>
                </a:solidFill>
                <a:latin typeface="Century Gothic" panose="020B0502020202020204" pitchFamily="34" charset="0"/>
              </a:rPr>
              <a:t>Kč</a:t>
            </a:r>
            <a:endParaRPr lang="cs-CZ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mostu 25013-4 Louny – 45 000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mostu 22712-2 Měcholupy – 23 500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Rekonstrukce silnice II/224 v úseku 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Očihov – Kryry - 176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 000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mostu 246-005 Počedělice – 36 300 tis. Kč 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Komunikace II/250 - Staňkovice - směr křižovatka I/7 - odstranění sesuvu – 45 000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mostu </a:t>
            </a: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ev.č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. 225-009 Trnovany přes Blšanku – 6 300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mostu </a:t>
            </a: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ev.č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. 225-008 Trnovany přes trať ČD (LOU) – 24 200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mostu </a:t>
            </a: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ev.č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. 2501-2 Tvršice – 12 700 tis. Kč</a:t>
            </a:r>
          </a:p>
          <a:p>
            <a:pPr marL="180000"/>
            <a:endParaRPr lang="cs-CZ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36668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790046"/>
            <a:ext cx="7710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 investic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32254" y="1768965"/>
            <a:ext cx="1055472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Investiční akce ve fázi </a:t>
            </a: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přípravy a realizace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stavebních prací včetně </a:t>
            </a: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finančních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nákladů</a:t>
            </a: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Gymnázium a SOŠ Podbořany - </a:t>
            </a: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elektrických rozvodů (SOŠ) – 37 955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OA a SOŠ gen. Františka Fajtla, Louny - zateplení a střešní konstrukce budovy školy (</a:t>
            </a: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Postoloprtská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2636) – 21 000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OA a SOŠ zemědělská a ekologická, Žatec - zateplení budov vč. sanace zdiva suterénu budovy B (Svatopluka Čecha 1188) – 8 400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Domov "Bez zámků" Tuchořice - 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výstavba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nového objektu 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– 102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500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Zámek Nový Hrad Jimlín – opravy prostor zámku včetně restaurátorských prací – 29 500 tis. Kč 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OM v Lounech - úprava budovy pro depozitář - Poděbradova – 30 000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SPZ Triangle - dovybavení technologie biologické čističky odpadních vod – 16 500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SPZ Triangle - přezbrojení regulačních stanic plynu – 10 000 tis. Kč</a:t>
            </a:r>
          </a:p>
          <a:p>
            <a:pPr marL="540000" indent="-360000">
              <a:buFont typeface="Wingdings" panose="05000000000000000000" pitchFamily="2" charset="2"/>
              <a:buChar char="ü"/>
            </a:pPr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206329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832171"/>
            <a:ext cx="10944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</a:t>
            </a:r>
            <a:r>
              <a:rPr lang="cs-CZ" sz="4000" dirty="0">
                <a:solidFill>
                  <a:srgbClr val="010FFF"/>
                </a:solidFill>
                <a:latin typeface="Century Gothic" panose="020B0502020202020204" pitchFamily="34" charset="0"/>
              </a:rPr>
              <a:t>regionálního rozvoje, zemědělství </a:t>
            </a:r>
            <a:r>
              <a:rPr lang="cs-CZ" sz="4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   a </a:t>
            </a:r>
            <a:r>
              <a:rPr lang="cs-CZ" sz="4000" dirty="0">
                <a:solidFill>
                  <a:srgbClr val="010FFF"/>
                </a:solidFill>
                <a:latin typeface="Century Gothic" panose="020B0502020202020204" pitchFamily="34" charset="0"/>
              </a:rPr>
              <a:t>rozvoje venkova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  <p:sp>
        <p:nvSpPr>
          <p:cNvPr id="6" name="Obdélník 5"/>
          <p:cNvSpPr/>
          <p:nvPr/>
        </p:nvSpPr>
        <p:spPr>
          <a:xfrm>
            <a:off x="632254" y="2244041"/>
            <a:ext cx="50698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Podpora rozvoje hospodářsky a sociálně ohrožených </a:t>
            </a: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území – </a:t>
            </a: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zpracování pilotních studií pro ORP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Rozvoj venkova –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Program obnovy venkova </a:t>
            </a:r>
            <a:r>
              <a:rPr lang="cs-CZ" sz="2400" u="sng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45 mil. Kč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Podpora komunitního života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Obchůdek 2021+</a:t>
            </a: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2060" y="1793791"/>
            <a:ext cx="6064036" cy="471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23801" y="884420"/>
            <a:ext cx="10944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cestovního ruchu</a:t>
            </a:r>
            <a:endParaRPr lang="cs-CZ" sz="40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  <p:sp>
        <p:nvSpPr>
          <p:cNvPr id="3" name="Obdélník 2"/>
          <p:cNvSpPr/>
          <p:nvPr/>
        </p:nvSpPr>
        <p:spPr>
          <a:xfrm>
            <a:off x="306033" y="1637265"/>
            <a:ext cx="1157993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Destinační agentura </a:t>
            </a: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Dolní Poohří - </a:t>
            </a: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Ing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. Lukáš Pichlík - 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  <a:hlinkClick r:id="rId3"/>
              </a:rPr>
              <a:t>reditel@dolnipoohri.cz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 </a:t>
            </a: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Od ÚK dotace na činnost 2 mil. Kč + dotace na spolufinancování projektu z NPPCRR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Cyklostezka Ohře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do IROP podány 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žádosti o dotaci na realizaci </a:t>
            </a: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úseků</a:t>
            </a:r>
          </a:p>
          <a:p>
            <a:pPr lvl="1"/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„Cyklostezka 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Ohře, úsek Litoměřice – Bohušovice nad Ohří“ a  „Cyklostezka Ohře, úsek Libočany – Přívlaky“</a:t>
            </a:r>
            <a:endParaRPr lang="cs-CZ" sz="2400" b="1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KČT - dotace od ÚK na obnovu a údržbu turistického značení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Podpora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rozvoje infrastruktury cestovního ruchu v Ústeckém </a:t>
            </a: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kraji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Podzim 3.kolo výzvy možné rozšíření podporovaných aktivit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Nyní podpora budování </a:t>
            </a:r>
            <a:r>
              <a:rPr lang="cs-CZ" sz="2400" dirty="0" err="1" smtClean="0">
                <a:solidFill>
                  <a:srgbClr val="010FFF"/>
                </a:solidFill>
                <a:latin typeface="Century Gothic" panose="020B0502020202020204" pitchFamily="34" charset="0"/>
              </a:rPr>
              <a:t>stellplatzů</a:t>
            </a: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, útulen a nocležen</a:t>
            </a:r>
          </a:p>
        </p:txBody>
      </p:sp>
      <p:pic>
        <p:nvPicPr>
          <p:cNvPr id="1026" name="Obrázek 2" descr="bdc_dolni_poohri_logotype_color_on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22" y="845575"/>
            <a:ext cx="2569761" cy="78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02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Louny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Úvodní slovo hejtmana Ústeckého kraje Ing. Jana Schillera</a:t>
            </a:r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14633" y="3428998"/>
            <a:ext cx="108620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oblast legislativy, krizového řízení, informačních technologií, ICUK, vnějších a zahraničních </a:t>
            </a:r>
            <a:r>
              <a:rPr lang="cs-CZ" sz="32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vztahů;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32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předseda </a:t>
            </a:r>
            <a:r>
              <a:rPr lang="cs-CZ" sz="32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Bezpečnostní rady Ústeckého kraje a Krizového štábu Ústeckého kraje</a:t>
            </a:r>
            <a:r>
              <a:rPr lang="cs-CZ" sz="32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.</a:t>
            </a:r>
            <a:endParaRPr lang="cs-CZ" sz="32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91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</a:t>
            </a:r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sociálních věcí, bezpečnosti a sociálně vyloučených lokalit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14633" y="3428998"/>
            <a:ext cx="10862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Problematika sociálně vyloučených </a:t>
            </a:r>
            <a:r>
              <a:rPr lang="cs-CZ" sz="32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lokalit;</a:t>
            </a:r>
          </a:p>
          <a:p>
            <a:endParaRPr lang="cs-CZ" sz="32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Informace </a:t>
            </a:r>
            <a:r>
              <a:rPr lang="cs-CZ" sz="32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 přípravě zákona o podpoře </a:t>
            </a:r>
            <a:r>
              <a:rPr lang="cs-CZ" sz="32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bydlení.</a:t>
            </a:r>
            <a:endParaRPr lang="cs-CZ" sz="32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113258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</a:t>
            </a:r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životního </a:t>
            </a:r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prostředí</a:t>
            </a:r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3443" y="2050761"/>
            <a:ext cx="108620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Program pro rozvoj </a:t>
            </a:r>
            <a:r>
              <a:rPr lang="cs-CZ" sz="2400" b="1" dirty="0" err="1" smtClean="0">
                <a:solidFill>
                  <a:srgbClr val="010FFF"/>
                </a:solidFill>
                <a:latin typeface="Century Gothic" panose="020B0502020202020204" pitchFamily="34" charset="0"/>
              </a:rPr>
              <a:t>eko</a:t>
            </a: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–</a:t>
            </a:r>
            <a:r>
              <a:rPr lang="cs-CZ" sz="2400" b="1" dirty="0" err="1" smtClean="0">
                <a:solidFill>
                  <a:srgbClr val="010FFF"/>
                </a:solidFill>
                <a:latin typeface="Century Gothic" panose="020B0502020202020204" pitchFamily="34" charset="0"/>
              </a:rPr>
              <a:t>agro</a:t>
            </a: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 oblastí v Ústeckém kraji na období let 2022 až 2025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Alokace pro rok 2023 činí 6 500 000 Kč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Schválení výzvy 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20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. 2. 2023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Lhůty pro podání žádostí 23. 3. 2023 – 24. 4. 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2023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Program na podporu vodního hospodářství v Ústeckém kraji na období 2018 –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Předpokládaná alokace pro rok 2023 činí cca 35 mil. Kč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Schválení výzvy 24. 4. 2023 </a:t>
            </a:r>
            <a:endParaRPr lang="cs-CZ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Lhůty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pro podání žádostí 25. 5. 2023 – 31. 7. 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2023</a:t>
            </a: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132761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</a:t>
            </a:r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životního </a:t>
            </a:r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prostředí</a:t>
            </a:r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3443" y="2050761"/>
            <a:ext cx="108620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pro podporu odpadového hospodářství obcí v Ústeckém kraji na období 2017 - 2025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Předpokládaná alokace pro rok 2023 činí cca 30 mil. Kč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Schválení výzvy 24. 4. 2023 </a:t>
            </a:r>
            <a:endParaRPr lang="cs-CZ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Lhůty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pro podání žádostí 25. 5. 2023 – 31. 7. 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2023</a:t>
            </a:r>
          </a:p>
          <a:p>
            <a:pPr lvl="0"/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pro rozvoj ekologické výchovy, vzdělávání a osvěty (EVVO) na území Ústeckého kraje na období </a:t>
            </a:r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let 2022 až </a:t>
            </a: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Předpokládaná alokace pro rok 2023 činí cca 3,3 mil. Kč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Schválení výzvy 24. 4. 2023 </a:t>
            </a:r>
            <a:endParaRPr lang="cs-CZ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Lhůty 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pro podání žádostí 25. 5. 2023 – 31. 7. </a:t>
            </a:r>
            <a:r>
              <a:rPr lang="cs-CZ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2023</a:t>
            </a: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42071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kultury </a:t>
            </a:r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a </a:t>
            </a:r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památkové </a:t>
            </a:r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péče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64992" y="1902797"/>
            <a:ext cx="108620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2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Vyhlášené dotační programy – příjem žádostí byl ukončen dne  6. 2. </a:t>
            </a:r>
            <a:r>
              <a:rPr lang="cs-CZ" sz="22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2023:</a:t>
            </a:r>
          </a:p>
          <a:p>
            <a:pPr lvl="0"/>
            <a:endParaRPr lang="cs-CZ" sz="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na záchranu a obnovu kulturních památek Ústeckého kraje </a:t>
            </a:r>
            <a:r>
              <a:rPr lang="cs-CZ" sz="19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– 60 milionů Kč,</a:t>
            </a:r>
            <a:endParaRPr lang="cs-CZ" sz="19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Program </a:t>
            </a:r>
            <a:r>
              <a:rPr lang="cs-CZ" sz="1900" dirty="0">
                <a:solidFill>
                  <a:srgbClr val="010FFF"/>
                </a:solidFill>
                <a:latin typeface="Century Gothic" panose="020B0502020202020204" pitchFamily="34" charset="0"/>
              </a:rPr>
              <a:t>na záchranu a obnovu drobných památek a architektury dotvářející kulturní krajinu Ústeckého kraje – 1 milion </a:t>
            </a:r>
            <a:r>
              <a:rPr lang="cs-CZ" sz="19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Kč,</a:t>
            </a:r>
            <a:endParaRPr lang="cs-CZ" sz="19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Program </a:t>
            </a:r>
            <a:r>
              <a:rPr lang="cs-CZ" sz="1900" dirty="0">
                <a:solidFill>
                  <a:srgbClr val="010FFF"/>
                </a:solidFill>
                <a:latin typeface="Century Gothic" panose="020B0502020202020204" pitchFamily="34" charset="0"/>
              </a:rPr>
              <a:t>podpory regionální kulturní činnosti – 10 milionů </a:t>
            </a:r>
            <a:r>
              <a:rPr lang="cs-CZ" sz="19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Kč,</a:t>
            </a:r>
            <a:endParaRPr lang="cs-CZ" sz="19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19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Program </a:t>
            </a:r>
            <a:r>
              <a:rPr lang="cs-CZ" sz="1900" dirty="0">
                <a:solidFill>
                  <a:srgbClr val="010FFF"/>
                </a:solidFill>
                <a:latin typeface="Century Gothic" panose="020B0502020202020204" pitchFamily="34" charset="0"/>
              </a:rPr>
              <a:t>podpory aktivit stálých profesionálních divadelních souborů a hudebních těles působících na území Ústeckého kraje – 10 milionů </a:t>
            </a:r>
            <a:r>
              <a:rPr lang="cs-CZ" sz="19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Kč.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8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cs-CZ" sz="2000" b="1" dirty="0" smtClean="0">
                <a:solidFill>
                  <a:srgbClr val="1B27FF"/>
                </a:solidFill>
                <a:latin typeface="Century Gothic" panose="020B0502020202020204" pitchFamily="34" charset="0"/>
              </a:rPr>
              <a:t>Zjednodušení dotačních programů - výzvy žadatelům v případě administrativních nedostatků, přílohy žádostí si odbor KP zajišťoval z veřejných zdrojů. I pro rok 2024 se budeme snažit proces ještě více žadatelům zjednodušit</a:t>
            </a:r>
          </a:p>
          <a:p>
            <a:pPr lvl="0"/>
            <a:endParaRPr lang="cs-CZ" sz="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lvl="0"/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Nové ocenění v oblasti památkové péče, </a:t>
            </a:r>
            <a:r>
              <a:rPr lang="cs-CZ" sz="20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cena hejtmana - </a:t>
            </a:r>
            <a:r>
              <a:rPr lang="cs-CZ" sz="2000" b="1" smtClean="0">
                <a:solidFill>
                  <a:srgbClr val="010FFF"/>
                </a:solidFill>
                <a:latin typeface="Century Gothic" panose="020B0502020202020204" pitchFamily="34" charset="0"/>
              </a:rPr>
              <a:t>Zlaté cimbuří:</a:t>
            </a:r>
            <a:endParaRPr lang="cs-CZ" sz="2000" b="1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o</a:t>
            </a: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bnova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kulturní </a:t>
            </a: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památky,</a:t>
            </a:r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příkladný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přínos v oblasti péče o kulturní </a:t>
            </a: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dědictví.</a:t>
            </a:r>
            <a:endParaRPr lang="cs-CZ" sz="20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12682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kultury </a:t>
            </a:r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a </a:t>
            </a:r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památkové </a:t>
            </a:r>
            <a:r>
              <a:rPr lang="cs-CZ" sz="4800" dirty="0">
                <a:solidFill>
                  <a:srgbClr val="010FFF"/>
                </a:solidFill>
                <a:latin typeface="Century Gothic" panose="020B0502020202020204" pitchFamily="34" charset="0"/>
              </a:rPr>
              <a:t>péče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73443" y="1806440"/>
            <a:ext cx="1086201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Počty obdržených </a:t>
            </a:r>
            <a:r>
              <a:rPr lang="cs-CZ" sz="28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žádostí </a:t>
            </a: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dle jednotlivých dotačních programů </a:t>
            </a:r>
          </a:p>
          <a:p>
            <a:pPr lvl="0" algn="just"/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na záchranu a obnovu kulturních památek Ústeckého kraje (171 přijatých žádostí, finanční požadavek dle přijatých žádostí 167 985 707 Kč)</a:t>
            </a:r>
          </a:p>
          <a:p>
            <a:pPr lvl="0" algn="just"/>
            <a:endParaRPr lang="cs-CZ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na záchranu a obnovu drobných památek a architektury dotvářející kulturní krajinu Ústeckého kraje (18 přijatých žádostí, finanční požadavek dle přijatých žádostí </a:t>
            </a:r>
            <a:r>
              <a:rPr lang="cs-CZ" sz="20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 1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992 570 Kč)</a:t>
            </a:r>
          </a:p>
          <a:p>
            <a:pPr lvl="0" algn="just"/>
            <a:endParaRPr lang="cs-CZ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podpory regionální kulturní činnosti (254 přijatých žádostí, finanční požadavek dle přijatých žádostí 43 173 283 Kč)</a:t>
            </a:r>
          </a:p>
          <a:p>
            <a:pPr lvl="0" algn="just"/>
            <a:endParaRPr lang="cs-CZ" sz="16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Program podpory aktivit stálých profesionálních divadelních souborů a hudebních těles působících na území Ústeckého kraje (4 přijaté žádosti, finanční požadavek dle přijatých žádostí 11 400 000 Kč)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154157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 – okres 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Louny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2254" y="1002197"/>
            <a:ext cx="10944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 zdravotnictví</a:t>
            </a:r>
            <a:endParaRPr lang="cs-CZ" sz="4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64992" y="1802433"/>
            <a:ext cx="108620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Odbor zdravotnictví </a:t>
            </a:r>
            <a:r>
              <a:rPr lang="pl-PL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může obce informovat a spolupracovat s nimi v těchto </a:t>
            </a:r>
            <a:r>
              <a:rPr lang="pl-PL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oblastech:</a:t>
            </a:r>
            <a:endParaRPr lang="cs-CZ" sz="2400" dirty="0" smtClean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zajištění </a:t>
            </a: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a organizace: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lékařské pohotovostní služby,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prohlídek těl zemřelých,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protialkoholní a </a:t>
            </a:r>
            <a:r>
              <a:rPr lang="cs-CZ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protitoxikomanické</a:t>
            </a:r>
            <a:r>
              <a:rPr lang="cs-CZ" dirty="0">
                <a:solidFill>
                  <a:srgbClr val="010FFF"/>
                </a:solidFill>
                <a:latin typeface="Century Gothic" panose="020B0502020202020204" pitchFamily="34" charset="0"/>
              </a:rPr>
              <a:t> záchytné stanice</a:t>
            </a:r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výběrová řízení před uzavřením smlouvy o poskytování a úhradě zdravotních služeb;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nakládání se zdravotnickou dokumentací v případě zániku oprávnění k poskytování zdravotních služeb;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kontrola výkonu přenesené působnosti obcí (recepty s modrým pruhem – předepisování opiátů);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přestupkové řízení v oblasti zdravotnictví (protikuřácký zákon</a:t>
            </a:r>
            <a:r>
              <a:rPr lang="cs-CZ" sz="2400" dirty="0" smtClean="0">
                <a:solidFill>
                  <a:srgbClr val="010FFF"/>
                </a:solidFill>
                <a:latin typeface="Century Gothic" panose="020B0502020202020204" pitchFamily="34" charset="0"/>
              </a:rPr>
              <a:t>).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16. května 2023</a:t>
            </a:r>
          </a:p>
        </p:txBody>
      </p:sp>
    </p:spTree>
    <p:extLst>
      <p:ext uri="{BB962C8B-B14F-4D97-AF65-F5344CB8AC3E}">
        <p14:creationId xmlns:p14="http://schemas.microsoft.com/office/powerpoint/2010/main" val="3839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Words>1969</Words>
  <Application>Microsoft Office PowerPoint</Application>
  <PresentationFormat>Širokoúhlá obrazovka</PresentationFormat>
  <Paragraphs>278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Courier New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Pánková Pavlína</cp:lastModifiedBy>
  <cp:revision>85</cp:revision>
  <cp:lastPrinted>2023-02-07T08:51:55Z</cp:lastPrinted>
  <dcterms:created xsi:type="dcterms:W3CDTF">2023-01-12T13:43:47Z</dcterms:created>
  <dcterms:modified xsi:type="dcterms:W3CDTF">2023-05-12T11:33:57Z</dcterms:modified>
</cp:coreProperties>
</file>