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0A486D-FC76-49C3-9FBE-25FD7D746352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3E79E-19B5-4256-9274-C14012ED3C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627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67C0-4A55-47F4-A1D5-CDC2E7FDAB19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380-B102-419D-9F71-BA398ADE18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283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67C0-4A55-47F4-A1D5-CDC2E7FDAB19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380-B102-419D-9F71-BA398ADE18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32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67C0-4A55-47F4-A1D5-CDC2E7FDAB19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380-B102-419D-9F71-BA398ADE18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24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67C0-4A55-47F4-A1D5-CDC2E7FDAB19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380-B102-419D-9F71-BA398ADE18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6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67C0-4A55-47F4-A1D5-CDC2E7FDAB19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380-B102-419D-9F71-BA398ADE18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32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67C0-4A55-47F4-A1D5-CDC2E7FDAB19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380-B102-419D-9F71-BA398ADE18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151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67C0-4A55-47F4-A1D5-CDC2E7FDAB19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380-B102-419D-9F71-BA398ADE18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34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67C0-4A55-47F4-A1D5-CDC2E7FDAB19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380-B102-419D-9F71-BA398ADE18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3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67C0-4A55-47F4-A1D5-CDC2E7FDAB19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380-B102-419D-9F71-BA398ADE18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91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67C0-4A55-47F4-A1D5-CDC2E7FDAB19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380-B102-419D-9F71-BA398ADE18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67C0-4A55-47F4-A1D5-CDC2E7FDAB19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380-B102-419D-9F71-BA398ADE18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6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067C0-4A55-47F4-A1D5-CDC2E7FDAB19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70380-B102-419D-9F71-BA398ADE18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971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130425"/>
            <a:ext cx="8568952" cy="1470025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Postup oprav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v případě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chybně uveřejněných smluv v registru smluv</a:t>
            </a:r>
          </a:p>
        </p:txBody>
      </p:sp>
    </p:spTree>
    <p:extLst>
      <p:ext uri="{BB962C8B-B14F-4D97-AF65-F5344CB8AC3E}">
        <p14:creationId xmlns:p14="http://schemas.microsoft.com/office/powerpoint/2010/main" val="1794945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404664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500" b="1" dirty="0"/>
              <a:t>Smlouva, jejíž metadata neobsahují povinné náležitosti, nebo která není v požadovaném, otevřeném a strojově čitelném formátu, se nepovažuje za uveřejněnou prostřednictvím registru smluv. </a:t>
            </a:r>
            <a:endParaRPr lang="cs-CZ" sz="2500" b="1" dirty="0" smtClean="0"/>
          </a:p>
          <a:p>
            <a:pPr algn="just"/>
            <a:endParaRPr lang="cs-CZ" sz="2500" dirty="0"/>
          </a:p>
          <a:p>
            <a:pPr algn="just"/>
            <a:r>
              <a:rPr lang="cs-CZ" sz="2500" u="sng" dirty="0" smtClean="0"/>
              <a:t>Povinná metadata dle zákona č. 340/2015 Sb., o registru smluv</a:t>
            </a:r>
            <a:r>
              <a:rPr lang="cs-CZ" sz="2500" u="sng" dirty="0" smtClean="0"/>
              <a:t>:</a:t>
            </a:r>
          </a:p>
          <a:p>
            <a:pPr algn="just"/>
            <a:endParaRPr lang="cs-CZ" sz="2500" u="sng" dirty="0" smtClean="0"/>
          </a:p>
          <a:p>
            <a:pPr marL="285750" indent="-285750" algn="just">
              <a:buFontTx/>
              <a:buChar char="-"/>
            </a:pPr>
            <a:r>
              <a:rPr lang="cs-CZ" sz="2500" dirty="0" smtClean="0"/>
              <a:t>Identifikace smluvních stran;</a:t>
            </a:r>
          </a:p>
          <a:p>
            <a:pPr marL="285750" indent="-285750" algn="just">
              <a:buFontTx/>
              <a:buChar char="-"/>
            </a:pPr>
            <a:r>
              <a:rPr lang="cs-CZ" sz="2500" dirty="0" smtClean="0"/>
              <a:t>Vymezení předmětu smlouvy;</a:t>
            </a:r>
          </a:p>
          <a:p>
            <a:pPr marL="285750" indent="-285750" algn="just">
              <a:buFontTx/>
              <a:buChar char="-"/>
            </a:pPr>
            <a:r>
              <a:rPr lang="cs-CZ" sz="2500" dirty="0" smtClean="0"/>
              <a:t>Cena, a pokud ji smlouva neobsahuje, hodnotu předmětu smlouvy, lze-li ji určit;</a:t>
            </a:r>
          </a:p>
          <a:p>
            <a:pPr marL="285750" indent="-285750" algn="just">
              <a:buFontTx/>
              <a:buChar char="-"/>
            </a:pPr>
            <a:r>
              <a:rPr lang="cs-CZ" sz="2500" dirty="0" smtClean="0"/>
              <a:t>Datum uzavření smlouvy.</a:t>
            </a:r>
          </a:p>
          <a:p>
            <a:pPr marL="285750" indent="-285750" algn="just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23946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548680"/>
            <a:ext cx="828092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500" u="sng" dirty="0"/>
              <a:t>Povinná metadata dle Směrnice S-02/2016, kterou se stanoví jednotný postup při evidenci a uveřejňování smluv v registru smluv</a:t>
            </a:r>
            <a:r>
              <a:rPr lang="cs-CZ" sz="2500" u="sng" dirty="0" smtClean="0"/>
              <a:t>:</a:t>
            </a:r>
          </a:p>
          <a:p>
            <a:pPr algn="just"/>
            <a:endParaRPr lang="cs-CZ" sz="2500" u="sng" dirty="0"/>
          </a:p>
          <a:p>
            <a:pPr marL="285750" indent="-285750" algn="just">
              <a:buFontTx/>
              <a:buChar char="-"/>
            </a:pPr>
            <a:r>
              <a:rPr lang="cs-CZ" sz="2500" dirty="0"/>
              <a:t>Identifikace smluvních stran (u právnických osob a fyzických osob jednajících v rámci podnikání je v EZOP vždy vyplňováno IČO);</a:t>
            </a:r>
          </a:p>
          <a:p>
            <a:pPr marL="285750" indent="-285750" algn="just">
              <a:buFontTx/>
              <a:buChar char="-"/>
            </a:pPr>
            <a:r>
              <a:rPr lang="cs-CZ" sz="2500" dirty="0"/>
              <a:t>Vymezení předmětu Registrované smlouvy ve tvaru skládajícího se z čísla smlouvy a stručného vymezení předmětu smlouvy – např.: 16SML1234/KS/LP – nákup tiskáren;</a:t>
            </a:r>
          </a:p>
          <a:p>
            <a:pPr marL="285750" indent="-285750" algn="just">
              <a:buFontTx/>
              <a:buChar char="-"/>
            </a:pPr>
            <a:r>
              <a:rPr lang="cs-CZ" sz="2500" dirty="0"/>
              <a:t>Datum uzavření Registrované smlouvy;</a:t>
            </a:r>
          </a:p>
          <a:p>
            <a:pPr marL="285750" indent="-285750" algn="just">
              <a:buFontTx/>
              <a:buChar char="-"/>
            </a:pPr>
            <a:r>
              <a:rPr lang="cs-CZ" sz="2500" dirty="0"/>
              <a:t>Cena, a pokud ji smlouva neobsahuje, hodnotu předmětu smlouvy, lze-li ji určit;</a:t>
            </a:r>
          </a:p>
          <a:p>
            <a:pPr marL="285750" indent="-285750" algn="just">
              <a:buFontTx/>
              <a:buChar char="-"/>
            </a:pPr>
            <a:r>
              <a:rPr lang="cs-CZ" sz="2500" dirty="0"/>
              <a:t>Číslo smlouvy.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233440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23333" y="11745"/>
            <a:ext cx="90364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000" b="1" dirty="0" smtClean="0">
                <a:solidFill>
                  <a:srgbClr val="C00000"/>
                </a:solidFill>
              </a:rPr>
              <a:t>1) Modifikace registrované smlouvy</a:t>
            </a:r>
          </a:p>
          <a:p>
            <a:pPr algn="ctr"/>
            <a:endParaRPr lang="cs-CZ" dirty="0" smtClean="0"/>
          </a:p>
          <a:p>
            <a:r>
              <a:rPr lang="cs-CZ" sz="2000" dirty="0" smtClean="0"/>
              <a:t>Slouží pro opravu již uveřejněných smluv a metadat.</a:t>
            </a:r>
          </a:p>
          <a:p>
            <a:r>
              <a:rPr lang="cs-CZ" sz="2000" dirty="0" smtClean="0"/>
              <a:t>Pokud </a:t>
            </a:r>
            <a:r>
              <a:rPr lang="cs-CZ" sz="2000" dirty="0"/>
              <a:t>je publikovaná smlouva chybná, je možné zadat </a:t>
            </a:r>
            <a:r>
              <a:rPr lang="cs-CZ" sz="2000" dirty="0" smtClean="0"/>
              <a:t>modifikaci/opravu smlouvy </a:t>
            </a:r>
            <a:r>
              <a:rPr lang="cs-CZ" sz="2000" dirty="0"/>
              <a:t>a </a:t>
            </a:r>
            <a:r>
              <a:rPr lang="cs-CZ" sz="2000" dirty="0" smtClean="0"/>
              <a:t>odeslat ji </a:t>
            </a:r>
            <a:r>
              <a:rPr lang="cs-CZ" sz="2000" dirty="0"/>
              <a:t>znovu ke zveřejnění, kliknutím na tlačítko </a:t>
            </a:r>
            <a:r>
              <a:rPr lang="cs-CZ" sz="2000" b="1" dirty="0"/>
              <a:t>Odeslat na zveřejnění</a:t>
            </a:r>
            <a:r>
              <a:rPr lang="cs-CZ" sz="2000" dirty="0"/>
              <a:t>. 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56" y="1913736"/>
            <a:ext cx="4227562" cy="4340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432257" y="1913736"/>
            <a:ext cx="4572000" cy="155427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Můžete zde vyplnit kompletní nová metadata smlouvy, která přepíší původní metadata a dále můžete nebo nemusíte vložit nové přílohy záznamu (smlouva vč. příloh).</a:t>
            </a:r>
          </a:p>
        </p:txBody>
      </p:sp>
      <p:sp>
        <p:nvSpPr>
          <p:cNvPr id="5" name="Obdélník 4"/>
          <p:cNvSpPr/>
          <p:nvPr/>
        </p:nvSpPr>
        <p:spPr>
          <a:xfrm>
            <a:off x="4427983" y="3468008"/>
            <a:ext cx="4572001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/>
              <a:t>Odeslaná modifikace bude uložena jako nová verze s tím, že ale původní verze </a:t>
            </a:r>
            <a:r>
              <a:rPr lang="cs-CZ" sz="1900" dirty="0" smtClean="0"/>
              <a:t>uveřejněné smlouvy zůstává v registru smluv přístupná </a:t>
            </a:r>
            <a:r>
              <a:rPr lang="cs-CZ" sz="1900" dirty="0"/>
              <a:t>a </a:t>
            </a:r>
            <a:r>
              <a:rPr lang="cs-CZ" sz="1900" dirty="0" smtClean="0"/>
              <a:t>je </a:t>
            </a:r>
            <a:r>
              <a:rPr lang="cs-CZ" sz="1900" dirty="0"/>
              <a:t>možné se na chybně zadané údaje podívat.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131840" y="4188938"/>
            <a:ext cx="1152128" cy="3693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1)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131840" y="4548908"/>
            <a:ext cx="1152128" cy="3693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2</a:t>
            </a:r>
            <a:r>
              <a:rPr lang="cs-CZ" dirty="0" smtClean="0">
                <a:solidFill>
                  <a:srgbClr val="C00000"/>
                </a:solidFill>
              </a:rPr>
              <a:t>)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432257" y="5085184"/>
            <a:ext cx="4572000" cy="155427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900" dirty="0" smtClean="0"/>
              <a:t>Modifikaci registrované smlouvy lze využít např.: při opravě chybně uvedeného názvu subjektu, při opravě chybně uvedeného data uzavření smlouvy nebo pro vložení chybějící části již uveřejněné smlouvy apod.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7851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051720" y="188640"/>
            <a:ext cx="458535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cs-CZ" sz="3000" b="1" dirty="0" smtClean="0">
                <a:solidFill>
                  <a:srgbClr val="C00000"/>
                </a:solidFill>
              </a:rPr>
              <a:t>2) Znepřístupnění záznamu </a:t>
            </a:r>
            <a:endParaRPr lang="cs-CZ" sz="3000" b="1" dirty="0">
              <a:solidFill>
                <a:srgbClr val="C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07504" y="620688"/>
            <a:ext cx="892899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900" dirty="0" smtClean="0"/>
              <a:t>Jelikož při modifikaci registrované smlouvy původní verze uveřejněné smlouvy spolu s metadaty zůstává v registru smluv přístupná a je možné se na chybně zadané údaje podívat, je jednou z dalších možností záznam znepřístupnit.</a:t>
            </a:r>
          </a:p>
          <a:p>
            <a:pPr algn="just"/>
            <a:endParaRPr lang="cs-CZ" sz="1900" dirty="0"/>
          </a:p>
          <a:p>
            <a:pPr algn="just"/>
            <a:r>
              <a:rPr lang="cs-CZ" sz="1900" dirty="0" smtClean="0"/>
              <a:t>Tato možnost tedy slouží pro případy, kdy uveřejníte něco, co jste uveřejnit vůbec nechtěli. </a:t>
            </a:r>
          </a:p>
          <a:p>
            <a:pPr algn="just"/>
            <a:r>
              <a:rPr lang="cs-CZ" sz="1900" dirty="0" smtClean="0"/>
              <a:t>Především se pak jedná o případy, kdy v registru smluv byly uveřejněny informace, které nelze poskytnout podle předpisů upravujících svobodný přístup k informacím. (více Info viz Příloha č. 1 Směrnice S-02/2016)</a:t>
            </a:r>
          </a:p>
          <a:p>
            <a:pPr algn="just"/>
            <a:endParaRPr lang="cs-CZ" sz="1900" dirty="0"/>
          </a:p>
          <a:p>
            <a:pPr algn="just"/>
            <a:r>
              <a:rPr lang="cs-CZ" sz="1900" dirty="0" smtClean="0"/>
              <a:t>Záznam nebude pro uživatele viditelný, ale uvnitř systému zůstane.</a:t>
            </a:r>
          </a:p>
          <a:p>
            <a:pPr algn="just"/>
            <a:endParaRPr lang="cs-CZ" sz="1900" dirty="0"/>
          </a:p>
          <a:p>
            <a:pPr algn="just"/>
            <a:r>
              <a:rPr lang="cs-CZ" sz="1900" dirty="0" smtClean="0"/>
              <a:t>Znepřístupnění záznamu použijete např.: v případě, kdy byla v metadatech nebo i v samotné smlouvě uveřejněna adresa FOP, nebo v dalších případech kdy byly poskytnuty údaje, které nelze poskytnout dle předpisů upravujících svobodný přístup k informacím – viz Příloha č. 1 Směrnice S-02/2016.</a:t>
            </a:r>
          </a:p>
          <a:p>
            <a:pPr algn="just"/>
            <a:endParaRPr lang="cs-CZ" sz="1900" dirty="0" smtClean="0"/>
          </a:p>
          <a:p>
            <a:pPr algn="just"/>
            <a:r>
              <a:rPr lang="cs-CZ" sz="1900" dirty="0" smtClean="0"/>
              <a:t>Po znepřístupnění záznamu se musí celá smlouva opětovně uveřejnit v registru smluv.</a:t>
            </a:r>
            <a:endParaRPr lang="cs-CZ" sz="1900" dirty="0"/>
          </a:p>
          <a:p>
            <a:pPr algn="just"/>
            <a:endParaRPr lang="cs-CZ" sz="1900" dirty="0" smtClean="0"/>
          </a:p>
          <a:p>
            <a:pPr algn="just"/>
            <a:r>
              <a:rPr lang="cs-CZ" sz="1900" dirty="0" smtClean="0"/>
              <a:t>Pro </a:t>
            </a:r>
            <a:r>
              <a:rPr lang="cs-CZ" sz="1900" dirty="0"/>
              <a:t>prokázání </a:t>
            </a:r>
            <a:r>
              <a:rPr lang="cs-CZ" sz="1900" dirty="0" smtClean="0"/>
              <a:t>skutečnosti, že smlouva byla již v RS uveřejněna si ponechejte potvrzení </a:t>
            </a:r>
            <a:r>
              <a:rPr lang="cs-CZ" sz="1900" dirty="0"/>
              <a:t>o uveřejní </a:t>
            </a:r>
            <a:r>
              <a:rPr lang="cs-CZ" sz="1900" dirty="0" smtClean="0"/>
              <a:t>a Ministerstvem vnitra je také doporučeno </a:t>
            </a:r>
            <a:r>
              <a:rPr lang="cs-CZ" sz="1900" dirty="0"/>
              <a:t>si vyhotovit print screen obrazovky.</a:t>
            </a:r>
            <a:endParaRPr lang="cs-CZ" sz="1900" dirty="0" smtClean="0"/>
          </a:p>
          <a:p>
            <a:pPr algn="just"/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004991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solidFill>
                  <a:srgbClr val="C00000"/>
                </a:solidFill>
              </a:rPr>
              <a:t>Lhůta pro opravu uveřejněné smlouvy a metadat od 1.7.2017</a:t>
            </a:r>
            <a:endParaRPr lang="cs-CZ" sz="30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Uveřejněnou smlouvu včetně metadat lze v případě neúplného nebo nesprávného uveřejnění opravit, a to obecně ve lhůtě 3 měsíců ode dne uzavření smlouvy (§ 7 odst. 3 ZORS)</a:t>
            </a:r>
          </a:p>
          <a:p>
            <a:pPr algn="just"/>
            <a:r>
              <a:rPr lang="cs-CZ" dirty="0" smtClean="0"/>
              <a:t>Po uplynutí 3 měsíců ode dne uzavření smlouvy podléhající uveřejnění prostřednictvím registru smluv již nelze opravy takové smlouvy ani jejích metadat provádět.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353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just"/>
            <a:r>
              <a:rPr lang="cs-CZ" dirty="0" smtClean="0"/>
              <a:t>Jedinou výjimkou je dle §7 odst. 2 ZORS situace, kdy je nesprávně uveřejněna část smlouvy nebo jsou nesprávně vyloučena z uveřejnění metadata postupem dle § 5 odst. 6 ZORS (jedná-li se o obchodní tajemství) a následně se o nesprávném uveřejnění nějakým způsobem smluvní strana dozví – v takovém případě je dána na opravu lhůta 30 dní ode dne kdy se zjistí, že tato metadata a část smlouvy byly uveřejněny nesprávně.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799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>
            <a:normAutofit/>
          </a:bodyPr>
          <a:lstStyle/>
          <a:p>
            <a:r>
              <a:rPr lang="cs-CZ" sz="3000" b="1" dirty="0" smtClean="0">
                <a:solidFill>
                  <a:srgbClr val="C00000"/>
                </a:solidFill>
              </a:rPr>
              <a:t>Opravy metadat</a:t>
            </a:r>
            <a:endParaRPr lang="cs-CZ" sz="30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688632"/>
          </a:xfrm>
        </p:spPr>
        <p:txBody>
          <a:bodyPr>
            <a:normAutofit/>
          </a:bodyPr>
          <a:lstStyle/>
          <a:p>
            <a:r>
              <a:rPr lang="cs-CZ" sz="2700" b="1" dirty="0" smtClean="0"/>
              <a:t>Nesprávně uveřejněná metadata, uvedená v §5 odst. 5 písm. b) a d) – lhůta pro opravu 3 měsíce</a:t>
            </a:r>
          </a:p>
          <a:p>
            <a:pPr>
              <a:buFontTx/>
              <a:buChar char="-"/>
            </a:pPr>
            <a:r>
              <a:rPr lang="cs-CZ" sz="2700" dirty="0" smtClean="0"/>
              <a:t>Vymezení předmětu smlouvy,</a:t>
            </a:r>
          </a:p>
          <a:p>
            <a:pPr>
              <a:buFontTx/>
              <a:buChar char="-"/>
            </a:pPr>
            <a:r>
              <a:rPr lang="cs-CZ" sz="2700" dirty="0" smtClean="0"/>
              <a:t>Datum uzavření smlouvy.</a:t>
            </a:r>
          </a:p>
          <a:p>
            <a:r>
              <a:rPr lang="cs-CZ" sz="2700" b="1" dirty="0"/>
              <a:t>Nesprávně uveřejněná metadata, uvedená v §5 odst. 5 písm</a:t>
            </a:r>
            <a:r>
              <a:rPr lang="cs-CZ" sz="2700" b="1" dirty="0" smtClean="0"/>
              <a:t>. a) a c) – lhůta pro opravu chybně uvedeného údaje 3 měsíce + možnost dodatečného uveřejnění údajů ve lhůtě 30 dnů </a:t>
            </a:r>
            <a:r>
              <a:rPr lang="cs-CZ" sz="2700" b="1" dirty="0"/>
              <a:t>ode dne kdy se zjistí, že tato </a:t>
            </a:r>
            <a:r>
              <a:rPr lang="cs-CZ" sz="2700" b="1" dirty="0" smtClean="0"/>
              <a:t>metadata nebyla uveřejněna</a:t>
            </a:r>
          </a:p>
          <a:p>
            <a:pPr>
              <a:buFontTx/>
              <a:buChar char="-"/>
            </a:pPr>
            <a:r>
              <a:rPr lang="cs-CZ" sz="2700" dirty="0" smtClean="0"/>
              <a:t>Identifikace smluvních stran,</a:t>
            </a:r>
          </a:p>
          <a:p>
            <a:pPr>
              <a:buFontTx/>
              <a:buChar char="-"/>
            </a:pPr>
            <a:r>
              <a:rPr lang="cs-CZ" sz="2700" dirty="0" smtClean="0"/>
              <a:t>Cena, a pokud ji smlouva neobsahuje, hodnota předmětu smlouvy, lze-li ji určit.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0104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734</Words>
  <Application>Microsoft Office PowerPoint</Application>
  <PresentationFormat>Předvádění na obrazovce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Postup oprav v případě chybně uveřejněných smluv v registru smluv</vt:lpstr>
      <vt:lpstr>Prezentace aplikace PowerPoint</vt:lpstr>
      <vt:lpstr>Prezentace aplikace PowerPoint</vt:lpstr>
      <vt:lpstr>Prezentace aplikace PowerPoint</vt:lpstr>
      <vt:lpstr>Prezentace aplikace PowerPoint</vt:lpstr>
      <vt:lpstr>Lhůta pro opravu uveřejněné smlouvy a metadat od 1.7.2017</vt:lpstr>
      <vt:lpstr>Prezentace aplikace PowerPoint</vt:lpstr>
      <vt:lpstr>Opravy metadat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Zelená Nikol</dc:creator>
  <cp:lastModifiedBy>Zelená Nikol</cp:lastModifiedBy>
  <cp:revision>45</cp:revision>
  <cp:lastPrinted>2017-02-03T05:51:21Z</cp:lastPrinted>
  <dcterms:created xsi:type="dcterms:W3CDTF">2017-01-31T06:30:03Z</dcterms:created>
  <dcterms:modified xsi:type="dcterms:W3CDTF">2017-02-03T06:06:07Z</dcterms:modified>
</cp:coreProperties>
</file>