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C" initials="PC" lastIdx="1" clrIdx="0"/>
  <p:cmAuthor id="1" name="SH" initials="SH" lastIdx="11" clrIdx="1"/>
  <p:cmAuthor id="2" name="Zelená Nikol" initials="ZN" lastIdx="1"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94660"/>
  </p:normalViewPr>
  <p:slideViewPr>
    <p:cSldViewPr>
      <p:cViewPr>
        <p:scale>
          <a:sx n="90" d="100"/>
          <a:sy n="90" d="100"/>
        </p:scale>
        <p:origin x="-2250" y="-5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654B35B1-1F4E-4038-BAEB-F676EDF8FC06}" type="datetimeFigureOut">
              <a:rPr lang="cs-CZ" smtClean="0"/>
              <a:t>16.11.2016</a:t>
            </a:fld>
            <a:endParaRPr lang="cs-CZ"/>
          </a:p>
        </p:txBody>
      </p:sp>
      <p:sp>
        <p:nvSpPr>
          <p:cNvPr id="4" name="Zástupný symbol pro zápatí 3"/>
          <p:cNvSpPr>
            <a:spLocks noGrp="1"/>
          </p:cNvSpPr>
          <p:nvPr>
            <p:ph type="ftr" sz="quarter" idx="2"/>
          </p:nvPr>
        </p:nvSpPr>
        <p:spPr>
          <a:xfrm>
            <a:off x="1" y="9428583"/>
            <a:ext cx="2945659" cy="496332"/>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4" y="9428583"/>
            <a:ext cx="2945659" cy="496332"/>
          </a:xfrm>
          <a:prstGeom prst="rect">
            <a:avLst/>
          </a:prstGeom>
        </p:spPr>
        <p:txBody>
          <a:bodyPr vert="horz" lIns="91440" tIns="45720" rIns="91440" bIns="45720" rtlCol="0" anchor="b"/>
          <a:lstStyle>
            <a:lvl1pPr algn="r">
              <a:defRPr sz="1200"/>
            </a:lvl1pPr>
          </a:lstStyle>
          <a:p>
            <a:fld id="{B0C23E25-B79D-4001-ACB2-202CCE8FD83C}" type="slidenum">
              <a:rPr lang="cs-CZ" smtClean="0"/>
              <a:t>‹#›</a:t>
            </a:fld>
            <a:endParaRPr lang="cs-CZ"/>
          </a:p>
        </p:txBody>
      </p:sp>
    </p:spTree>
    <p:extLst>
      <p:ext uri="{BB962C8B-B14F-4D97-AF65-F5344CB8AC3E}">
        <p14:creationId xmlns:p14="http://schemas.microsoft.com/office/powerpoint/2010/main" val="13160826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0C7CA9EB-0549-49E6-9610-9424A8C3B314}" type="datetimeFigureOut">
              <a:rPr lang="cs-CZ" smtClean="0"/>
              <a:t>16.11.2016</a:t>
            </a:fld>
            <a:endParaRPr lang="cs-CZ"/>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3E265222-1E0A-4D3D-AABB-E828367CDB52}" type="slidenum">
              <a:rPr lang="cs-CZ" smtClean="0"/>
              <a:t>‹#›</a:t>
            </a:fld>
            <a:endParaRPr lang="cs-CZ"/>
          </a:p>
        </p:txBody>
      </p:sp>
    </p:spTree>
    <p:extLst>
      <p:ext uri="{BB962C8B-B14F-4D97-AF65-F5344CB8AC3E}">
        <p14:creationId xmlns:p14="http://schemas.microsoft.com/office/powerpoint/2010/main" val="2762559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3E265222-1E0A-4D3D-AABB-E828367CDB52}" type="slidenum">
              <a:rPr lang="cs-CZ" smtClean="0"/>
              <a:t>1</a:t>
            </a:fld>
            <a:endParaRPr lang="cs-CZ"/>
          </a:p>
        </p:txBody>
      </p:sp>
    </p:spTree>
    <p:extLst>
      <p:ext uri="{BB962C8B-B14F-4D97-AF65-F5344CB8AC3E}">
        <p14:creationId xmlns:p14="http://schemas.microsoft.com/office/powerpoint/2010/main" val="109629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3E265222-1E0A-4D3D-AABB-E828367CDB52}" type="slidenum">
              <a:rPr lang="cs-CZ" smtClean="0"/>
              <a:t>2</a:t>
            </a:fld>
            <a:endParaRPr lang="cs-CZ"/>
          </a:p>
        </p:txBody>
      </p:sp>
    </p:spTree>
    <p:extLst>
      <p:ext uri="{BB962C8B-B14F-4D97-AF65-F5344CB8AC3E}">
        <p14:creationId xmlns:p14="http://schemas.microsoft.com/office/powerpoint/2010/main" val="1030549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3E265222-1E0A-4D3D-AABB-E828367CDB52}" type="slidenum">
              <a:rPr lang="cs-CZ" smtClean="0"/>
              <a:t>3</a:t>
            </a:fld>
            <a:endParaRPr lang="cs-CZ"/>
          </a:p>
        </p:txBody>
      </p:sp>
    </p:spTree>
    <p:extLst>
      <p:ext uri="{BB962C8B-B14F-4D97-AF65-F5344CB8AC3E}">
        <p14:creationId xmlns:p14="http://schemas.microsoft.com/office/powerpoint/2010/main" val="2487459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3E265222-1E0A-4D3D-AABB-E828367CDB52}" type="slidenum">
              <a:rPr lang="cs-CZ" smtClean="0"/>
              <a:t>4</a:t>
            </a:fld>
            <a:endParaRPr lang="cs-CZ"/>
          </a:p>
        </p:txBody>
      </p:sp>
    </p:spTree>
    <p:extLst>
      <p:ext uri="{BB962C8B-B14F-4D97-AF65-F5344CB8AC3E}">
        <p14:creationId xmlns:p14="http://schemas.microsoft.com/office/powerpoint/2010/main" val="2816972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3E265222-1E0A-4D3D-AABB-E828367CDB52}" type="slidenum">
              <a:rPr lang="cs-CZ" smtClean="0"/>
              <a:t>5</a:t>
            </a:fld>
            <a:endParaRPr lang="cs-CZ"/>
          </a:p>
        </p:txBody>
      </p:sp>
    </p:spTree>
    <p:extLst>
      <p:ext uri="{BB962C8B-B14F-4D97-AF65-F5344CB8AC3E}">
        <p14:creationId xmlns:p14="http://schemas.microsoft.com/office/powerpoint/2010/main" val="3724750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3E265222-1E0A-4D3D-AABB-E828367CDB52}" type="slidenum">
              <a:rPr lang="cs-CZ" smtClean="0"/>
              <a:t>6</a:t>
            </a:fld>
            <a:endParaRPr lang="cs-CZ"/>
          </a:p>
        </p:txBody>
      </p:sp>
    </p:spTree>
    <p:extLst>
      <p:ext uri="{BB962C8B-B14F-4D97-AF65-F5344CB8AC3E}">
        <p14:creationId xmlns:p14="http://schemas.microsoft.com/office/powerpoint/2010/main" val="1489301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3E265222-1E0A-4D3D-AABB-E828367CDB52}" type="slidenum">
              <a:rPr lang="cs-CZ" smtClean="0"/>
              <a:t>7</a:t>
            </a:fld>
            <a:endParaRPr lang="cs-CZ"/>
          </a:p>
        </p:txBody>
      </p:sp>
    </p:spTree>
    <p:extLst>
      <p:ext uri="{BB962C8B-B14F-4D97-AF65-F5344CB8AC3E}">
        <p14:creationId xmlns:p14="http://schemas.microsoft.com/office/powerpoint/2010/main" val="874756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3E265222-1E0A-4D3D-AABB-E828367CDB52}" type="slidenum">
              <a:rPr lang="cs-CZ" smtClean="0"/>
              <a:t>8</a:t>
            </a:fld>
            <a:endParaRPr lang="cs-CZ"/>
          </a:p>
        </p:txBody>
      </p:sp>
    </p:spTree>
    <p:extLst>
      <p:ext uri="{BB962C8B-B14F-4D97-AF65-F5344CB8AC3E}">
        <p14:creationId xmlns:p14="http://schemas.microsoft.com/office/powerpoint/2010/main" val="1030162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3E265222-1E0A-4D3D-AABB-E828367CDB52}" type="slidenum">
              <a:rPr lang="cs-CZ" smtClean="0"/>
              <a:t>9</a:t>
            </a:fld>
            <a:endParaRPr lang="cs-CZ"/>
          </a:p>
        </p:txBody>
      </p:sp>
    </p:spTree>
    <p:extLst>
      <p:ext uri="{BB962C8B-B14F-4D97-AF65-F5344CB8AC3E}">
        <p14:creationId xmlns:p14="http://schemas.microsoft.com/office/powerpoint/2010/main" val="2003345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960CDAAE-4541-4FD5-9B3A-F08170BD1265}" type="datetimeFigureOut">
              <a:rPr lang="cs-CZ" smtClean="0"/>
              <a:t>16.11.2016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154F3C-6E95-4432-9730-8FC078C6C0AA}" type="slidenum">
              <a:rPr lang="cs-CZ" smtClean="0"/>
              <a:t>‹#›</a:t>
            </a:fld>
            <a:endParaRPr lang="cs-CZ"/>
          </a:p>
        </p:txBody>
      </p:sp>
    </p:spTree>
    <p:extLst>
      <p:ext uri="{BB962C8B-B14F-4D97-AF65-F5344CB8AC3E}">
        <p14:creationId xmlns:p14="http://schemas.microsoft.com/office/powerpoint/2010/main" val="3366061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60CDAAE-4541-4FD5-9B3A-F08170BD1265}" type="datetimeFigureOut">
              <a:rPr lang="cs-CZ" smtClean="0"/>
              <a:t>16.11.2016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154F3C-6E95-4432-9730-8FC078C6C0AA}" type="slidenum">
              <a:rPr lang="cs-CZ" smtClean="0"/>
              <a:t>‹#›</a:t>
            </a:fld>
            <a:endParaRPr lang="cs-CZ"/>
          </a:p>
        </p:txBody>
      </p:sp>
    </p:spTree>
    <p:extLst>
      <p:ext uri="{BB962C8B-B14F-4D97-AF65-F5344CB8AC3E}">
        <p14:creationId xmlns:p14="http://schemas.microsoft.com/office/powerpoint/2010/main" val="1569110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60CDAAE-4541-4FD5-9B3A-F08170BD1265}" type="datetimeFigureOut">
              <a:rPr lang="cs-CZ" smtClean="0"/>
              <a:t>16.11.2016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154F3C-6E95-4432-9730-8FC078C6C0AA}" type="slidenum">
              <a:rPr lang="cs-CZ" smtClean="0"/>
              <a:t>‹#›</a:t>
            </a:fld>
            <a:endParaRPr lang="cs-CZ"/>
          </a:p>
        </p:txBody>
      </p:sp>
    </p:spTree>
    <p:extLst>
      <p:ext uri="{BB962C8B-B14F-4D97-AF65-F5344CB8AC3E}">
        <p14:creationId xmlns:p14="http://schemas.microsoft.com/office/powerpoint/2010/main" val="2703424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60CDAAE-4541-4FD5-9B3A-F08170BD1265}" type="datetimeFigureOut">
              <a:rPr lang="cs-CZ" smtClean="0"/>
              <a:t>16.11.2016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154F3C-6E95-4432-9730-8FC078C6C0AA}" type="slidenum">
              <a:rPr lang="cs-CZ" smtClean="0"/>
              <a:t>‹#›</a:t>
            </a:fld>
            <a:endParaRPr lang="cs-CZ"/>
          </a:p>
        </p:txBody>
      </p:sp>
    </p:spTree>
    <p:extLst>
      <p:ext uri="{BB962C8B-B14F-4D97-AF65-F5344CB8AC3E}">
        <p14:creationId xmlns:p14="http://schemas.microsoft.com/office/powerpoint/2010/main" val="3269648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960CDAAE-4541-4FD5-9B3A-F08170BD1265}" type="datetimeFigureOut">
              <a:rPr lang="cs-CZ" smtClean="0"/>
              <a:t>16.11.2016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154F3C-6E95-4432-9730-8FC078C6C0AA}" type="slidenum">
              <a:rPr lang="cs-CZ" smtClean="0"/>
              <a:t>‹#›</a:t>
            </a:fld>
            <a:endParaRPr lang="cs-CZ"/>
          </a:p>
        </p:txBody>
      </p:sp>
    </p:spTree>
    <p:extLst>
      <p:ext uri="{BB962C8B-B14F-4D97-AF65-F5344CB8AC3E}">
        <p14:creationId xmlns:p14="http://schemas.microsoft.com/office/powerpoint/2010/main" val="4010818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960CDAAE-4541-4FD5-9B3A-F08170BD1265}" type="datetimeFigureOut">
              <a:rPr lang="cs-CZ" smtClean="0"/>
              <a:t>16.11.2016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8154F3C-6E95-4432-9730-8FC078C6C0AA}" type="slidenum">
              <a:rPr lang="cs-CZ" smtClean="0"/>
              <a:t>‹#›</a:t>
            </a:fld>
            <a:endParaRPr lang="cs-CZ"/>
          </a:p>
        </p:txBody>
      </p:sp>
    </p:spTree>
    <p:extLst>
      <p:ext uri="{BB962C8B-B14F-4D97-AF65-F5344CB8AC3E}">
        <p14:creationId xmlns:p14="http://schemas.microsoft.com/office/powerpoint/2010/main" val="2572963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960CDAAE-4541-4FD5-9B3A-F08170BD1265}" type="datetimeFigureOut">
              <a:rPr lang="cs-CZ" smtClean="0"/>
              <a:t>16.11.2016</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38154F3C-6E95-4432-9730-8FC078C6C0AA}" type="slidenum">
              <a:rPr lang="cs-CZ" smtClean="0"/>
              <a:t>‹#›</a:t>
            </a:fld>
            <a:endParaRPr lang="cs-CZ"/>
          </a:p>
        </p:txBody>
      </p:sp>
    </p:spTree>
    <p:extLst>
      <p:ext uri="{BB962C8B-B14F-4D97-AF65-F5344CB8AC3E}">
        <p14:creationId xmlns:p14="http://schemas.microsoft.com/office/powerpoint/2010/main" val="598427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960CDAAE-4541-4FD5-9B3A-F08170BD1265}" type="datetimeFigureOut">
              <a:rPr lang="cs-CZ" smtClean="0"/>
              <a:t>16.11.2016</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38154F3C-6E95-4432-9730-8FC078C6C0AA}" type="slidenum">
              <a:rPr lang="cs-CZ" smtClean="0"/>
              <a:t>‹#›</a:t>
            </a:fld>
            <a:endParaRPr lang="cs-CZ"/>
          </a:p>
        </p:txBody>
      </p:sp>
    </p:spTree>
    <p:extLst>
      <p:ext uri="{BB962C8B-B14F-4D97-AF65-F5344CB8AC3E}">
        <p14:creationId xmlns:p14="http://schemas.microsoft.com/office/powerpoint/2010/main" val="2587256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60CDAAE-4541-4FD5-9B3A-F08170BD1265}" type="datetimeFigureOut">
              <a:rPr lang="cs-CZ" smtClean="0"/>
              <a:t>16.11.2016</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38154F3C-6E95-4432-9730-8FC078C6C0AA}" type="slidenum">
              <a:rPr lang="cs-CZ" smtClean="0"/>
              <a:t>‹#›</a:t>
            </a:fld>
            <a:endParaRPr lang="cs-CZ"/>
          </a:p>
        </p:txBody>
      </p:sp>
    </p:spTree>
    <p:extLst>
      <p:ext uri="{BB962C8B-B14F-4D97-AF65-F5344CB8AC3E}">
        <p14:creationId xmlns:p14="http://schemas.microsoft.com/office/powerpoint/2010/main" val="642324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960CDAAE-4541-4FD5-9B3A-F08170BD1265}" type="datetimeFigureOut">
              <a:rPr lang="cs-CZ" smtClean="0"/>
              <a:t>16.11.2016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8154F3C-6E95-4432-9730-8FC078C6C0AA}" type="slidenum">
              <a:rPr lang="cs-CZ" smtClean="0"/>
              <a:t>‹#›</a:t>
            </a:fld>
            <a:endParaRPr lang="cs-CZ"/>
          </a:p>
        </p:txBody>
      </p:sp>
    </p:spTree>
    <p:extLst>
      <p:ext uri="{BB962C8B-B14F-4D97-AF65-F5344CB8AC3E}">
        <p14:creationId xmlns:p14="http://schemas.microsoft.com/office/powerpoint/2010/main" val="2805068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960CDAAE-4541-4FD5-9B3A-F08170BD1265}" type="datetimeFigureOut">
              <a:rPr lang="cs-CZ" smtClean="0"/>
              <a:t>16.11.2016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8154F3C-6E95-4432-9730-8FC078C6C0AA}" type="slidenum">
              <a:rPr lang="cs-CZ" smtClean="0"/>
              <a:t>‹#›</a:t>
            </a:fld>
            <a:endParaRPr lang="cs-CZ"/>
          </a:p>
        </p:txBody>
      </p:sp>
    </p:spTree>
    <p:extLst>
      <p:ext uri="{BB962C8B-B14F-4D97-AF65-F5344CB8AC3E}">
        <p14:creationId xmlns:p14="http://schemas.microsoft.com/office/powerpoint/2010/main" val="1042493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0CDAAE-4541-4FD5-9B3A-F08170BD1265}" type="datetimeFigureOut">
              <a:rPr lang="cs-CZ" smtClean="0"/>
              <a:t>16.11.2016</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154F3C-6E95-4432-9730-8FC078C6C0AA}" type="slidenum">
              <a:rPr lang="cs-CZ" smtClean="0"/>
              <a:t>‹#›</a:t>
            </a:fld>
            <a:endParaRPr lang="cs-CZ"/>
          </a:p>
        </p:txBody>
      </p:sp>
    </p:spTree>
    <p:extLst>
      <p:ext uri="{BB962C8B-B14F-4D97-AF65-F5344CB8AC3E}">
        <p14:creationId xmlns:p14="http://schemas.microsoft.com/office/powerpoint/2010/main" val="4076227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smlouvy.gov.cz/"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solidFill>
                  <a:schemeClr val="tx2">
                    <a:lumMod val="75000"/>
                  </a:schemeClr>
                </a:solidFill>
              </a:rPr>
              <a:t>Registr smluv</a:t>
            </a:r>
            <a:endParaRPr lang="cs-CZ" dirty="0">
              <a:solidFill>
                <a:schemeClr val="tx2">
                  <a:lumMod val="75000"/>
                </a:schemeClr>
              </a:solidFill>
            </a:endParaRPr>
          </a:p>
        </p:txBody>
      </p:sp>
      <p:sp>
        <p:nvSpPr>
          <p:cNvPr id="3" name="Podnadpis 2"/>
          <p:cNvSpPr>
            <a:spLocks noGrp="1"/>
          </p:cNvSpPr>
          <p:nvPr>
            <p:ph type="subTitle" idx="1"/>
          </p:nvPr>
        </p:nvSpPr>
        <p:spPr/>
        <p:txBody>
          <a:bodyPr/>
          <a:lstStyle/>
          <a:p>
            <a:r>
              <a:rPr lang="cs-CZ" dirty="0" smtClean="0">
                <a:solidFill>
                  <a:srgbClr val="0070C0"/>
                </a:solidFill>
              </a:rPr>
              <a:t>Postup při uveřejňování smluv prostřednictvím formuláře</a:t>
            </a:r>
            <a:endParaRPr lang="cs-CZ" dirty="0">
              <a:solidFill>
                <a:srgbClr val="0070C0"/>
              </a:solidFill>
            </a:endParaRPr>
          </a:p>
        </p:txBody>
      </p:sp>
    </p:spTree>
    <p:extLst>
      <p:ext uri="{BB962C8B-B14F-4D97-AF65-F5344CB8AC3E}">
        <p14:creationId xmlns:p14="http://schemas.microsoft.com/office/powerpoint/2010/main" val="993446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23528" y="188640"/>
            <a:ext cx="8568952" cy="1508105"/>
          </a:xfrm>
          <a:prstGeom prst="rect">
            <a:avLst/>
          </a:prstGeom>
        </p:spPr>
        <p:txBody>
          <a:bodyPr wrap="square">
            <a:spAutoFit/>
          </a:bodyPr>
          <a:lstStyle/>
          <a:p>
            <a:r>
              <a:rPr lang="cs-CZ" sz="2300" dirty="0"/>
              <a:t>Ministerstvo vnitra je správcem registru smluv, který je informačním systémem veřejné správy a slouží k uveřejňování smluv.</a:t>
            </a:r>
          </a:p>
          <a:p>
            <a:r>
              <a:rPr lang="cs-CZ" sz="2300" dirty="0"/>
              <a:t>Registr smluv je zřízen zejména pro účely evidování uzavřených smluv a jeho stránky naleznete na adrese:</a:t>
            </a:r>
          </a:p>
        </p:txBody>
      </p:sp>
      <p:sp>
        <p:nvSpPr>
          <p:cNvPr id="3" name="Obdélník 2"/>
          <p:cNvSpPr/>
          <p:nvPr/>
        </p:nvSpPr>
        <p:spPr>
          <a:xfrm>
            <a:off x="3018592" y="1696745"/>
            <a:ext cx="2962799" cy="446276"/>
          </a:xfrm>
          <a:prstGeom prst="rect">
            <a:avLst/>
          </a:prstGeom>
        </p:spPr>
        <p:txBody>
          <a:bodyPr wrap="none">
            <a:spAutoFit/>
          </a:bodyPr>
          <a:lstStyle/>
          <a:p>
            <a:r>
              <a:rPr lang="cs-CZ" sz="2300" u="sng" dirty="0">
                <a:hlinkClick r:id="rId2"/>
              </a:rPr>
              <a:t>https://smlouvy.gov.cz</a:t>
            </a:r>
            <a:r>
              <a:rPr lang="cs-CZ" u="sng" dirty="0">
                <a:hlinkClick r:id="rId2"/>
              </a:rPr>
              <a:t>/</a:t>
            </a:r>
            <a:endParaRPr lang="cs-CZ" dirty="0"/>
          </a:p>
        </p:txBody>
      </p:sp>
      <p:pic>
        <p:nvPicPr>
          <p:cNvPr id="4" name="Obrázek 3"/>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276872"/>
            <a:ext cx="6768752" cy="4392488"/>
          </a:xfrm>
          <a:prstGeom prst="rect">
            <a:avLst/>
          </a:prstGeom>
          <a:noFill/>
          <a:ln>
            <a:noFill/>
          </a:ln>
        </p:spPr>
      </p:pic>
    </p:spTree>
    <p:extLst>
      <p:ext uri="{BB962C8B-B14F-4D97-AF65-F5344CB8AC3E}">
        <p14:creationId xmlns:p14="http://schemas.microsoft.com/office/powerpoint/2010/main" val="1963232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79512" y="260648"/>
            <a:ext cx="8748464" cy="923330"/>
          </a:xfrm>
          <a:prstGeom prst="rect">
            <a:avLst/>
          </a:prstGeom>
        </p:spPr>
        <p:txBody>
          <a:bodyPr wrap="square">
            <a:spAutoFit/>
          </a:bodyPr>
          <a:lstStyle/>
          <a:p>
            <a:r>
              <a:rPr lang="cs-CZ" dirty="0"/>
              <a:t>Vyhledávat </a:t>
            </a:r>
            <a:r>
              <a:rPr lang="cs-CZ" dirty="0" smtClean="0"/>
              <a:t>uveřejněné </a:t>
            </a:r>
            <a:r>
              <a:rPr lang="cs-CZ" dirty="0"/>
              <a:t>smlouvy můžete prostřednictvím volby PODROBNÉ </a:t>
            </a:r>
            <a:r>
              <a:rPr lang="cs-CZ" dirty="0" smtClean="0"/>
              <a:t>VYHLEDÁVÁNÍ, nebo prostřednictvím  tlačítka vyhledat, kde do prázdného pole zadáte  např. – Název  smluvní strany a smlouvy se Vám následně zobrazí dle Vámi zadaného kritéria.</a:t>
            </a:r>
            <a:endParaRPr lang="cs-CZ" dirty="0"/>
          </a:p>
        </p:txBody>
      </p:sp>
      <p:pic>
        <p:nvPicPr>
          <p:cNvPr id="3" name="Obrázek 2"/>
          <p:cNvPicPr/>
          <p:nvPr/>
        </p:nvPicPr>
        <p:blipFill>
          <a:blip r:embed="rId2">
            <a:extLst>
              <a:ext uri="{28A0092B-C50C-407E-A947-70E740481C1C}">
                <a14:useLocalDpi xmlns:a14="http://schemas.microsoft.com/office/drawing/2010/main" val="0"/>
              </a:ext>
            </a:extLst>
          </a:blip>
          <a:srcRect/>
          <a:stretch>
            <a:fillRect/>
          </a:stretch>
        </p:blipFill>
        <p:spPr bwMode="auto">
          <a:xfrm>
            <a:off x="1384396" y="1195601"/>
            <a:ext cx="6282823" cy="3892118"/>
          </a:xfrm>
          <a:prstGeom prst="rect">
            <a:avLst/>
          </a:prstGeom>
          <a:noFill/>
          <a:ln>
            <a:noFill/>
          </a:ln>
        </p:spPr>
      </p:pic>
      <p:sp>
        <p:nvSpPr>
          <p:cNvPr id="4" name="Obdélník 3"/>
          <p:cNvSpPr/>
          <p:nvPr/>
        </p:nvSpPr>
        <p:spPr>
          <a:xfrm>
            <a:off x="179512" y="5193429"/>
            <a:ext cx="8748464" cy="1754326"/>
          </a:xfrm>
          <a:prstGeom prst="rect">
            <a:avLst/>
          </a:prstGeom>
        </p:spPr>
        <p:txBody>
          <a:bodyPr wrap="square">
            <a:spAutoFit/>
          </a:bodyPr>
          <a:lstStyle/>
          <a:p>
            <a:pPr algn="just"/>
            <a:r>
              <a:rPr lang="cs-CZ" dirty="0" smtClean="0"/>
              <a:t>Při </a:t>
            </a:r>
            <a:r>
              <a:rPr lang="cs-CZ" dirty="0"/>
              <a:t>zvolení možnosti PODROBNÉHO VYHLEDÁVÁNÍ se Vám zobrazí formulář, pomocí něhož můžete </a:t>
            </a:r>
            <a:r>
              <a:rPr lang="cs-CZ" dirty="0" smtClean="0"/>
              <a:t>také vyhledat </a:t>
            </a:r>
            <a:r>
              <a:rPr lang="cs-CZ" dirty="0"/>
              <a:t>smlouvy, jež jsou uveřejněny v registru smluv</a:t>
            </a:r>
            <a:r>
              <a:rPr lang="cs-CZ" dirty="0" smtClean="0"/>
              <a:t>. Vyhledávat </a:t>
            </a:r>
            <a:r>
              <a:rPr lang="cs-CZ" dirty="0"/>
              <a:t>můžete například pouze pomocí zadání názvu publikujícího subjektu nebo textového označení smlouvy či ID již zveřejněné smlouvy atd</a:t>
            </a:r>
            <a:r>
              <a:rPr lang="cs-CZ" dirty="0" smtClean="0"/>
              <a:t>.</a:t>
            </a:r>
          </a:p>
          <a:p>
            <a:pPr algn="just"/>
            <a:r>
              <a:rPr lang="cs-CZ" dirty="0" smtClean="0"/>
              <a:t>Vyhledávání pomocí tohoto  formuláře je přesnější, proto doporučujeme spíše tuto možnost.</a:t>
            </a:r>
            <a:endParaRPr lang="cs-CZ" dirty="0"/>
          </a:p>
        </p:txBody>
      </p:sp>
      <p:sp>
        <p:nvSpPr>
          <p:cNvPr id="5" name="Šipka doprava 4"/>
          <p:cNvSpPr/>
          <p:nvPr/>
        </p:nvSpPr>
        <p:spPr>
          <a:xfrm>
            <a:off x="2555776" y="1927283"/>
            <a:ext cx="792088" cy="5040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F0000"/>
              </a:solidFill>
            </a:endParaRPr>
          </a:p>
        </p:txBody>
      </p:sp>
      <p:sp>
        <p:nvSpPr>
          <p:cNvPr id="6" name="Šipka dolů 5"/>
          <p:cNvSpPr/>
          <p:nvPr/>
        </p:nvSpPr>
        <p:spPr>
          <a:xfrm>
            <a:off x="6084168" y="1340768"/>
            <a:ext cx="504056" cy="68778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937626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043608" y="476672"/>
            <a:ext cx="6984776" cy="2600712"/>
          </a:xfrm>
          <a:prstGeom prst="rect">
            <a:avLst/>
          </a:prstGeom>
        </p:spPr>
        <p:txBody>
          <a:bodyPr wrap="square">
            <a:spAutoFit/>
          </a:bodyPr>
          <a:lstStyle/>
          <a:p>
            <a:pPr algn="just"/>
            <a:r>
              <a:rPr lang="cs-CZ" sz="2000" dirty="0"/>
              <a:t>Připravit a odeslat metadata smlouvy společně s textovým obrazem smlouvy ke zveřejnění v Registru smluv můžete pomocí formuláře, který naleznete na Portálu veřejné správy</a:t>
            </a:r>
            <a:r>
              <a:rPr lang="cs-CZ" sz="2000" dirty="0" smtClean="0"/>
              <a:t>.</a:t>
            </a:r>
          </a:p>
          <a:p>
            <a:endParaRPr lang="cs-CZ" dirty="0" smtClean="0"/>
          </a:p>
          <a:p>
            <a:pPr algn="just"/>
            <a:r>
              <a:rPr lang="cs-CZ" sz="1700" dirty="0"/>
              <a:t>https://portal.gov.cz/webfiller/formservice/filler.open?docid=1608072883</a:t>
            </a:r>
          </a:p>
          <a:p>
            <a:pPr algn="just"/>
            <a:endParaRPr lang="cs-CZ" sz="1700" dirty="0" smtClean="0"/>
          </a:p>
          <a:p>
            <a:pPr algn="just"/>
            <a:r>
              <a:rPr lang="cs-CZ" sz="1700" dirty="0" smtClean="0"/>
              <a:t>Pozn.</a:t>
            </a:r>
          </a:p>
          <a:p>
            <a:pPr algn="just"/>
            <a:r>
              <a:rPr lang="cs-CZ" sz="1700" dirty="0" smtClean="0"/>
              <a:t>Toto platí v případě, že uveřejnění smluv neprovádíte prostřednictvím Vaší spisové služby.</a:t>
            </a:r>
          </a:p>
        </p:txBody>
      </p:sp>
      <p:pic>
        <p:nvPicPr>
          <p:cNvPr id="3" name="Obrázek 2"/>
          <p:cNvPicPr/>
          <p:nvPr/>
        </p:nvPicPr>
        <p:blipFill>
          <a:blip r:embed="rId3">
            <a:extLst>
              <a:ext uri="{28A0092B-C50C-407E-A947-70E740481C1C}">
                <a14:useLocalDpi xmlns:a14="http://schemas.microsoft.com/office/drawing/2010/main" val="0"/>
              </a:ext>
            </a:extLst>
          </a:blip>
          <a:srcRect/>
          <a:stretch>
            <a:fillRect/>
          </a:stretch>
        </p:blipFill>
        <p:spPr bwMode="auto">
          <a:xfrm>
            <a:off x="1114883" y="3000440"/>
            <a:ext cx="6984776" cy="3514725"/>
          </a:xfrm>
          <a:prstGeom prst="rect">
            <a:avLst/>
          </a:prstGeom>
          <a:noFill/>
          <a:ln>
            <a:noFill/>
          </a:ln>
        </p:spPr>
      </p:pic>
    </p:spTree>
    <p:extLst>
      <p:ext uri="{BB962C8B-B14F-4D97-AF65-F5344CB8AC3E}">
        <p14:creationId xmlns:p14="http://schemas.microsoft.com/office/powerpoint/2010/main" val="2189302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Zveřejnění záznamu v registru smluv </a:t>
            </a:r>
          </a:p>
        </p:txBody>
      </p:sp>
      <p:pic>
        <p:nvPicPr>
          <p:cNvPr id="4" name="Zástupný symbol pro obsah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9512" y="1412776"/>
            <a:ext cx="4896544" cy="5040560"/>
          </a:xfrm>
          <a:prstGeom prst="rect">
            <a:avLst/>
          </a:prstGeom>
          <a:noFill/>
          <a:ln>
            <a:noFill/>
          </a:ln>
        </p:spPr>
      </p:pic>
      <p:sp>
        <p:nvSpPr>
          <p:cNvPr id="5" name="Obdélník 4"/>
          <p:cNvSpPr/>
          <p:nvPr/>
        </p:nvSpPr>
        <p:spPr>
          <a:xfrm>
            <a:off x="5148064" y="1412776"/>
            <a:ext cx="3888432" cy="5016758"/>
          </a:xfrm>
          <a:prstGeom prst="rect">
            <a:avLst/>
          </a:prstGeom>
        </p:spPr>
        <p:txBody>
          <a:bodyPr wrap="square">
            <a:spAutoFit/>
          </a:bodyPr>
          <a:lstStyle/>
          <a:p>
            <a:pPr algn="just"/>
            <a:r>
              <a:rPr lang="cs-CZ" sz="2000" dirty="0"/>
              <a:t>Formulář obsahuje několik povinných položek. Pokud stisknete tlačítko „pokračovat“, </a:t>
            </a:r>
            <a:r>
              <a:rPr lang="cs-CZ" sz="2000" dirty="0">
                <a:solidFill>
                  <a:srgbClr val="FF0000"/>
                </a:solidFill>
              </a:rPr>
              <a:t>formulář červeně podbarví povinná pole</a:t>
            </a:r>
            <a:r>
              <a:rPr lang="cs-CZ" sz="2000" dirty="0"/>
              <a:t>:</a:t>
            </a:r>
          </a:p>
          <a:p>
            <a:pPr algn="just"/>
            <a:endParaRPr lang="cs-CZ" sz="2000" dirty="0" smtClean="0"/>
          </a:p>
          <a:p>
            <a:pPr algn="just"/>
            <a:r>
              <a:rPr lang="cs-CZ" sz="2000" b="1" dirty="0" smtClean="0"/>
              <a:t>Identifikace </a:t>
            </a:r>
            <a:r>
              <a:rPr lang="cs-CZ" sz="2000" b="1" dirty="0"/>
              <a:t>smluvní strany </a:t>
            </a:r>
            <a:r>
              <a:rPr lang="cs-CZ" sz="2000" dirty="0"/>
              <a:t>– (více stran) – zahrnuje </a:t>
            </a:r>
            <a:r>
              <a:rPr lang="cs-CZ" sz="2000" dirty="0" smtClean="0">
                <a:solidFill>
                  <a:srgbClr val="FF0000"/>
                </a:solidFill>
              </a:rPr>
              <a:t>NÁZEV SUBJEKTU</a:t>
            </a:r>
            <a:r>
              <a:rPr lang="cs-CZ" sz="2000" dirty="0" smtClean="0"/>
              <a:t>, </a:t>
            </a:r>
            <a:r>
              <a:rPr lang="cs-CZ" sz="2000" dirty="0"/>
              <a:t>IČO, DS, adresu subjektu; zadávají se zde ostatní smluvní strany (automatické vyplnění přes IČO nebo DS</a:t>
            </a:r>
            <a:r>
              <a:rPr lang="cs-CZ" sz="2000" dirty="0" smtClean="0"/>
              <a:t>)</a:t>
            </a:r>
          </a:p>
          <a:p>
            <a:pPr algn="just"/>
            <a:endParaRPr lang="cs-CZ" sz="2000" dirty="0"/>
          </a:p>
          <a:p>
            <a:pPr algn="just"/>
            <a:r>
              <a:rPr lang="cs-CZ" sz="2000" dirty="0"/>
              <a:t>Identifikační údaje publikující smluvní strany budou doplněny automatizovaně z údajů datové schránky odesílatele formuláře.</a:t>
            </a:r>
          </a:p>
        </p:txBody>
      </p:sp>
    </p:spTree>
    <p:extLst>
      <p:ext uri="{BB962C8B-B14F-4D97-AF65-F5344CB8AC3E}">
        <p14:creationId xmlns:p14="http://schemas.microsoft.com/office/powerpoint/2010/main" val="551303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286000" y="1997839"/>
            <a:ext cx="4572000" cy="646331"/>
          </a:xfrm>
          <a:prstGeom prst="rect">
            <a:avLst/>
          </a:prstGeom>
        </p:spPr>
        <p:txBody>
          <a:bodyPr>
            <a:spAutoFit/>
          </a:bodyPr>
          <a:lstStyle/>
          <a:p>
            <a:endParaRPr lang="cs-CZ" dirty="0"/>
          </a:p>
          <a:p>
            <a:endParaRPr lang="cs-CZ" dirty="0"/>
          </a:p>
        </p:txBody>
      </p:sp>
      <p:pic>
        <p:nvPicPr>
          <p:cNvPr id="3" name="Obrázek 2"/>
          <p:cNvPicPr/>
          <p:nvPr/>
        </p:nvPicPr>
        <p:blipFill>
          <a:blip r:embed="rId3">
            <a:extLst>
              <a:ext uri="{28A0092B-C50C-407E-A947-70E740481C1C}">
                <a14:useLocalDpi xmlns:a14="http://schemas.microsoft.com/office/drawing/2010/main" val="0"/>
              </a:ext>
            </a:extLst>
          </a:blip>
          <a:srcRect/>
          <a:stretch>
            <a:fillRect/>
          </a:stretch>
        </p:blipFill>
        <p:spPr bwMode="auto">
          <a:xfrm>
            <a:off x="611560" y="116632"/>
            <a:ext cx="7848872" cy="2736304"/>
          </a:xfrm>
          <a:prstGeom prst="rect">
            <a:avLst/>
          </a:prstGeom>
          <a:noFill/>
          <a:ln>
            <a:noFill/>
          </a:ln>
        </p:spPr>
      </p:pic>
      <p:sp>
        <p:nvSpPr>
          <p:cNvPr id="4" name="Obdélník 3"/>
          <p:cNvSpPr/>
          <p:nvPr/>
        </p:nvSpPr>
        <p:spPr>
          <a:xfrm>
            <a:off x="179512" y="2996952"/>
            <a:ext cx="8784976" cy="3970318"/>
          </a:xfrm>
          <a:prstGeom prst="rect">
            <a:avLst/>
          </a:prstGeom>
        </p:spPr>
        <p:txBody>
          <a:bodyPr wrap="square">
            <a:spAutoFit/>
          </a:bodyPr>
          <a:lstStyle/>
          <a:p>
            <a:pPr algn="just"/>
            <a:r>
              <a:rPr lang="cs-CZ" dirty="0" smtClean="0">
                <a:solidFill>
                  <a:srgbClr val="FF0000"/>
                </a:solidFill>
              </a:rPr>
              <a:t>PŘEDMĚT SMLOUVY </a:t>
            </a:r>
            <a:r>
              <a:rPr lang="cs-CZ" dirty="0" smtClean="0"/>
              <a:t>– </a:t>
            </a:r>
            <a:r>
              <a:rPr lang="cs-CZ" dirty="0"/>
              <a:t>textové označení smlouvy – pro správné vymezení uvést smluvní typ + to čeho se smlouva týká (např. – kupní smlouva – nákup tiskáren)</a:t>
            </a:r>
          </a:p>
          <a:p>
            <a:pPr algn="just"/>
            <a:r>
              <a:rPr lang="cs-CZ" dirty="0" smtClean="0">
                <a:solidFill>
                  <a:srgbClr val="FF0000"/>
                </a:solidFill>
              </a:rPr>
              <a:t>DATUM UZAVŘENÍ </a:t>
            </a:r>
            <a:r>
              <a:rPr lang="cs-CZ" dirty="0" smtClean="0"/>
              <a:t>– </a:t>
            </a:r>
            <a:r>
              <a:rPr lang="cs-CZ" dirty="0"/>
              <a:t>den, měsíc a rok, ke kterému byla smlouva uzavřena</a:t>
            </a:r>
          </a:p>
          <a:p>
            <a:pPr algn="just"/>
            <a:endParaRPr lang="cs-CZ" u="sng" dirty="0" smtClean="0"/>
          </a:p>
          <a:p>
            <a:pPr algn="just"/>
            <a:r>
              <a:rPr lang="cs-CZ" u="sng" dirty="0" smtClean="0"/>
              <a:t>Číslo smlouvy, kým byla smlouva schválena</a:t>
            </a:r>
            <a:endParaRPr lang="cs-CZ" u="sng" dirty="0"/>
          </a:p>
          <a:p>
            <a:pPr algn="just"/>
            <a:r>
              <a:rPr lang="cs-CZ" u="sng" dirty="0"/>
              <a:t>Hodnota v Kč bez DPH, Hodnota v Kč včetně DPH, Hodnota v cizí měně, Měna </a:t>
            </a:r>
            <a:r>
              <a:rPr lang="cs-CZ" dirty="0"/>
              <a:t>– cena, a pokud ji smlouva neobsahuje, tak hodnota předmětu smlouvy, lze-li ji určit.</a:t>
            </a:r>
          </a:p>
          <a:p>
            <a:pPr algn="just"/>
            <a:r>
              <a:rPr lang="cs-CZ" dirty="0"/>
              <a:t>Lze ji určit odhadem, popř. znaleckým posudkem.</a:t>
            </a:r>
          </a:p>
          <a:p>
            <a:pPr algn="just"/>
            <a:r>
              <a:rPr lang="cs-CZ" dirty="0"/>
              <a:t>Např.: u daru – hodnota daru v místě a čase obvyklá, u výpůjčky věci – hodnota nájmu v místě a čase obvyklá</a:t>
            </a:r>
          </a:p>
          <a:p>
            <a:pPr algn="just"/>
            <a:r>
              <a:rPr lang="cs-CZ" dirty="0"/>
              <a:t>Neobsahuje-li smlouva cenu a nelze-li určit hodnotu předmětu smlouvy, pak se tato metadata podle zákona o registru smluv nevyplňují.</a:t>
            </a:r>
          </a:p>
          <a:p>
            <a:pPr algn="just"/>
            <a:r>
              <a:rPr lang="cs-CZ" u="sng" dirty="0"/>
              <a:t>Navázaný záznam </a:t>
            </a:r>
            <a:r>
              <a:rPr lang="cs-CZ" dirty="0"/>
              <a:t>– ID původní (již zveřejněné) smlouvy – smlouva tak bude provázána s původní </a:t>
            </a:r>
          </a:p>
        </p:txBody>
      </p:sp>
    </p:spTree>
    <p:extLst>
      <p:ext uri="{BB962C8B-B14F-4D97-AF65-F5344CB8AC3E}">
        <p14:creationId xmlns:p14="http://schemas.microsoft.com/office/powerpoint/2010/main" val="1345816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p:nvPr/>
        </p:nvPicPr>
        <p:blipFill>
          <a:blip r:embed="rId3">
            <a:extLst>
              <a:ext uri="{28A0092B-C50C-407E-A947-70E740481C1C}">
                <a14:useLocalDpi xmlns:a14="http://schemas.microsoft.com/office/drawing/2010/main" val="0"/>
              </a:ext>
            </a:extLst>
          </a:blip>
          <a:srcRect/>
          <a:stretch>
            <a:fillRect/>
          </a:stretch>
        </p:blipFill>
        <p:spPr bwMode="auto">
          <a:xfrm>
            <a:off x="896509" y="260648"/>
            <a:ext cx="7560840" cy="1296144"/>
          </a:xfrm>
          <a:prstGeom prst="rect">
            <a:avLst/>
          </a:prstGeom>
          <a:noFill/>
          <a:ln>
            <a:noFill/>
          </a:ln>
        </p:spPr>
      </p:pic>
      <p:sp>
        <p:nvSpPr>
          <p:cNvPr id="3" name="Obdélník 2"/>
          <p:cNvSpPr/>
          <p:nvPr/>
        </p:nvSpPr>
        <p:spPr>
          <a:xfrm>
            <a:off x="899592" y="1560853"/>
            <a:ext cx="4028603" cy="369332"/>
          </a:xfrm>
          <a:prstGeom prst="rect">
            <a:avLst/>
          </a:prstGeom>
        </p:spPr>
        <p:txBody>
          <a:bodyPr wrap="none">
            <a:spAutoFit/>
          </a:bodyPr>
          <a:lstStyle/>
          <a:p>
            <a:r>
              <a:rPr lang="cs-CZ" dirty="0" smtClean="0">
                <a:solidFill>
                  <a:srgbClr val="FF0000"/>
                </a:solidFill>
              </a:rPr>
              <a:t>PŘÍLOHA ZÁZNAMU </a:t>
            </a:r>
            <a:r>
              <a:rPr lang="cs-CZ" dirty="0" smtClean="0"/>
              <a:t>– </a:t>
            </a:r>
            <a:r>
              <a:rPr lang="cs-CZ" dirty="0"/>
              <a:t>smlouva s přílohou</a:t>
            </a:r>
          </a:p>
        </p:txBody>
      </p:sp>
      <p:sp>
        <p:nvSpPr>
          <p:cNvPr id="4" name="Obdélník 3"/>
          <p:cNvSpPr/>
          <p:nvPr/>
        </p:nvSpPr>
        <p:spPr>
          <a:xfrm>
            <a:off x="899592" y="1881698"/>
            <a:ext cx="7560840" cy="1477328"/>
          </a:xfrm>
          <a:prstGeom prst="rect">
            <a:avLst/>
          </a:prstGeom>
        </p:spPr>
        <p:txBody>
          <a:bodyPr wrap="square">
            <a:spAutoFit/>
          </a:bodyPr>
          <a:lstStyle/>
          <a:p>
            <a:pPr algn="just"/>
            <a:r>
              <a:rPr lang="cs-CZ" dirty="0"/>
              <a:t>Po vyplnění údajů do formuláře Vám bude nabídnuto odeslání do Registru smluv</a:t>
            </a:r>
            <a:r>
              <a:rPr lang="cs-CZ" dirty="0" smtClean="0"/>
              <a:t>.</a:t>
            </a:r>
          </a:p>
          <a:p>
            <a:pPr algn="just"/>
            <a:r>
              <a:rPr lang="cs-CZ" dirty="0" smtClean="0"/>
              <a:t>Potvrzení o uveřejnění smlouvy Vám bude doručeno do DS, případně na zadanou e-mailovou adresu, kterou můžete vyplnit těsně před odesláním pokynu.</a:t>
            </a:r>
            <a:endParaRPr lang="cs-CZ" dirty="0"/>
          </a:p>
        </p:txBody>
      </p:sp>
      <p:pic>
        <p:nvPicPr>
          <p:cNvPr id="5" name="Obrázek 4"/>
          <p:cNvPicPr/>
          <p:nvPr/>
        </p:nvPicPr>
        <p:blipFill>
          <a:blip r:embed="rId4">
            <a:extLst>
              <a:ext uri="{28A0092B-C50C-407E-A947-70E740481C1C}">
                <a14:useLocalDpi xmlns:a14="http://schemas.microsoft.com/office/drawing/2010/main" val="0"/>
              </a:ext>
            </a:extLst>
          </a:blip>
          <a:srcRect/>
          <a:stretch>
            <a:fillRect/>
          </a:stretch>
        </p:blipFill>
        <p:spPr bwMode="auto">
          <a:xfrm>
            <a:off x="2051720" y="3076673"/>
            <a:ext cx="6405629" cy="3659340"/>
          </a:xfrm>
          <a:prstGeom prst="rect">
            <a:avLst/>
          </a:prstGeom>
          <a:noFill/>
          <a:ln>
            <a:noFill/>
          </a:ln>
        </p:spPr>
      </p:pic>
    </p:spTree>
    <p:extLst>
      <p:ext uri="{BB962C8B-B14F-4D97-AF65-F5344CB8AC3E}">
        <p14:creationId xmlns:p14="http://schemas.microsoft.com/office/powerpoint/2010/main" val="3566993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Přidání přílohy </a:t>
            </a:r>
          </a:p>
        </p:txBody>
      </p:sp>
      <p:sp>
        <p:nvSpPr>
          <p:cNvPr id="3" name="Zástupný symbol pro obsah 2"/>
          <p:cNvSpPr>
            <a:spLocks noGrp="1"/>
          </p:cNvSpPr>
          <p:nvPr>
            <p:ph idx="1"/>
          </p:nvPr>
        </p:nvSpPr>
        <p:spPr/>
        <p:txBody>
          <a:bodyPr/>
          <a:lstStyle/>
          <a:p>
            <a:r>
              <a:rPr lang="cs-CZ" sz="2300" dirty="0"/>
              <a:t>do formuláře zadáváte identifikátor smlouvy, který jste obdrželi při jejím prvotním zveřejnění</a:t>
            </a:r>
            <a:r>
              <a:rPr lang="cs-CZ" sz="2300" dirty="0" smtClean="0"/>
              <a:t>,  případně ID datové zprávy ve které jste odeslali pokyn ke zveřejnění, </a:t>
            </a:r>
            <a:r>
              <a:rPr lang="cs-CZ" sz="2300" dirty="0"/>
              <a:t>dále vkládáte jednu či více příloh, stejně jako při zveřejnění záznamu.</a:t>
            </a:r>
          </a:p>
          <a:p>
            <a:endParaRPr lang="cs-CZ" dirty="0"/>
          </a:p>
        </p:txBody>
      </p:sp>
      <p:pic>
        <p:nvPicPr>
          <p:cNvPr id="4" name="Obrázek 3"/>
          <p:cNvPicPr/>
          <p:nvPr/>
        </p:nvPicPr>
        <p:blipFill>
          <a:blip r:embed="rId3">
            <a:extLst>
              <a:ext uri="{28A0092B-C50C-407E-A947-70E740481C1C}">
                <a14:useLocalDpi xmlns:a14="http://schemas.microsoft.com/office/drawing/2010/main" val="0"/>
              </a:ext>
            </a:extLst>
          </a:blip>
          <a:srcRect/>
          <a:stretch>
            <a:fillRect/>
          </a:stretch>
        </p:blipFill>
        <p:spPr bwMode="auto">
          <a:xfrm>
            <a:off x="1721784" y="3212976"/>
            <a:ext cx="5756910" cy="2917825"/>
          </a:xfrm>
          <a:prstGeom prst="rect">
            <a:avLst/>
          </a:prstGeom>
          <a:noFill/>
          <a:ln>
            <a:noFill/>
          </a:ln>
        </p:spPr>
      </p:pic>
    </p:spTree>
    <p:extLst>
      <p:ext uri="{BB962C8B-B14F-4D97-AF65-F5344CB8AC3E}">
        <p14:creationId xmlns:p14="http://schemas.microsoft.com/office/powerpoint/2010/main" val="3202926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Modifikace záznamu</a:t>
            </a:r>
            <a:endParaRPr lang="cs-CZ" dirty="0"/>
          </a:p>
        </p:txBody>
      </p:sp>
      <p:sp>
        <p:nvSpPr>
          <p:cNvPr id="3" name="Zástupný symbol pro obsah 2"/>
          <p:cNvSpPr>
            <a:spLocks noGrp="1"/>
          </p:cNvSpPr>
          <p:nvPr>
            <p:ph idx="1"/>
          </p:nvPr>
        </p:nvSpPr>
        <p:spPr>
          <a:xfrm>
            <a:off x="4932040" y="1196752"/>
            <a:ext cx="3960440" cy="4929411"/>
          </a:xfrm>
        </p:spPr>
        <p:txBody>
          <a:bodyPr>
            <a:normAutofit fontScale="92500"/>
          </a:bodyPr>
          <a:lstStyle/>
          <a:p>
            <a:r>
              <a:rPr lang="cs-CZ" sz="2300" dirty="0" smtClean="0"/>
              <a:t>Slouží pro opravu již uveřejněných smluv a metadat.</a:t>
            </a:r>
          </a:p>
          <a:p>
            <a:r>
              <a:rPr lang="cs-CZ" sz="2300" dirty="0" smtClean="0"/>
              <a:t>Vyplní se zde identifikátor </a:t>
            </a:r>
            <a:r>
              <a:rPr lang="cs-CZ" sz="2300" dirty="0"/>
              <a:t>smlouvy, který byl obdržen při prvotním zveřejnění, dále kompletní nová metadata smlouvy, která přepíší původní metadata, </a:t>
            </a:r>
            <a:r>
              <a:rPr lang="cs-CZ" sz="2300" dirty="0" smtClean="0"/>
              <a:t>a také sem </a:t>
            </a:r>
            <a:r>
              <a:rPr lang="cs-CZ" sz="2300" dirty="0"/>
              <a:t>můžete vložit nové přílohy. </a:t>
            </a:r>
            <a:endParaRPr lang="cs-CZ" sz="2300" dirty="0" smtClean="0"/>
          </a:p>
          <a:p>
            <a:r>
              <a:rPr lang="cs-CZ" sz="2300" dirty="0" smtClean="0"/>
              <a:t>Původní </a:t>
            </a:r>
            <a:r>
              <a:rPr lang="cs-CZ" sz="2300" dirty="0"/>
              <a:t>přílohy zůstávají u záznamu zveřejněny, zatímco metadata budou přepsána.</a:t>
            </a:r>
          </a:p>
          <a:p>
            <a:endParaRPr lang="cs-CZ" dirty="0"/>
          </a:p>
        </p:txBody>
      </p:sp>
      <p:pic>
        <p:nvPicPr>
          <p:cNvPr id="4" name="Obrázek 3"/>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96752"/>
            <a:ext cx="4674870" cy="4857750"/>
          </a:xfrm>
          <a:prstGeom prst="rect">
            <a:avLst/>
          </a:prstGeom>
          <a:noFill/>
          <a:ln>
            <a:noFill/>
          </a:ln>
        </p:spPr>
      </p:pic>
    </p:spTree>
    <p:extLst>
      <p:ext uri="{BB962C8B-B14F-4D97-AF65-F5344CB8AC3E}">
        <p14:creationId xmlns:p14="http://schemas.microsoft.com/office/powerpoint/2010/main" val="3820263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Znepřístupnění záznamu </a:t>
            </a:r>
          </a:p>
        </p:txBody>
      </p:sp>
      <p:sp>
        <p:nvSpPr>
          <p:cNvPr id="3" name="Zástupný symbol pro obsah 2"/>
          <p:cNvSpPr>
            <a:spLocks noGrp="1"/>
          </p:cNvSpPr>
          <p:nvPr>
            <p:ph idx="1"/>
          </p:nvPr>
        </p:nvSpPr>
        <p:spPr/>
        <p:txBody>
          <a:bodyPr/>
          <a:lstStyle/>
          <a:p>
            <a:pPr algn="just"/>
            <a:r>
              <a:rPr lang="cs-CZ" sz="2300" dirty="0" smtClean="0"/>
              <a:t>Do </a:t>
            </a:r>
            <a:r>
              <a:rPr lang="cs-CZ" sz="2300" dirty="0"/>
              <a:t>formuláře zadáváte pouze identifikátor smlouvy, který byl obdržen při prvotním zveřejnění. Tato možnost slouží pro případy, kdy uveřejníte něco, co jste uveřejnit vůbec nechtěli. Záznam nebude pro uživatele viditelný, ale uvnitř systému zůstane.</a:t>
            </a:r>
          </a:p>
          <a:p>
            <a:endParaRPr lang="cs-CZ" dirty="0"/>
          </a:p>
        </p:txBody>
      </p:sp>
      <p:pic>
        <p:nvPicPr>
          <p:cNvPr id="4" name="Obrázek 3"/>
          <p:cNvPicPr/>
          <p:nvPr/>
        </p:nvPicPr>
        <p:blipFill>
          <a:blip r:embed="rId3">
            <a:extLst>
              <a:ext uri="{28A0092B-C50C-407E-A947-70E740481C1C}">
                <a14:useLocalDpi xmlns:a14="http://schemas.microsoft.com/office/drawing/2010/main" val="0"/>
              </a:ext>
            </a:extLst>
          </a:blip>
          <a:srcRect/>
          <a:stretch>
            <a:fillRect/>
          </a:stretch>
        </p:blipFill>
        <p:spPr bwMode="auto">
          <a:xfrm>
            <a:off x="1259632" y="3645024"/>
            <a:ext cx="6840760" cy="2448272"/>
          </a:xfrm>
          <a:prstGeom prst="rect">
            <a:avLst/>
          </a:prstGeom>
          <a:noFill/>
          <a:ln>
            <a:noFill/>
          </a:ln>
        </p:spPr>
      </p:pic>
    </p:spTree>
    <p:extLst>
      <p:ext uri="{BB962C8B-B14F-4D97-AF65-F5344CB8AC3E}">
        <p14:creationId xmlns:p14="http://schemas.microsoft.com/office/powerpoint/2010/main" val="1216499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solidFill>
                  <a:schemeClr val="tx2">
                    <a:lumMod val="75000"/>
                  </a:schemeClr>
                </a:solidFill>
              </a:rPr>
              <a:t>Registr smluv</a:t>
            </a:r>
            <a:endParaRPr lang="cs-CZ" dirty="0">
              <a:solidFill>
                <a:schemeClr val="tx2">
                  <a:lumMod val="75000"/>
                </a:schemeClr>
              </a:solidFill>
            </a:endParaRPr>
          </a:p>
        </p:txBody>
      </p:sp>
      <p:sp>
        <p:nvSpPr>
          <p:cNvPr id="3" name="Podnadpis 2"/>
          <p:cNvSpPr>
            <a:spLocks noGrp="1"/>
          </p:cNvSpPr>
          <p:nvPr>
            <p:ph type="subTitle" idx="1"/>
          </p:nvPr>
        </p:nvSpPr>
        <p:spPr/>
        <p:txBody>
          <a:bodyPr/>
          <a:lstStyle/>
          <a:p>
            <a:r>
              <a:rPr lang="cs-CZ" dirty="0" smtClean="0">
                <a:solidFill>
                  <a:srgbClr val="0070C0"/>
                </a:solidFill>
              </a:rPr>
              <a:t>Vyhledávání uveřejněných smluv v registru smluv</a:t>
            </a:r>
            <a:endParaRPr lang="cs-CZ" dirty="0">
              <a:solidFill>
                <a:srgbClr val="0070C0"/>
              </a:solidFill>
            </a:endParaRPr>
          </a:p>
        </p:txBody>
      </p:sp>
    </p:spTree>
    <p:extLst>
      <p:ext uri="{BB962C8B-B14F-4D97-AF65-F5344CB8AC3E}">
        <p14:creationId xmlns:p14="http://schemas.microsoft.com/office/powerpoint/2010/main" val="2746155383"/>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1009</TotalTime>
  <Words>406</Words>
  <Application>Microsoft Office PowerPoint</Application>
  <PresentationFormat>Předvádění na obrazovce (4:3)</PresentationFormat>
  <Paragraphs>51</Paragraphs>
  <Slides>11</Slides>
  <Notes>9</Notes>
  <HiddenSlides>0</HiddenSlides>
  <MMClips>0</MMClips>
  <ScaleCrop>false</ScaleCrop>
  <HeadingPairs>
    <vt:vector size="4" baseType="variant">
      <vt:variant>
        <vt:lpstr>Motiv</vt:lpstr>
      </vt:variant>
      <vt:variant>
        <vt:i4>1</vt:i4>
      </vt:variant>
      <vt:variant>
        <vt:lpstr>Nadpisy snímků</vt:lpstr>
      </vt:variant>
      <vt:variant>
        <vt:i4>11</vt:i4>
      </vt:variant>
    </vt:vector>
  </HeadingPairs>
  <TitlesOfParts>
    <vt:vector size="12" baseType="lpstr">
      <vt:lpstr>Motiv systému Office</vt:lpstr>
      <vt:lpstr>Registr smluv</vt:lpstr>
      <vt:lpstr>Prezentace aplikace PowerPoint</vt:lpstr>
      <vt:lpstr>Zveřejnění záznamu v registru smluv </vt:lpstr>
      <vt:lpstr>Prezentace aplikace PowerPoint</vt:lpstr>
      <vt:lpstr>Prezentace aplikace PowerPoint</vt:lpstr>
      <vt:lpstr>Přidání přílohy </vt:lpstr>
      <vt:lpstr>Modifikace záznamu</vt:lpstr>
      <vt:lpstr>Znepřístupnění záznamu </vt:lpstr>
      <vt:lpstr>Registr smluv</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Postup při uveřejňování smluv</dc:title>
  <dc:creator>Zelená Nikol</dc:creator>
  <cp:lastModifiedBy>Zelená Nikol</cp:lastModifiedBy>
  <cp:revision>154</cp:revision>
  <cp:lastPrinted>2016-11-14T11:50:08Z</cp:lastPrinted>
  <dcterms:created xsi:type="dcterms:W3CDTF">2016-11-07T06:53:21Z</dcterms:created>
  <dcterms:modified xsi:type="dcterms:W3CDTF">2016-11-16T11:24:18Z</dcterms:modified>
</cp:coreProperties>
</file>